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8" r:id="rId1"/>
  </p:sldMasterIdLst>
  <p:sldIdLst>
    <p:sldId id="256" r:id="rId2"/>
    <p:sldId id="258" r:id="rId3"/>
    <p:sldId id="261" r:id="rId4"/>
    <p:sldId id="262" r:id="rId5"/>
    <p:sldId id="263" r:id="rId6"/>
    <p:sldId id="265" r:id="rId7"/>
    <p:sldId id="266" r:id="rId8"/>
    <p:sldId id="267" r:id="rId9"/>
    <p:sldId id="268" r:id="rId10"/>
    <p:sldId id="269" r:id="rId11"/>
    <p:sldId id="270" r:id="rId12"/>
    <p:sldId id="271" r:id="rId13"/>
    <p:sldId id="272" r:id="rId14"/>
    <p:sldId id="291" r:id="rId15"/>
    <p:sldId id="292" r:id="rId16"/>
    <p:sldId id="273" r:id="rId17"/>
    <p:sldId id="274" r:id="rId18"/>
    <p:sldId id="275" r:id="rId19"/>
    <p:sldId id="276" r:id="rId20"/>
    <p:sldId id="277"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12192000" cy="6858000"/>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0" d="100"/>
          <a:sy n="70" d="100"/>
        </p:scale>
        <p:origin x="7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ورقة1!$B$1</c:f>
              <c:strCache>
                <c:ptCount val="1"/>
                <c:pt idx="0">
                  <c:v>المجموعة الضابطة</c:v>
                </c:pt>
              </c:strCache>
            </c:strRef>
          </c:tx>
          <c:spPr>
            <a:solidFill>
              <a:schemeClr val="accent1"/>
            </a:solidFill>
            <a:ln>
              <a:noFill/>
            </a:ln>
            <a:effectLst/>
          </c:spPr>
          <c:invertIfNegative val="0"/>
          <c:cat>
            <c:strRef>
              <c:f>ورقة1!$A$2:$A$5</c:f>
              <c:strCache>
                <c:ptCount val="2"/>
                <c:pt idx="0">
                  <c:v>ذكر</c:v>
                </c:pt>
                <c:pt idx="1">
                  <c:v>أنثى</c:v>
                </c:pt>
              </c:strCache>
            </c:strRef>
          </c:cat>
          <c:val>
            <c:numRef>
              <c:f>ورقة1!$B$2:$B$5</c:f>
              <c:numCache>
                <c:formatCode>General</c:formatCode>
                <c:ptCount val="4"/>
                <c:pt idx="0">
                  <c:v>6</c:v>
                </c:pt>
                <c:pt idx="1">
                  <c:v>9</c:v>
                </c:pt>
              </c:numCache>
            </c:numRef>
          </c:val>
        </c:ser>
        <c:ser>
          <c:idx val="1"/>
          <c:order val="1"/>
          <c:tx>
            <c:strRef>
              <c:f>ورقة1!$C$1</c:f>
              <c:strCache>
                <c:ptCount val="1"/>
                <c:pt idx="0">
                  <c:v>المجموعة التجريبية الأولى</c:v>
                </c:pt>
              </c:strCache>
            </c:strRef>
          </c:tx>
          <c:spPr>
            <a:solidFill>
              <a:schemeClr val="accent2"/>
            </a:solidFill>
            <a:ln>
              <a:noFill/>
            </a:ln>
            <a:effectLst/>
          </c:spPr>
          <c:invertIfNegative val="0"/>
          <c:cat>
            <c:strRef>
              <c:f>ورقة1!$A$2:$A$5</c:f>
              <c:strCache>
                <c:ptCount val="2"/>
                <c:pt idx="0">
                  <c:v>ذكر</c:v>
                </c:pt>
                <c:pt idx="1">
                  <c:v>أنثى</c:v>
                </c:pt>
              </c:strCache>
            </c:strRef>
          </c:cat>
          <c:val>
            <c:numRef>
              <c:f>ورقة1!$C$2:$C$5</c:f>
              <c:numCache>
                <c:formatCode>General</c:formatCode>
                <c:ptCount val="4"/>
                <c:pt idx="0">
                  <c:v>9</c:v>
                </c:pt>
                <c:pt idx="1">
                  <c:v>6</c:v>
                </c:pt>
              </c:numCache>
            </c:numRef>
          </c:val>
        </c:ser>
        <c:ser>
          <c:idx val="2"/>
          <c:order val="2"/>
          <c:tx>
            <c:strRef>
              <c:f>ورقة1!$D$1</c:f>
              <c:strCache>
                <c:ptCount val="1"/>
                <c:pt idx="0">
                  <c:v>المجموعة التجريبية الثانية</c:v>
                </c:pt>
              </c:strCache>
            </c:strRef>
          </c:tx>
          <c:spPr>
            <a:solidFill>
              <a:schemeClr val="accent3"/>
            </a:solidFill>
            <a:ln>
              <a:noFill/>
            </a:ln>
            <a:effectLst/>
          </c:spPr>
          <c:invertIfNegative val="0"/>
          <c:cat>
            <c:strRef>
              <c:f>ورقة1!$A$2:$A$5</c:f>
              <c:strCache>
                <c:ptCount val="2"/>
                <c:pt idx="0">
                  <c:v>ذكر</c:v>
                </c:pt>
                <c:pt idx="1">
                  <c:v>أنثى</c:v>
                </c:pt>
              </c:strCache>
            </c:strRef>
          </c:cat>
          <c:val>
            <c:numRef>
              <c:f>ورقة1!$D$2:$D$5</c:f>
              <c:numCache>
                <c:formatCode>General</c:formatCode>
                <c:ptCount val="4"/>
                <c:pt idx="0">
                  <c:v>10</c:v>
                </c:pt>
                <c:pt idx="1">
                  <c:v>5</c:v>
                </c:pt>
              </c:numCache>
            </c:numRef>
          </c:val>
        </c:ser>
        <c:dLbls>
          <c:showLegendKey val="0"/>
          <c:showVal val="0"/>
          <c:showCatName val="0"/>
          <c:showSerName val="0"/>
          <c:showPercent val="0"/>
          <c:showBubbleSize val="0"/>
        </c:dLbls>
        <c:gapWidth val="219"/>
        <c:overlap val="-27"/>
        <c:axId val="-1200924064"/>
        <c:axId val="-1200917536"/>
      </c:barChart>
      <c:catAx>
        <c:axId val="-1200924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crossAx val="-1200917536"/>
        <c:crosses val="autoZero"/>
        <c:auto val="1"/>
        <c:lblAlgn val="ctr"/>
        <c:lblOffset val="100"/>
        <c:noMultiLvlLbl val="0"/>
      </c:catAx>
      <c:valAx>
        <c:axId val="-1200917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crossAx val="-1200924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legend>
    <c:plotVisOnly val="1"/>
    <c:dispBlanksAs val="gap"/>
    <c:showDLblsOverMax val="0"/>
  </c:chart>
  <c:spPr>
    <a:noFill/>
    <a:ln>
      <a:noFill/>
    </a:ln>
    <a:effectLst/>
  </c:spPr>
  <c:txPr>
    <a:bodyPr/>
    <a:lstStyle/>
    <a:p>
      <a:pPr>
        <a:defRPr/>
      </a:pPr>
      <a:endParaRPr lang="ar-SY"/>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ورقة1!$B$1</c:f>
              <c:strCache>
                <c:ptCount val="1"/>
                <c:pt idx="0">
                  <c:v>المجموعة الضابطة</c:v>
                </c:pt>
              </c:strCache>
            </c:strRef>
          </c:tx>
          <c:spPr>
            <a:solidFill>
              <a:schemeClr val="accent1"/>
            </a:solidFill>
            <a:ln>
              <a:noFill/>
            </a:ln>
            <a:effectLst/>
            <a:sp3d/>
          </c:spPr>
          <c:invertIfNegative val="0"/>
          <c:cat>
            <c:strRef>
              <c:f>ورقة1!$A$2:$A$7</c:f>
              <c:strCache>
                <c:ptCount val="6"/>
                <c:pt idx="0">
                  <c:v>أقل من 30</c:v>
                </c:pt>
                <c:pt idx="1">
                  <c:v>31 - 40</c:v>
                </c:pt>
                <c:pt idx="2">
                  <c:v>41 - 50</c:v>
                </c:pt>
                <c:pt idx="3">
                  <c:v>51 - 60</c:v>
                </c:pt>
                <c:pt idx="4">
                  <c:v>61 - 70</c:v>
                </c:pt>
                <c:pt idx="5">
                  <c:v>أكبر من 70</c:v>
                </c:pt>
              </c:strCache>
            </c:strRef>
          </c:cat>
          <c:val>
            <c:numRef>
              <c:f>ورقة1!$B$2:$B$7</c:f>
              <c:numCache>
                <c:formatCode>General</c:formatCode>
                <c:ptCount val="6"/>
                <c:pt idx="0">
                  <c:v>0</c:v>
                </c:pt>
                <c:pt idx="1">
                  <c:v>0</c:v>
                </c:pt>
                <c:pt idx="2">
                  <c:v>3</c:v>
                </c:pt>
                <c:pt idx="3">
                  <c:v>0</c:v>
                </c:pt>
                <c:pt idx="4">
                  <c:v>10</c:v>
                </c:pt>
                <c:pt idx="5">
                  <c:v>2</c:v>
                </c:pt>
              </c:numCache>
            </c:numRef>
          </c:val>
        </c:ser>
        <c:ser>
          <c:idx val="1"/>
          <c:order val="1"/>
          <c:tx>
            <c:strRef>
              <c:f>ورقة1!$C$1</c:f>
              <c:strCache>
                <c:ptCount val="1"/>
                <c:pt idx="0">
                  <c:v>المجموعة التجريبية الأولى</c:v>
                </c:pt>
              </c:strCache>
            </c:strRef>
          </c:tx>
          <c:spPr>
            <a:solidFill>
              <a:schemeClr val="accent2"/>
            </a:solidFill>
            <a:ln>
              <a:noFill/>
            </a:ln>
            <a:effectLst/>
            <a:sp3d/>
          </c:spPr>
          <c:invertIfNegative val="0"/>
          <c:cat>
            <c:strRef>
              <c:f>ورقة1!$A$2:$A$7</c:f>
              <c:strCache>
                <c:ptCount val="6"/>
                <c:pt idx="0">
                  <c:v>أقل من 30</c:v>
                </c:pt>
                <c:pt idx="1">
                  <c:v>31 - 40</c:v>
                </c:pt>
                <c:pt idx="2">
                  <c:v>41 - 50</c:v>
                </c:pt>
                <c:pt idx="3">
                  <c:v>51 - 60</c:v>
                </c:pt>
                <c:pt idx="4">
                  <c:v>61 - 70</c:v>
                </c:pt>
                <c:pt idx="5">
                  <c:v>أكبر من 70</c:v>
                </c:pt>
              </c:strCache>
            </c:strRef>
          </c:cat>
          <c:val>
            <c:numRef>
              <c:f>ورقة1!$C$2:$C$7</c:f>
              <c:numCache>
                <c:formatCode>General</c:formatCode>
                <c:ptCount val="6"/>
                <c:pt idx="0">
                  <c:v>10</c:v>
                </c:pt>
                <c:pt idx="1">
                  <c:v>0</c:v>
                </c:pt>
                <c:pt idx="2">
                  <c:v>1</c:v>
                </c:pt>
                <c:pt idx="3">
                  <c:v>2</c:v>
                </c:pt>
                <c:pt idx="4">
                  <c:v>2</c:v>
                </c:pt>
                <c:pt idx="5">
                  <c:v>0</c:v>
                </c:pt>
              </c:numCache>
            </c:numRef>
          </c:val>
        </c:ser>
        <c:ser>
          <c:idx val="2"/>
          <c:order val="2"/>
          <c:tx>
            <c:strRef>
              <c:f>ورقة1!$D$1</c:f>
              <c:strCache>
                <c:ptCount val="1"/>
                <c:pt idx="0">
                  <c:v>المجموعة التجريبية الثانية</c:v>
                </c:pt>
              </c:strCache>
            </c:strRef>
          </c:tx>
          <c:spPr>
            <a:solidFill>
              <a:schemeClr val="accent3"/>
            </a:solidFill>
            <a:ln>
              <a:noFill/>
            </a:ln>
            <a:effectLst/>
            <a:sp3d/>
          </c:spPr>
          <c:invertIfNegative val="0"/>
          <c:cat>
            <c:strRef>
              <c:f>ورقة1!$A$2:$A$7</c:f>
              <c:strCache>
                <c:ptCount val="6"/>
                <c:pt idx="0">
                  <c:v>أقل من 30</c:v>
                </c:pt>
                <c:pt idx="1">
                  <c:v>31 - 40</c:v>
                </c:pt>
                <c:pt idx="2">
                  <c:v>41 - 50</c:v>
                </c:pt>
                <c:pt idx="3">
                  <c:v>51 - 60</c:v>
                </c:pt>
                <c:pt idx="4">
                  <c:v>61 - 70</c:v>
                </c:pt>
                <c:pt idx="5">
                  <c:v>أكبر من 70</c:v>
                </c:pt>
              </c:strCache>
            </c:strRef>
          </c:cat>
          <c:val>
            <c:numRef>
              <c:f>ورقة1!$D$2:$D$7</c:f>
              <c:numCache>
                <c:formatCode>General</c:formatCode>
                <c:ptCount val="6"/>
                <c:pt idx="0">
                  <c:v>1</c:v>
                </c:pt>
                <c:pt idx="1">
                  <c:v>2</c:v>
                </c:pt>
                <c:pt idx="2">
                  <c:v>4</c:v>
                </c:pt>
                <c:pt idx="3">
                  <c:v>1</c:v>
                </c:pt>
                <c:pt idx="4">
                  <c:v>3</c:v>
                </c:pt>
                <c:pt idx="5">
                  <c:v>4</c:v>
                </c:pt>
              </c:numCache>
            </c:numRef>
          </c:val>
        </c:ser>
        <c:dLbls>
          <c:showLegendKey val="0"/>
          <c:showVal val="0"/>
          <c:showCatName val="0"/>
          <c:showSerName val="0"/>
          <c:showPercent val="0"/>
          <c:showBubbleSize val="0"/>
        </c:dLbls>
        <c:gapWidth val="150"/>
        <c:shape val="box"/>
        <c:axId val="-1200914272"/>
        <c:axId val="-1200920800"/>
        <c:axId val="-1023484240"/>
      </c:bar3DChart>
      <c:catAx>
        <c:axId val="-12009142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crossAx val="-1200920800"/>
        <c:crosses val="autoZero"/>
        <c:auto val="1"/>
        <c:lblAlgn val="ctr"/>
        <c:lblOffset val="100"/>
        <c:noMultiLvlLbl val="0"/>
      </c:catAx>
      <c:valAx>
        <c:axId val="-1200920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crossAx val="-1200914272"/>
        <c:crosses val="autoZero"/>
        <c:crossBetween val="between"/>
      </c:valAx>
      <c:serAx>
        <c:axId val="-1023484240"/>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crossAx val="-1200920800"/>
        <c:crosses val="autoZero"/>
      </c:ser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Y"/>
        </a:p>
      </c:txPr>
    </c:legend>
    <c:plotVisOnly val="1"/>
    <c:dispBlanksAs val="gap"/>
    <c:showDLblsOverMax val="0"/>
  </c:chart>
  <c:spPr>
    <a:noFill/>
    <a:ln>
      <a:noFill/>
    </a:ln>
    <a:effectLst/>
  </c:spPr>
  <c:txPr>
    <a:bodyPr/>
    <a:lstStyle/>
    <a:p>
      <a:pPr>
        <a:defRPr/>
      </a:pPr>
      <a:endParaRPr lang="ar-SY"/>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29337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3043679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06899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2182858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85917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3106337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524591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205527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302442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EE7F31F-67E4-4AE4-95B6-50C52AE16DA1}" type="datetimeFigureOut">
              <a:rPr lang="ar-SY" smtClean="0"/>
              <a:t>09/04/1436</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175976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EE7F31F-67E4-4AE4-95B6-50C52AE16DA1}" type="datetimeFigureOut">
              <a:rPr lang="ar-SY" smtClean="0"/>
              <a:t>09/04/1436</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392422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EEE7F31F-67E4-4AE4-95B6-50C52AE16DA1}" type="datetimeFigureOut">
              <a:rPr lang="ar-SY" smtClean="0"/>
              <a:t>09/04/1436</a:t>
            </a:fld>
            <a:endParaRPr lang="ar-SY"/>
          </a:p>
        </p:txBody>
      </p:sp>
      <p:sp>
        <p:nvSpPr>
          <p:cNvPr id="8" name="Footer Placeholder 7"/>
          <p:cNvSpPr>
            <a:spLocks noGrp="1"/>
          </p:cNvSpPr>
          <p:nvPr>
            <p:ph type="ftr" sz="quarter" idx="11"/>
          </p:nvPr>
        </p:nvSpPr>
        <p:spPr/>
        <p:txBody>
          <a:bodyPr/>
          <a:lstStyle/>
          <a:p>
            <a:endParaRPr lang="ar-SY"/>
          </a:p>
        </p:txBody>
      </p:sp>
      <p:sp>
        <p:nvSpPr>
          <p:cNvPr id="9" name="Slide Number Placeholder 8"/>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261875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EEE7F31F-67E4-4AE4-95B6-50C52AE16DA1}" type="datetimeFigureOut">
              <a:rPr lang="ar-SY" smtClean="0"/>
              <a:t>09/04/1436</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2285044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7F31F-67E4-4AE4-95B6-50C52AE16DA1}" type="datetimeFigureOut">
              <a:rPr lang="ar-SY" smtClean="0"/>
              <a:t>09/04/1436</a:t>
            </a:fld>
            <a:endParaRPr lang="ar-SY"/>
          </a:p>
        </p:txBody>
      </p:sp>
      <p:sp>
        <p:nvSpPr>
          <p:cNvPr id="3" name="Footer Placeholder 2"/>
          <p:cNvSpPr>
            <a:spLocks noGrp="1"/>
          </p:cNvSpPr>
          <p:nvPr>
            <p:ph type="ftr" sz="quarter" idx="11"/>
          </p:nvPr>
        </p:nvSpPr>
        <p:spPr/>
        <p:txBody>
          <a:bodyPr/>
          <a:lstStyle/>
          <a:p>
            <a:endParaRPr lang="ar-SY"/>
          </a:p>
        </p:txBody>
      </p:sp>
      <p:sp>
        <p:nvSpPr>
          <p:cNvPr id="4" name="Slide Number Placeholder 3"/>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425008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EE7F31F-67E4-4AE4-95B6-50C52AE16DA1}" type="datetimeFigureOut">
              <a:rPr lang="ar-SY" smtClean="0"/>
              <a:t>09/04/1436</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390047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EE7F31F-67E4-4AE4-95B6-50C52AE16DA1}" type="datetimeFigureOut">
              <a:rPr lang="ar-SY" smtClean="0"/>
              <a:t>09/04/1436</a:t>
            </a:fld>
            <a:endParaRPr lang="ar-SY"/>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544002-5945-4EEE-882F-88AD19CE5DD4}" type="slidenum">
              <a:rPr lang="ar-SY" smtClean="0"/>
              <a:t>‹#›</a:t>
            </a:fld>
            <a:endParaRPr lang="ar-SY"/>
          </a:p>
        </p:txBody>
      </p:sp>
    </p:spTree>
    <p:extLst>
      <p:ext uri="{BB962C8B-B14F-4D97-AF65-F5344CB8AC3E}">
        <p14:creationId xmlns:p14="http://schemas.microsoft.com/office/powerpoint/2010/main" val="14440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E7F31F-67E4-4AE4-95B6-50C52AE16DA1}" type="datetimeFigureOut">
              <a:rPr lang="ar-SY" smtClean="0"/>
              <a:t>09/04/1436</a:t>
            </a:fld>
            <a:endParaRPr lang="ar-SY"/>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Y"/>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544002-5945-4EEE-882F-88AD19CE5DD4}" type="slidenum">
              <a:rPr lang="ar-SY" smtClean="0"/>
              <a:t>‹#›</a:t>
            </a:fld>
            <a:endParaRPr lang="ar-SY"/>
          </a:p>
        </p:txBody>
      </p:sp>
    </p:spTree>
    <p:extLst>
      <p:ext uri="{BB962C8B-B14F-4D97-AF65-F5344CB8AC3E}">
        <p14:creationId xmlns:p14="http://schemas.microsoft.com/office/powerpoint/2010/main" val="35804912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pPr algn="ctr"/>
            <a:r>
              <a:rPr lang="ar-SY" sz="6600" b="1" dirty="0">
                <a:latin typeface="Aldhabi" panose="01000000000000000000" pitchFamily="2" charset="-78"/>
                <a:cs typeface="Aldhabi" panose="01000000000000000000" pitchFamily="2" charset="-78"/>
              </a:rPr>
              <a:t>تأثير نوع السياسة التمريضية على الوقاية من اختلاطات الديال الدموي: دراسة </a:t>
            </a:r>
            <a:r>
              <a:rPr lang="ar-SY" sz="6600" b="1" dirty="0" smtClean="0">
                <a:latin typeface="Aldhabi" panose="01000000000000000000" pitchFamily="2" charset="-78"/>
                <a:cs typeface="Aldhabi" panose="01000000000000000000" pitchFamily="2" charset="-78"/>
              </a:rPr>
              <a:t>مقارنة</a:t>
            </a:r>
            <a:r>
              <a:rPr lang="ar-SY" sz="6600" dirty="0" smtClean="0">
                <a:latin typeface="Aldhabi" panose="01000000000000000000" pitchFamily="2" charset="-78"/>
                <a:cs typeface="Aldhabi" panose="01000000000000000000" pitchFamily="2" charset="-78"/>
              </a:rPr>
              <a:t/>
            </a:r>
            <a:br>
              <a:rPr lang="ar-SY" sz="6600" dirty="0" smtClean="0">
                <a:latin typeface="Aldhabi" panose="01000000000000000000" pitchFamily="2" charset="-78"/>
                <a:cs typeface="Aldhabi" panose="01000000000000000000" pitchFamily="2" charset="-78"/>
              </a:rPr>
            </a:br>
            <a:endParaRPr lang="ar-SY" sz="6600" dirty="0">
              <a:latin typeface="Aldhabi" panose="01000000000000000000" pitchFamily="2" charset="-78"/>
              <a:cs typeface="Aldhabi" panose="01000000000000000000" pitchFamily="2" charset="-78"/>
            </a:endParaRPr>
          </a:p>
        </p:txBody>
      </p:sp>
      <p:sp>
        <p:nvSpPr>
          <p:cNvPr id="3" name="عنوان فرعي 2"/>
          <p:cNvSpPr>
            <a:spLocks noGrp="1"/>
          </p:cNvSpPr>
          <p:nvPr>
            <p:ph type="subTitle" idx="1"/>
          </p:nvPr>
        </p:nvSpPr>
        <p:spPr>
          <a:xfrm>
            <a:off x="1034536" y="3599460"/>
            <a:ext cx="9755187" cy="2326224"/>
          </a:xfrm>
        </p:spPr>
        <p:txBody>
          <a:bodyPr>
            <a:normAutofit fontScale="47500" lnSpcReduction="20000"/>
          </a:bodyPr>
          <a:lstStyle/>
          <a:p>
            <a:pPr algn="ctr">
              <a:lnSpc>
                <a:spcPct val="100000"/>
              </a:lnSpc>
            </a:pPr>
            <a:r>
              <a:rPr lang="ar-SY" sz="7000" b="1" dirty="0">
                <a:solidFill>
                  <a:srgbClr val="FF0000"/>
                </a:solidFill>
                <a:latin typeface="Andalus" panose="02020603050405020304" pitchFamily="18" charset="-78"/>
                <a:cs typeface="Andalus" panose="02020603050405020304" pitchFamily="18" charset="-78"/>
              </a:rPr>
              <a:t>إعداد الطالب</a:t>
            </a:r>
            <a:endParaRPr lang="en-US" sz="7000" dirty="0">
              <a:solidFill>
                <a:srgbClr val="FF0000"/>
              </a:solidFill>
              <a:latin typeface="Andalus" panose="02020603050405020304" pitchFamily="18" charset="-78"/>
              <a:cs typeface="Andalus" panose="02020603050405020304" pitchFamily="18" charset="-78"/>
            </a:endParaRPr>
          </a:p>
          <a:p>
            <a:pPr algn="ctr">
              <a:lnSpc>
                <a:spcPct val="100000"/>
              </a:lnSpc>
            </a:pPr>
            <a:r>
              <a:rPr lang="ar-SY" sz="7000" b="1" dirty="0">
                <a:solidFill>
                  <a:srgbClr val="FF0000"/>
                </a:solidFill>
                <a:latin typeface="Andalus" panose="02020603050405020304" pitchFamily="18" charset="-78"/>
                <a:cs typeface="Andalus" panose="02020603050405020304" pitchFamily="18" charset="-78"/>
              </a:rPr>
              <a:t>مجد توفيق سليمان</a:t>
            </a:r>
            <a:endParaRPr lang="en-US" sz="7000" dirty="0">
              <a:solidFill>
                <a:srgbClr val="FF0000"/>
              </a:solidFill>
              <a:latin typeface="Andalus" panose="02020603050405020304" pitchFamily="18" charset="-78"/>
              <a:cs typeface="Andalus" panose="02020603050405020304" pitchFamily="18" charset="-78"/>
            </a:endParaRPr>
          </a:p>
          <a:p>
            <a:pPr algn="ctr">
              <a:lnSpc>
                <a:spcPct val="100000"/>
              </a:lnSpc>
            </a:pPr>
            <a:r>
              <a:rPr lang="ar-SY" sz="7000" b="1" dirty="0">
                <a:solidFill>
                  <a:schemeClr val="tx1"/>
                </a:solidFill>
                <a:latin typeface="Andalus" panose="02020603050405020304" pitchFamily="18" charset="-78"/>
                <a:cs typeface="Andalus" panose="02020603050405020304" pitchFamily="18" charset="-78"/>
              </a:rPr>
              <a:t>إشراف</a:t>
            </a:r>
            <a:endParaRPr lang="en-US" sz="7000" dirty="0">
              <a:solidFill>
                <a:schemeClr val="tx1"/>
              </a:solidFill>
              <a:latin typeface="Andalus" panose="02020603050405020304" pitchFamily="18" charset="-78"/>
              <a:cs typeface="Andalus" panose="02020603050405020304" pitchFamily="18" charset="-78"/>
            </a:endParaRPr>
          </a:p>
          <a:p>
            <a:pPr algn="ctr">
              <a:lnSpc>
                <a:spcPct val="100000"/>
              </a:lnSpc>
            </a:pPr>
            <a:r>
              <a:rPr lang="ar-SY" sz="7000" b="1" dirty="0">
                <a:solidFill>
                  <a:schemeClr val="tx1"/>
                </a:solidFill>
                <a:latin typeface="Andalus" panose="02020603050405020304" pitchFamily="18" charset="-78"/>
                <a:cs typeface="Andalus" panose="02020603050405020304" pitchFamily="18" charset="-78"/>
              </a:rPr>
              <a:t>د. سوسن غزال                           د. إبراهيم سليمان</a:t>
            </a:r>
            <a:endParaRPr lang="en-US" sz="7000" dirty="0">
              <a:solidFill>
                <a:schemeClr val="tx1"/>
              </a:solidFill>
              <a:latin typeface="Andalus" panose="02020603050405020304" pitchFamily="18" charset="-78"/>
              <a:cs typeface="Andalus" panose="02020603050405020304" pitchFamily="18" charset="-78"/>
            </a:endParaRPr>
          </a:p>
          <a:p>
            <a:pPr algn="ctr">
              <a:lnSpc>
                <a:spcPct val="100000"/>
              </a:lnSpc>
            </a:pPr>
            <a:endParaRPr lang="ar-SY" sz="32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253397562"/>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style.rotation</p:attrName>
                                        </p:attrNameLst>
                                      </p:cBhvr>
                                      <p:tavLst>
                                        <p:tav tm="0">
                                          <p:val>
                                            <p:fltVal val="720"/>
                                          </p:val>
                                        </p:tav>
                                        <p:tav tm="100000">
                                          <p:val>
                                            <p:fltVal val="0"/>
                                          </p:val>
                                        </p:tav>
                                      </p:tavLst>
                                    </p:anim>
                                    <p:anim calcmode="lin" valueType="num">
                                      <p:cBhvr>
                                        <p:cTn id="9" dur="750" fill="hold"/>
                                        <p:tgtEl>
                                          <p:spTgt spid="2"/>
                                        </p:tgtEl>
                                        <p:attrNameLst>
                                          <p:attrName>ppt_h</p:attrName>
                                        </p:attrNameLst>
                                      </p:cBhvr>
                                      <p:tavLst>
                                        <p:tav tm="0">
                                          <p:val>
                                            <p:fltVal val="0"/>
                                          </p:val>
                                        </p:tav>
                                        <p:tav tm="100000">
                                          <p:val>
                                            <p:strVal val="#ppt_h"/>
                                          </p:val>
                                        </p:tav>
                                      </p:tavLst>
                                    </p:anim>
                                    <p:anim calcmode="lin" valueType="num">
                                      <p:cBhvr>
                                        <p:cTn id="10" dur="750" fill="hold"/>
                                        <p:tgtEl>
                                          <p:spTgt spid="2"/>
                                        </p:tgtEl>
                                        <p:attrNameLst>
                                          <p:attrName>ppt_w</p:attrName>
                                        </p:attrNameLst>
                                      </p:cBhvr>
                                      <p:tavLst>
                                        <p:tav tm="0">
                                          <p:val>
                                            <p:fltVal val="0"/>
                                          </p:val>
                                        </p:tav>
                                        <p:tav tm="100000">
                                          <p:val>
                                            <p:strVal val="#ppt_w"/>
                                          </p:val>
                                        </p:tav>
                                      </p:tavLst>
                                    </p:anim>
                                  </p:childTnLst>
                                </p:cTn>
                              </p:par>
                              <p:par>
                                <p:cTn id="11" presetID="16" presetClass="entr" presetSubtype="21"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lstStyle/>
          <a:p>
            <a:pPr lvl="0" algn="just"/>
            <a:r>
              <a:rPr lang="ar-SY" b="1" dirty="0">
                <a:latin typeface="Simplified Arabic" panose="02020603050405020304" pitchFamily="18" charset="-78"/>
                <a:cs typeface="Simplified Arabic" panose="02020603050405020304" pitchFamily="18" charset="-78"/>
              </a:rPr>
              <a:t>السياسة التمريضية الأولى</a:t>
            </a:r>
            <a:r>
              <a:rPr lang="ar-SY" dirty="0">
                <a:latin typeface="Simplified Arabic" panose="02020603050405020304" pitchFamily="18" charset="-78"/>
                <a:cs typeface="Simplified Arabic" panose="02020603050405020304" pitchFamily="18" charset="-78"/>
              </a:rPr>
              <a:t>: تعرف السياسة التمريضية الأولى في هذا البحث على أنها السياسة التي سيتم خلالها:</a:t>
            </a:r>
            <a:endParaRPr lang="en-US" dirty="0">
              <a:latin typeface="Simplified Arabic" panose="02020603050405020304" pitchFamily="18" charset="-78"/>
              <a:cs typeface="Simplified Arabic" panose="02020603050405020304" pitchFamily="18" charset="-78"/>
            </a:endParaRPr>
          </a:p>
          <a:p>
            <a:pPr marL="0" lvl="0" indent="0" algn="just">
              <a:buNone/>
            </a:pPr>
            <a:r>
              <a:rPr lang="ar-SY" dirty="0">
                <a:latin typeface="Simplified Arabic" panose="02020603050405020304" pitchFamily="18" charset="-78"/>
                <a:cs typeface="Simplified Arabic" panose="02020603050405020304" pitchFamily="18" charset="-78"/>
              </a:rPr>
              <a:t> </a:t>
            </a:r>
            <a:r>
              <a:rPr lang="ar-SY" dirty="0" smtClean="0">
                <a:latin typeface="Simplified Arabic" panose="02020603050405020304" pitchFamily="18" charset="-78"/>
                <a:cs typeface="Simplified Arabic" panose="02020603050405020304" pitchFamily="18" charset="-78"/>
              </a:rPr>
              <a:t>          - تطبيق </a:t>
            </a:r>
            <a:r>
              <a:rPr lang="ar-SY" dirty="0">
                <a:latin typeface="Simplified Arabic" panose="02020603050405020304" pitchFamily="18" charset="-78"/>
                <a:cs typeface="Simplified Arabic" panose="02020603050405020304" pitchFamily="18" charset="-78"/>
              </a:rPr>
              <a:t>برنامج رعاية تمريضية شامل للمريض منذ دخوله وحدة الكلية الصناعية وحتى خروجه </a:t>
            </a:r>
            <a:r>
              <a:rPr lang="ar-SY" dirty="0" smtClean="0">
                <a:latin typeface="Simplified Arabic" panose="02020603050405020304" pitchFamily="18" charset="-78"/>
                <a:cs typeface="Simplified Arabic" panose="02020603050405020304" pitchFamily="18" charset="-78"/>
              </a:rPr>
              <a:t>منها.</a:t>
            </a:r>
            <a:endParaRPr lang="ar-SY" dirty="0">
              <a:latin typeface="Simplified Arabic" panose="02020603050405020304" pitchFamily="18" charset="-78"/>
              <a:cs typeface="Simplified Arabic" panose="02020603050405020304" pitchFamily="18" charset="-78"/>
            </a:endParaRPr>
          </a:p>
          <a:p>
            <a:pPr marL="0" lvl="0" indent="0" algn="just">
              <a:buNone/>
            </a:pPr>
            <a:r>
              <a:rPr lang="ar-SY" dirty="0">
                <a:latin typeface="Simplified Arabic" panose="02020603050405020304" pitchFamily="18" charset="-78"/>
                <a:cs typeface="Simplified Arabic" panose="02020603050405020304" pitchFamily="18" charset="-78"/>
              </a:rPr>
              <a:t> </a:t>
            </a:r>
            <a:r>
              <a:rPr lang="ar-SY" dirty="0" smtClean="0">
                <a:latin typeface="Simplified Arabic" panose="02020603050405020304" pitchFamily="18" charset="-78"/>
                <a:cs typeface="Simplified Arabic" panose="02020603050405020304" pitchFamily="18" charset="-78"/>
              </a:rPr>
              <a:t>          - تطبيق </a:t>
            </a:r>
            <a:r>
              <a:rPr lang="ar-SY" dirty="0">
                <a:latin typeface="Simplified Arabic" panose="02020603050405020304" pitchFamily="18" charset="-78"/>
                <a:cs typeface="Simplified Arabic" panose="02020603050405020304" pitchFamily="18" charset="-78"/>
              </a:rPr>
              <a:t>برنامج تمارين جسمانية قبل بداية جلسة الديال لمدة 15 دقيقة.</a:t>
            </a:r>
            <a:endParaRPr lang="en-US" dirty="0">
              <a:latin typeface="Simplified Arabic" panose="02020603050405020304" pitchFamily="18" charset="-78"/>
              <a:cs typeface="Simplified Arabic" panose="02020603050405020304" pitchFamily="18" charset="-78"/>
            </a:endParaRPr>
          </a:p>
          <a:p>
            <a:pPr lvl="0" algn="just"/>
            <a:r>
              <a:rPr lang="ar-SY" b="1" dirty="0">
                <a:latin typeface="Simplified Arabic" panose="02020603050405020304" pitchFamily="18" charset="-78"/>
                <a:cs typeface="Simplified Arabic" panose="02020603050405020304" pitchFamily="18" charset="-78"/>
              </a:rPr>
              <a:t>السياسة التمريضية الثانية</a:t>
            </a:r>
            <a:r>
              <a:rPr lang="ar-SY" dirty="0">
                <a:latin typeface="Simplified Arabic" panose="02020603050405020304" pitchFamily="18" charset="-78"/>
                <a:cs typeface="Simplified Arabic" panose="02020603050405020304" pitchFamily="18" charset="-78"/>
              </a:rPr>
              <a:t>: تعرف السياسة التمريضية الثانية في هذا البحث بأنها السياسة التي سيتم خلالها:</a:t>
            </a:r>
            <a:endParaRPr lang="en-US" dirty="0">
              <a:latin typeface="Simplified Arabic" panose="02020603050405020304" pitchFamily="18" charset="-78"/>
              <a:cs typeface="Simplified Arabic" panose="02020603050405020304" pitchFamily="18" charset="-78"/>
            </a:endParaRPr>
          </a:p>
          <a:p>
            <a:pPr marL="0" lvl="0" indent="0" algn="just">
              <a:buNone/>
            </a:pPr>
            <a:r>
              <a:rPr lang="ar-SY" dirty="0">
                <a:latin typeface="Simplified Arabic" panose="02020603050405020304" pitchFamily="18" charset="-78"/>
                <a:cs typeface="Simplified Arabic" panose="02020603050405020304" pitchFamily="18" charset="-78"/>
              </a:rPr>
              <a:t> </a:t>
            </a:r>
            <a:r>
              <a:rPr lang="ar-SY" dirty="0" smtClean="0">
                <a:latin typeface="Simplified Arabic" panose="02020603050405020304" pitchFamily="18" charset="-78"/>
                <a:cs typeface="Simplified Arabic" panose="02020603050405020304" pitchFamily="18" charset="-78"/>
              </a:rPr>
              <a:t>          - تطبيق </a:t>
            </a:r>
            <a:r>
              <a:rPr lang="ar-SY" dirty="0">
                <a:latin typeface="Simplified Arabic" panose="02020603050405020304" pitchFamily="18" charset="-78"/>
                <a:cs typeface="Simplified Arabic" panose="02020603050405020304" pitchFamily="18" charset="-78"/>
              </a:rPr>
              <a:t>برنامج رعاية تمريضية شامل للمريض منذ دخوله وحدة الكلية الصناعية وحتى خروجه منها.</a:t>
            </a:r>
            <a:endParaRPr lang="en-US" dirty="0">
              <a:latin typeface="Simplified Arabic" panose="02020603050405020304" pitchFamily="18" charset="-78"/>
              <a:cs typeface="Simplified Arabic" panose="02020603050405020304" pitchFamily="18" charset="-78"/>
            </a:endParaRPr>
          </a:p>
          <a:p>
            <a:pPr marL="0" lvl="0" indent="0" algn="just">
              <a:buNone/>
            </a:pPr>
            <a:r>
              <a:rPr lang="ar-SY" dirty="0">
                <a:latin typeface="Simplified Arabic" panose="02020603050405020304" pitchFamily="18" charset="-78"/>
                <a:cs typeface="Simplified Arabic" panose="02020603050405020304" pitchFamily="18" charset="-78"/>
              </a:rPr>
              <a:t> </a:t>
            </a:r>
            <a:r>
              <a:rPr lang="ar-SY" dirty="0" smtClean="0">
                <a:latin typeface="Simplified Arabic" panose="02020603050405020304" pitchFamily="18" charset="-78"/>
                <a:cs typeface="Simplified Arabic" panose="02020603050405020304" pitchFamily="18" charset="-78"/>
              </a:rPr>
              <a:t>          - تطبيق </a:t>
            </a:r>
            <a:r>
              <a:rPr lang="ar-SY" dirty="0">
                <a:latin typeface="Simplified Arabic" panose="02020603050405020304" pitchFamily="18" charset="-78"/>
                <a:cs typeface="Simplified Arabic" panose="02020603050405020304" pitchFamily="18" charset="-78"/>
              </a:rPr>
              <a:t>برنامج تمارين رياضية باستخدام معدات رياضية خلال ال 40 دقيقة الأولى من جلسة الديال.</a:t>
            </a:r>
            <a:endParaRPr lang="en-US" dirty="0">
              <a:latin typeface="Simplified Arabic" panose="02020603050405020304" pitchFamily="18" charset="-78"/>
              <a:cs typeface="Simplified Arabic" panose="02020603050405020304" pitchFamily="18" charset="-78"/>
            </a:endParaRPr>
          </a:p>
          <a:p>
            <a:endParaRPr lang="ar-SY" dirty="0"/>
          </a:p>
        </p:txBody>
      </p:sp>
      <p:sp>
        <p:nvSpPr>
          <p:cNvPr id="4" name="شريط إلى الأسفل 3"/>
          <p:cNvSpPr/>
          <p:nvPr/>
        </p:nvSpPr>
        <p:spPr>
          <a:xfrm>
            <a:off x="3084394" y="685801"/>
            <a:ext cx="5595582" cy="115196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4400" b="1" dirty="0">
                <a:latin typeface="Aldhabi" panose="01000000000000000000" pitchFamily="2" charset="-78"/>
                <a:cs typeface="Aldhabi" panose="01000000000000000000" pitchFamily="2" charset="-78"/>
              </a:rPr>
              <a:t>التعريفات الإجرائية </a:t>
            </a:r>
            <a:endParaRPr lang="en-US" sz="4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86797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ircle(in)">
                                      <p:cBhvr>
                                        <p:cTn id="24" dur="2000"/>
                                        <p:tgtEl>
                                          <p:spTgt spid="3">
                                            <p:txEl>
                                              <p:pRg st="4" end="4"/>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dirty="0"/>
          </a:p>
        </p:txBody>
      </p:sp>
      <p:sp>
        <p:nvSpPr>
          <p:cNvPr id="3" name="عنصر نائب للمحتوى 2"/>
          <p:cNvSpPr>
            <a:spLocks noGrp="1"/>
          </p:cNvSpPr>
          <p:nvPr>
            <p:ph idx="1"/>
          </p:nvPr>
        </p:nvSpPr>
        <p:spPr/>
        <p:txBody>
          <a:bodyPr/>
          <a:lstStyle/>
          <a:p>
            <a:endParaRPr lang="ar-SY" dirty="0"/>
          </a:p>
        </p:txBody>
      </p:sp>
      <p:sp>
        <p:nvSpPr>
          <p:cNvPr id="4" name="وسيلة شرح على شكل سحابة 3"/>
          <p:cNvSpPr/>
          <p:nvPr/>
        </p:nvSpPr>
        <p:spPr>
          <a:xfrm>
            <a:off x="3821374" y="685799"/>
            <a:ext cx="4435522" cy="115196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4400" b="1" dirty="0" smtClean="0">
                <a:latin typeface="Aldhabi" panose="01000000000000000000" pitchFamily="2" charset="-78"/>
                <a:cs typeface="Aldhabi" panose="01000000000000000000" pitchFamily="2" charset="-78"/>
              </a:rPr>
              <a:t>الأدوات والطرائق</a:t>
            </a:r>
            <a:endParaRPr lang="en-US" sz="4400" dirty="0">
              <a:latin typeface="Aldhabi" panose="01000000000000000000" pitchFamily="2" charset="-78"/>
              <a:cs typeface="Aldhabi" panose="01000000000000000000" pitchFamily="2" charset="-78"/>
            </a:endParaRPr>
          </a:p>
        </p:txBody>
      </p:sp>
      <p:sp>
        <p:nvSpPr>
          <p:cNvPr id="5" name="سهم إلى اليسار 4"/>
          <p:cNvSpPr/>
          <p:nvPr/>
        </p:nvSpPr>
        <p:spPr>
          <a:xfrm>
            <a:off x="8256896" y="2063396"/>
            <a:ext cx="2152115" cy="15669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3600" b="1" dirty="0">
                <a:latin typeface="Aldhabi" panose="01000000000000000000" pitchFamily="2" charset="-78"/>
                <a:cs typeface="Aldhabi" panose="01000000000000000000" pitchFamily="2" charset="-78"/>
              </a:rPr>
              <a:t>تصميم البحث </a:t>
            </a:r>
          </a:p>
        </p:txBody>
      </p:sp>
      <p:sp>
        <p:nvSpPr>
          <p:cNvPr id="6" name="انفجار 2 5"/>
          <p:cNvSpPr/>
          <p:nvPr/>
        </p:nvSpPr>
        <p:spPr>
          <a:xfrm>
            <a:off x="5527344" y="1926450"/>
            <a:ext cx="2729552" cy="1566909"/>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800" b="1" dirty="0">
                <a:latin typeface="Aldhabi" panose="01000000000000000000" pitchFamily="2" charset="-78"/>
                <a:cs typeface="Aldhabi" panose="01000000000000000000" pitchFamily="2" charset="-78"/>
              </a:rPr>
              <a:t>البحث تجريبي </a:t>
            </a:r>
          </a:p>
        </p:txBody>
      </p:sp>
      <p:sp>
        <p:nvSpPr>
          <p:cNvPr id="7" name="سهم إلى اليسار 6"/>
          <p:cNvSpPr/>
          <p:nvPr/>
        </p:nvSpPr>
        <p:spPr>
          <a:xfrm>
            <a:off x="8256896" y="3855935"/>
            <a:ext cx="2520605" cy="15186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4800" dirty="0">
                <a:latin typeface="Aldhabi" panose="01000000000000000000" pitchFamily="2" charset="-78"/>
                <a:cs typeface="Aldhabi" panose="01000000000000000000" pitchFamily="2" charset="-78"/>
              </a:rPr>
              <a:t>المكان</a:t>
            </a:r>
          </a:p>
        </p:txBody>
      </p:sp>
      <p:sp>
        <p:nvSpPr>
          <p:cNvPr id="9" name="موجة 8"/>
          <p:cNvSpPr/>
          <p:nvPr/>
        </p:nvSpPr>
        <p:spPr>
          <a:xfrm>
            <a:off x="2797791" y="3855936"/>
            <a:ext cx="5459105" cy="151865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Y" sz="2800" dirty="0">
                <a:latin typeface="Aldhabi" panose="01000000000000000000" pitchFamily="2" charset="-78"/>
                <a:cs typeface="Aldhabi" panose="01000000000000000000" pitchFamily="2" charset="-78"/>
              </a:rPr>
              <a:t>أجرى هذا البحث في وحدة الكلية الصناعية في مشفى الأسد الجامعي في محافظة اللاذقية</a:t>
            </a:r>
            <a:endParaRPr lang="en-US" sz="28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64585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9" presetClass="entr" presetSubtype="0" decel="10000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 calcmode="lin" valueType="num">
                                      <p:cBhvr>
                                        <p:cTn id="26" dur="500" fill="hold"/>
                                        <p:tgtEl>
                                          <p:spTgt spid="6"/>
                                        </p:tgtEl>
                                        <p:attrNameLst>
                                          <p:attrName>style.rotation</p:attrName>
                                        </p:attrNameLst>
                                      </p:cBhvr>
                                      <p:tavLst>
                                        <p:tav tm="0">
                                          <p:val>
                                            <p:fltVal val="360"/>
                                          </p:val>
                                        </p:tav>
                                        <p:tav tm="100000">
                                          <p:val>
                                            <p:fltVal val="0"/>
                                          </p:val>
                                        </p:tav>
                                      </p:tavLst>
                                    </p:anim>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par>
                                <p:cTn id="35" presetID="1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p:tgtEl>
                                          <p:spTgt spid="9"/>
                                        </p:tgtEl>
                                        <p:attrNameLst>
                                          <p:attrName>ppt_y</p:attrName>
                                        </p:attrNameLst>
                                      </p:cBhvr>
                                      <p:tavLst>
                                        <p:tav tm="0">
                                          <p:val>
                                            <p:strVal val="#ppt_y+#ppt_h*1.125000"/>
                                          </p:val>
                                        </p:tav>
                                        <p:tav tm="100000">
                                          <p:val>
                                            <p:strVal val="#ppt_y"/>
                                          </p:val>
                                        </p:tav>
                                      </p:tavLst>
                                    </p:anim>
                                    <p:animEffect transition="in" filter="wipe(up)">
                                      <p:cBhvr>
                                        <p:cTn id="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573205"/>
            <a:ext cx="10396882" cy="573206"/>
          </a:xfrm>
        </p:spPr>
        <p:txBody>
          <a:bodyPr>
            <a:normAutofit fontScale="90000"/>
          </a:bodyPr>
          <a:lstStyle/>
          <a:p>
            <a:endParaRPr lang="ar-SY" dirty="0"/>
          </a:p>
        </p:txBody>
      </p:sp>
      <p:sp>
        <p:nvSpPr>
          <p:cNvPr id="3" name="عنصر نائب للمحتوى 2"/>
          <p:cNvSpPr>
            <a:spLocks noGrp="1"/>
          </p:cNvSpPr>
          <p:nvPr>
            <p:ph idx="1"/>
          </p:nvPr>
        </p:nvSpPr>
        <p:spPr>
          <a:xfrm>
            <a:off x="685800" y="2"/>
            <a:ext cx="10394707" cy="5374584"/>
          </a:xfrm>
        </p:spPr>
        <p:txBody>
          <a:bodyPr/>
          <a:lstStyle/>
          <a:p>
            <a:endParaRPr lang="ar-SY" dirty="0"/>
          </a:p>
        </p:txBody>
      </p:sp>
      <p:sp>
        <p:nvSpPr>
          <p:cNvPr id="4" name="سهم إلى اليسار 3"/>
          <p:cNvSpPr/>
          <p:nvPr/>
        </p:nvSpPr>
        <p:spPr>
          <a:xfrm>
            <a:off x="8284191" y="1"/>
            <a:ext cx="2561548" cy="15149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4400" dirty="0">
                <a:latin typeface="Aldhabi" panose="01000000000000000000" pitchFamily="2" charset="-78"/>
                <a:cs typeface="Aldhabi" panose="01000000000000000000" pitchFamily="2" charset="-78"/>
              </a:rPr>
              <a:t>العينة</a:t>
            </a:r>
          </a:p>
        </p:txBody>
      </p:sp>
      <p:sp>
        <p:nvSpPr>
          <p:cNvPr id="5" name="موجة 4"/>
          <p:cNvSpPr/>
          <p:nvPr/>
        </p:nvSpPr>
        <p:spPr>
          <a:xfrm>
            <a:off x="2593076" y="0"/>
            <a:ext cx="5688939" cy="1514901"/>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800" dirty="0">
                <a:latin typeface="Aldhabi" panose="01000000000000000000" pitchFamily="2" charset="-78"/>
                <a:cs typeface="Aldhabi" panose="01000000000000000000" pitchFamily="2" charset="-78"/>
              </a:rPr>
              <a:t>أجري البحث على عينة قوامها 45 مريضاً بالغاً من مرضى القصور الكلوي المزمن من كلا الجنسين خضعوا لجلسات الديال الدموي في وحدة الكلية الصناعية</a:t>
            </a:r>
          </a:p>
        </p:txBody>
      </p:sp>
      <p:sp>
        <p:nvSpPr>
          <p:cNvPr id="6" name="سهم إلى اليسار 5"/>
          <p:cNvSpPr/>
          <p:nvPr/>
        </p:nvSpPr>
        <p:spPr>
          <a:xfrm>
            <a:off x="8399399" y="2673642"/>
            <a:ext cx="2563724" cy="148760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3600" dirty="0">
                <a:latin typeface="Aldhabi" panose="01000000000000000000" pitchFamily="2" charset="-78"/>
                <a:cs typeface="Aldhabi" panose="01000000000000000000" pitchFamily="2" charset="-78"/>
              </a:rPr>
              <a:t>أدوات الدراسة </a:t>
            </a:r>
          </a:p>
        </p:txBody>
      </p:sp>
      <p:sp>
        <p:nvSpPr>
          <p:cNvPr id="7" name="موجة 6"/>
          <p:cNvSpPr/>
          <p:nvPr/>
        </p:nvSpPr>
        <p:spPr>
          <a:xfrm>
            <a:off x="1828800" y="1514900"/>
            <a:ext cx="6570599" cy="4094330"/>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Y" sz="2400" dirty="0">
                <a:latin typeface="Aldhabi" panose="01000000000000000000" pitchFamily="2" charset="-78"/>
                <a:cs typeface="Aldhabi" panose="01000000000000000000" pitchFamily="2" charset="-78"/>
              </a:rPr>
              <a:t>اُستخدم في البحث أداة </a:t>
            </a:r>
            <a:r>
              <a:rPr lang="ar-SY" sz="2400" dirty="0" smtClean="0">
                <a:latin typeface="Aldhabi" panose="01000000000000000000" pitchFamily="2" charset="-78"/>
                <a:cs typeface="Aldhabi" panose="01000000000000000000" pitchFamily="2" charset="-78"/>
              </a:rPr>
              <a:t>واحدة تتألف من أربعة أجزاء:</a:t>
            </a:r>
          </a:p>
          <a:p>
            <a:r>
              <a:rPr lang="ar-SY" sz="2400" b="1" dirty="0" smtClean="0">
                <a:latin typeface="Aldhabi" panose="01000000000000000000" pitchFamily="2" charset="-78"/>
                <a:cs typeface="Aldhabi" panose="01000000000000000000" pitchFamily="2" charset="-78"/>
              </a:rPr>
              <a:t>الجزء الأول: </a:t>
            </a:r>
            <a:r>
              <a:rPr lang="ar-SY" sz="2400" dirty="0" smtClean="0">
                <a:latin typeface="Aldhabi" panose="01000000000000000000" pitchFamily="2" charset="-78"/>
                <a:cs typeface="Aldhabi" panose="01000000000000000000" pitchFamily="2" charset="-78"/>
              </a:rPr>
              <a:t>البيانات </a:t>
            </a:r>
            <a:r>
              <a:rPr lang="ar-SY" sz="2400" dirty="0">
                <a:latin typeface="Aldhabi" panose="01000000000000000000" pitchFamily="2" charset="-78"/>
                <a:cs typeface="Aldhabi" panose="01000000000000000000" pitchFamily="2" charset="-78"/>
              </a:rPr>
              <a:t>الديموغرافية </a:t>
            </a:r>
            <a:r>
              <a:rPr lang="ar-SY" sz="2400" dirty="0" smtClean="0">
                <a:latin typeface="Aldhabi" panose="01000000000000000000" pitchFamily="2" charset="-78"/>
                <a:cs typeface="Aldhabi" panose="01000000000000000000" pitchFamily="2" charset="-78"/>
              </a:rPr>
              <a:t>والحيوية</a:t>
            </a:r>
          </a:p>
          <a:p>
            <a:r>
              <a:rPr lang="ar-SY" sz="2400" b="1" dirty="0" smtClean="0">
                <a:latin typeface="Aldhabi" panose="01000000000000000000" pitchFamily="2" charset="-78"/>
                <a:cs typeface="Aldhabi" panose="01000000000000000000" pitchFamily="2" charset="-78"/>
              </a:rPr>
              <a:t>الجزء الثاني: </a:t>
            </a:r>
            <a:r>
              <a:rPr lang="ar-SY" sz="2400" dirty="0">
                <a:latin typeface="Aldhabi" panose="01000000000000000000" pitchFamily="2" charset="-78"/>
                <a:cs typeface="Aldhabi" panose="01000000000000000000" pitchFamily="2" charset="-78"/>
              </a:rPr>
              <a:t>ي</a:t>
            </a:r>
            <a:r>
              <a:rPr lang="ar-SY" sz="2400" dirty="0" smtClean="0">
                <a:latin typeface="Aldhabi" panose="01000000000000000000" pitchFamily="2" charset="-78"/>
                <a:cs typeface="Aldhabi" panose="01000000000000000000" pitchFamily="2" charset="-78"/>
              </a:rPr>
              <a:t>تضمن </a:t>
            </a:r>
            <a:r>
              <a:rPr lang="ar-SY" sz="2400" dirty="0">
                <a:latin typeface="Aldhabi" panose="01000000000000000000" pitchFamily="2" charset="-78"/>
                <a:cs typeface="Aldhabi" panose="01000000000000000000" pitchFamily="2" charset="-78"/>
              </a:rPr>
              <a:t>أنشطة الرعاية التمريضية خلال الديال </a:t>
            </a:r>
            <a:r>
              <a:rPr lang="ar-SY" sz="2400" dirty="0" smtClean="0">
                <a:latin typeface="Aldhabi" panose="01000000000000000000" pitchFamily="2" charset="-78"/>
                <a:cs typeface="Aldhabi" panose="01000000000000000000" pitchFamily="2" charset="-78"/>
              </a:rPr>
              <a:t>الدموي</a:t>
            </a:r>
          </a:p>
          <a:p>
            <a:r>
              <a:rPr lang="ar-SY" sz="2400" b="1" dirty="0" smtClean="0">
                <a:latin typeface="Aldhabi" panose="01000000000000000000" pitchFamily="2" charset="-78"/>
                <a:cs typeface="Aldhabi" panose="01000000000000000000" pitchFamily="2" charset="-78"/>
              </a:rPr>
              <a:t>الجزء الثالث</a:t>
            </a:r>
            <a:r>
              <a:rPr lang="ar-SY" sz="2400" dirty="0" smtClean="0">
                <a:latin typeface="Aldhabi" panose="01000000000000000000" pitchFamily="2" charset="-78"/>
                <a:cs typeface="Aldhabi" panose="01000000000000000000" pitchFamily="2" charset="-78"/>
              </a:rPr>
              <a:t>: </a:t>
            </a:r>
            <a:r>
              <a:rPr lang="ar-SY" sz="2400" dirty="0">
                <a:latin typeface="Aldhabi" panose="01000000000000000000" pitchFamily="2" charset="-78"/>
                <a:cs typeface="Aldhabi" panose="01000000000000000000" pitchFamily="2" charset="-78"/>
              </a:rPr>
              <a:t>ي</a:t>
            </a:r>
            <a:r>
              <a:rPr lang="ar-SY" sz="2400" dirty="0" smtClean="0">
                <a:latin typeface="Aldhabi" panose="01000000000000000000" pitchFamily="2" charset="-78"/>
                <a:cs typeface="Aldhabi" panose="01000000000000000000" pitchFamily="2" charset="-78"/>
              </a:rPr>
              <a:t>تضمن </a:t>
            </a:r>
            <a:r>
              <a:rPr lang="ar-SY" sz="2400" dirty="0">
                <a:latin typeface="Aldhabi" panose="01000000000000000000" pitchFamily="2" charset="-78"/>
                <a:cs typeface="Aldhabi" panose="01000000000000000000" pitchFamily="2" charset="-78"/>
              </a:rPr>
              <a:t>أنشطة برنامج تمارين رياضية جسمانية تم تطبيقه على العينة التجريبية </a:t>
            </a:r>
            <a:r>
              <a:rPr lang="ar-SY" sz="2400" dirty="0" smtClean="0">
                <a:latin typeface="Aldhabi" panose="01000000000000000000" pitchFamily="2" charset="-78"/>
                <a:cs typeface="Aldhabi" panose="01000000000000000000" pitchFamily="2" charset="-78"/>
              </a:rPr>
              <a:t>الأولى</a:t>
            </a:r>
          </a:p>
          <a:p>
            <a:r>
              <a:rPr lang="ar-SY" sz="2400" b="1" dirty="0" smtClean="0">
                <a:latin typeface="Aldhabi" panose="01000000000000000000" pitchFamily="2" charset="-78"/>
                <a:cs typeface="Aldhabi" panose="01000000000000000000" pitchFamily="2" charset="-78"/>
              </a:rPr>
              <a:t>الجزء الرابع: </a:t>
            </a:r>
            <a:r>
              <a:rPr lang="ar-SY" sz="2400" dirty="0">
                <a:latin typeface="Aldhabi" panose="01000000000000000000" pitchFamily="2" charset="-78"/>
                <a:cs typeface="Aldhabi" panose="01000000000000000000" pitchFamily="2" charset="-78"/>
              </a:rPr>
              <a:t>ي</a:t>
            </a:r>
            <a:r>
              <a:rPr lang="ar-SY" sz="2400" dirty="0" smtClean="0">
                <a:latin typeface="Aldhabi" panose="01000000000000000000" pitchFamily="2" charset="-78"/>
                <a:cs typeface="Aldhabi" panose="01000000000000000000" pitchFamily="2" charset="-78"/>
              </a:rPr>
              <a:t>تضمن </a:t>
            </a:r>
            <a:r>
              <a:rPr lang="ar-SY" sz="2400" dirty="0">
                <a:latin typeface="Aldhabi" panose="01000000000000000000" pitchFamily="2" charset="-78"/>
                <a:cs typeface="Aldhabi" panose="01000000000000000000" pitchFamily="2" charset="-78"/>
              </a:rPr>
              <a:t>أنشطة برنامج تمارين رياضية وتم تطبيقه على العينة التجريبية الثانية</a:t>
            </a:r>
            <a:r>
              <a:rPr lang="ar-SY" sz="2400" dirty="0" smtClean="0">
                <a:latin typeface="Aldhabi" panose="01000000000000000000" pitchFamily="2" charset="-78"/>
                <a:cs typeface="Aldhabi" panose="01000000000000000000" pitchFamily="2" charset="-78"/>
              </a:rPr>
              <a:t> </a:t>
            </a:r>
            <a:endParaRPr lang="ar-SY" sz="2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61153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3" presetClass="entr" presetSubtype="1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50" presetClass="entr" presetSubtype="0" decel="10000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strVal val="#ppt_w+.3"/>
                                          </p:val>
                                        </p:tav>
                                        <p:tav tm="100000">
                                          <p:val>
                                            <p:strVal val="#ppt_w"/>
                                          </p:val>
                                        </p:tav>
                                      </p:tavLst>
                                    </p:anim>
                                    <p:anim calcmode="lin" valueType="num">
                                      <p:cBhvr>
                                        <p:cTn id="23" dur="1000" fill="hold"/>
                                        <p:tgtEl>
                                          <p:spTgt spid="7"/>
                                        </p:tgtEl>
                                        <p:attrNameLst>
                                          <p:attrName>ppt_h</p:attrName>
                                        </p:attrNameLst>
                                      </p:cBhvr>
                                      <p:tavLst>
                                        <p:tav tm="0">
                                          <p:val>
                                            <p:strVal val="#ppt_h"/>
                                          </p:val>
                                        </p:tav>
                                        <p:tav tm="100000">
                                          <p:val>
                                            <p:strVal val="#ppt_h"/>
                                          </p:val>
                                        </p:tav>
                                      </p:tavLst>
                                    </p:anim>
                                    <p:animEffect transition="in" filter="fade">
                                      <p:cBhvr>
                                        <p:cTn id="2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dirty="0"/>
          </a:p>
        </p:txBody>
      </p:sp>
      <p:sp>
        <p:nvSpPr>
          <p:cNvPr id="3" name="عنصر نائب للمحتوى 2"/>
          <p:cNvSpPr>
            <a:spLocks noGrp="1"/>
          </p:cNvSpPr>
          <p:nvPr>
            <p:ph idx="1"/>
          </p:nvPr>
        </p:nvSpPr>
        <p:spPr/>
        <p:txBody>
          <a:bodyPr>
            <a:noAutofit/>
          </a:bodyPr>
          <a:lstStyle/>
          <a:p>
            <a:pPr lvl="0"/>
            <a:r>
              <a:rPr lang="ar-SY" sz="2800" dirty="0">
                <a:latin typeface="Aldhabi" panose="01000000000000000000" pitchFamily="2" charset="-78"/>
                <a:cs typeface="Aldhabi" panose="01000000000000000000" pitchFamily="2" charset="-78"/>
              </a:rPr>
              <a:t>تم الحصول على موافقة إدارة كلية التمريض وإدارة جامعة تشرين للقيام بالبحث.</a:t>
            </a:r>
            <a:endParaRPr lang="en-US" sz="2800" dirty="0">
              <a:latin typeface="Aldhabi" panose="01000000000000000000" pitchFamily="2" charset="-78"/>
              <a:cs typeface="Aldhabi" panose="01000000000000000000" pitchFamily="2" charset="-78"/>
            </a:endParaRPr>
          </a:p>
          <a:p>
            <a:pPr lvl="0"/>
            <a:r>
              <a:rPr lang="ar-SY" sz="2800" dirty="0">
                <a:latin typeface="Aldhabi" panose="01000000000000000000" pitchFamily="2" charset="-78"/>
                <a:cs typeface="Aldhabi" panose="01000000000000000000" pitchFamily="2" charset="-78"/>
              </a:rPr>
              <a:t>تم الحصول على الموافقة من مشفى الأسد الجامعي في اللاذقية للقيام بالبحث في وحدة الكلية الصناعية في المشفى.</a:t>
            </a:r>
            <a:endParaRPr lang="en-US" sz="2800" dirty="0">
              <a:latin typeface="Aldhabi" panose="01000000000000000000" pitchFamily="2" charset="-78"/>
              <a:cs typeface="Aldhabi" panose="01000000000000000000" pitchFamily="2" charset="-78"/>
            </a:endParaRPr>
          </a:p>
          <a:p>
            <a:pPr lvl="0"/>
            <a:r>
              <a:rPr lang="ar-SY" sz="2800" dirty="0">
                <a:latin typeface="Aldhabi" panose="01000000000000000000" pitchFamily="2" charset="-78"/>
                <a:cs typeface="Aldhabi" panose="01000000000000000000" pitchFamily="2" charset="-78"/>
              </a:rPr>
              <a:t>تم الحصول على الموافقة من المرضى أو مرافقي المرضى الذين سوف يتم تطبيق الإجراءات عليهم.</a:t>
            </a:r>
            <a:endParaRPr lang="en-US" sz="2800" dirty="0">
              <a:latin typeface="Aldhabi" panose="01000000000000000000" pitchFamily="2" charset="-78"/>
              <a:cs typeface="Aldhabi" panose="01000000000000000000" pitchFamily="2" charset="-78"/>
            </a:endParaRPr>
          </a:p>
          <a:p>
            <a:pPr lvl="0"/>
            <a:r>
              <a:rPr lang="ar-SY" sz="2800" dirty="0" smtClean="0">
                <a:latin typeface="Aldhabi" panose="01000000000000000000" pitchFamily="2" charset="-78"/>
                <a:cs typeface="Aldhabi" panose="01000000000000000000" pitchFamily="2" charset="-78"/>
              </a:rPr>
              <a:t>تم </a:t>
            </a:r>
            <a:r>
              <a:rPr lang="ar-SY" sz="2800" dirty="0">
                <a:latin typeface="Aldhabi" panose="01000000000000000000" pitchFamily="2" charset="-78"/>
                <a:cs typeface="Aldhabi" panose="01000000000000000000" pitchFamily="2" charset="-78"/>
              </a:rPr>
              <a:t>إجراء الدراسة على عينة صغيرة مكونة من </a:t>
            </a:r>
            <a:r>
              <a:rPr lang="ar-SY" sz="2800" dirty="0" smtClean="0">
                <a:latin typeface="Aldhabi" panose="01000000000000000000" pitchFamily="2" charset="-78"/>
                <a:cs typeface="Aldhabi" panose="01000000000000000000" pitchFamily="2" charset="-78"/>
              </a:rPr>
              <a:t>ستة مرضى </a:t>
            </a:r>
            <a:r>
              <a:rPr lang="ar-SY" sz="2800" dirty="0">
                <a:latin typeface="Aldhabi" panose="01000000000000000000" pitchFamily="2" charset="-78"/>
                <a:cs typeface="Aldhabi" panose="01000000000000000000" pitchFamily="2" charset="-78"/>
              </a:rPr>
              <a:t>كدليل دراسة لاختبار قابلية التطبيق ولتحديد نقاط القوة والضعف لتعديل الخطة وفق ذلك.</a:t>
            </a:r>
            <a:endParaRPr lang="en-US" sz="2800" dirty="0">
              <a:latin typeface="Aldhabi" panose="01000000000000000000" pitchFamily="2" charset="-78"/>
              <a:cs typeface="Aldhabi" panose="01000000000000000000" pitchFamily="2" charset="-78"/>
            </a:endParaRPr>
          </a:p>
          <a:p>
            <a:pPr marL="0" indent="0">
              <a:buNone/>
            </a:pPr>
            <a:endParaRPr lang="ar-SY" sz="2400" dirty="0">
              <a:latin typeface="Aldhabi" panose="01000000000000000000" pitchFamily="2" charset="-78"/>
              <a:cs typeface="Aldhabi" panose="01000000000000000000" pitchFamily="2" charset="-78"/>
            </a:endParaRPr>
          </a:p>
        </p:txBody>
      </p:sp>
      <p:sp>
        <p:nvSpPr>
          <p:cNvPr id="4" name="انفجار 2 3"/>
          <p:cNvSpPr/>
          <p:nvPr/>
        </p:nvSpPr>
        <p:spPr>
          <a:xfrm>
            <a:off x="4926842" y="159918"/>
            <a:ext cx="2224585" cy="137759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4000" dirty="0">
                <a:latin typeface="Aldhabi" panose="01000000000000000000" pitchFamily="2" charset="-78"/>
                <a:cs typeface="Aldhabi" panose="01000000000000000000" pitchFamily="2" charset="-78"/>
              </a:rPr>
              <a:t>الطرائق</a:t>
            </a:r>
          </a:p>
        </p:txBody>
      </p:sp>
    </p:spTree>
    <p:extLst>
      <p:ext uri="{BB962C8B-B14F-4D97-AF65-F5344CB8AC3E}">
        <p14:creationId xmlns:p14="http://schemas.microsoft.com/office/powerpoint/2010/main" val="211543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85801" y="614149"/>
            <a:ext cx="10396882" cy="71651"/>
          </a:xfrm>
        </p:spPr>
        <p:txBody>
          <a:bodyPr>
            <a:normAutofit fontScale="90000"/>
          </a:bodyPr>
          <a:lstStyle/>
          <a:p>
            <a:endParaRPr lang="ar-SY" dirty="0"/>
          </a:p>
        </p:txBody>
      </p:sp>
      <p:sp>
        <p:nvSpPr>
          <p:cNvPr id="3" name="عنصر نائب للمحتوى 2"/>
          <p:cNvSpPr>
            <a:spLocks noGrp="1"/>
          </p:cNvSpPr>
          <p:nvPr>
            <p:ph idx="1"/>
          </p:nvPr>
        </p:nvSpPr>
        <p:spPr>
          <a:xfrm>
            <a:off x="685800" y="204716"/>
            <a:ext cx="10394707" cy="5169870"/>
          </a:xfrm>
        </p:spPr>
        <p:txBody>
          <a:bodyPr>
            <a:normAutofit/>
          </a:bodyPr>
          <a:lstStyle/>
          <a:p>
            <a:pPr lvl="0"/>
            <a:r>
              <a:rPr lang="ar-SY" dirty="0"/>
              <a:t>تم تطبيق تجربة البحث على مجموعات الدراسة وفق الآتي:</a:t>
            </a:r>
            <a:endParaRPr lang="en-US" dirty="0"/>
          </a:p>
          <a:p>
            <a:pPr marL="0" lvl="0" indent="0">
              <a:buNone/>
            </a:pPr>
            <a:r>
              <a:rPr lang="ar-SY" dirty="0" smtClean="0"/>
              <a:t>        1- المجموعة </a:t>
            </a:r>
            <a:r>
              <a:rPr lang="ar-SY" dirty="0"/>
              <a:t>التجريبية الأولى: </a:t>
            </a:r>
            <a:endParaRPr lang="en-US" dirty="0"/>
          </a:p>
          <a:p>
            <a:pPr marL="0" indent="0">
              <a:buNone/>
            </a:pPr>
            <a:r>
              <a:rPr lang="ar-SY" dirty="0"/>
              <a:t> </a:t>
            </a:r>
            <a:r>
              <a:rPr lang="ar-SY" dirty="0" smtClean="0"/>
              <a:t>               - طُبق </a:t>
            </a:r>
            <a:r>
              <a:rPr lang="ar-SY" dirty="0"/>
              <a:t>عليها السياسة التمريضية الأولى على النحو التالي:</a:t>
            </a:r>
            <a:endParaRPr lang="en-US" dirty="0"/>
          </a:p>
          <a:p>
            <a:pPr marL="0" lvl="0" indent="0">
              <a:buNone/>
            </a:pPr>
            <a:r>
              <a:rPr lang="ar-SY" dirty="0" smtClean="0"/>
              <a:t>                - طُبق </a:t>
            </a:r>
            <a:r>
              <a:rPr lang="ar-SY" dirty="0"/>
              <a:t>برنامج التمارين الرياضية الجسمانية الذي يتضمن أربعة تمارين لم تُستخدم أية أداة رياضية فيها باستثناء كرة هوائية صغيرة خلال الـ 15 دقيقة قبل بداية الجلسة، وذلك على النحو الآتي:</a:t>
            </a:r>
            <a:endParaRPr lang="en-US" dirty="0"/>
          </a:p>
          <a:p>
            <a:pPr marL="0" lvl="0" indent="0">
              <a:buNone/>
            </a:pPr>
            <a:r>
              <a:rPr lang="ar-SY" dirty="0" smtClean="0"/>
              <a:t>                     - التمرين </a:t>
            </a:r>
            <a:r>
              <a:rPr lang="ar-SY" dirty="0"/>
              <a:t>الأول: يقف المريض من وضعية الجلوس ثم يجلس بالتتالي لمدة 5 دقائق.</a:t>
            </a:r>
            <a:endParaRPr lang="en-US" dirty="0"/>
          </a:p>
          <a:p>
            <a:pPr marL="0" lvl="0" indent="0">
              <a:buNone/>
            </a:pPr>
            <a:r>
              <a:rPr lang="ar-SY" dirty="0" smtClean="0"/>
              <a:t>                     - التمرين </a:t>
            </a:r>
            <a:r>
              <a:rPr lang="ar-SY" dirty="0"/>
              <a:t>الثاني: يسير المريض في ممر بطول ( 6) أمتار لمدة 5 دقائق.</a:t>
            </a:r>
            <a:endParaRPr lang="en-US" dirty="0"/>
          </a:p>
          <a:p>
            <a:pPr marL="0" lvl="0" indent="0">
              <a:buNone/>
            </a:pPr>
            <a:r>
              <a:rPr lang="ar-SY" dirty="0"/>
              <a:t> </a:t>
            </a:r>
            <a:r>
              <a:rPr lang="ar-SY" dirty="0" smtClean="0"/>
              <a:t>                    - التمرين </a:t>
            </a:r>
            <a:r>
              <a:rPr lang="ar-SY" dirty="0"/>
              <a:t>الثالث: يقف المريض على كامل مشط القدم ومن ثم يرفع جسده ويقف على رؤوس أصابعه ثم يعود للوقوف على كامل المشط بالتتالي لمدة 5 دقائق.</a:t>
            </a:r>
            <a:endParaRPr lang="en-US" dirty="0"/>
          </a:p>
          <a:p>
            <a:pPr marL="0" lvl="0" indent="0">
              <a:buNone/>
            </a:pPr>
            <a:r>
              <a:rPr lang="ar-SY" dirty="0" smtClean="0"/>
              <a:t>                     - التمرين </a:t>
            </a:r>
            <a:r>
              <a:rPr lang="ar-SY" dirty="0"/>
              <a:t>الرابع: يجرى هذا التمرين باستخدام كرة هوائية صغيرة إذ يقوم المريض بالضغط عليها بمقبض اليد لمدة 5 دقائق بالتناوب بين اليدين.</a:t>
            </a:r>
            <a:endParaRPr lang="en-US" dirty="0"/>
          </a:p>
          <a:p>
            <a:pPr marL="0" lvl="0" indent="0">
              <a:buNone/>
            </a:pPr>
            <a:r>
              <a:rPr lang="ar-SY" dirty="0" smtClean="0"/>
              <a:t>                - طُبقت </a:t>
            </a:r>
            <a:r>
              <a:rPr lang="ar-SY" dirty="0"/>
              <a:t>أنشطة الرعاية التمريضية التي تشمل تقييم المريض قبل </a:t>
            </a:r>
            <a:r>
              <a:rPr lang="ar-SY" dirty="0" smtClean="0"/>
              <a:t>بداية جلسة </a:t>
            </a:r>
            <a:r>
              <a:rPr lang="ar-SY" dirty="0"/>
              <a:t>الديال الدموي، </a:t>
            </a:r>
            <a:r>
              <a:rPr lang="ar-SY" dirty="0" smtClean="0"/>
              <a:t>ومراقبته خلال الجلسة، ومراقبة حدوث أية اختلاطات خلال الجلسة.</a:t>
            </a:r>
            <a:endParaRPr lang="en-US" dirty="0"/>
          </a:p>
        </p:txBody>
      </p:sp>
    </p:spTree>
    <p:extLst>
      <p:ext uri="{BB962C8B-B14F-4D97-AF65-F5344CB8AC3E}">
        <p14:creationId xmlns:p14="http://schemas.microsoft.com/office/powerpoint/2010/main" val="365987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a:xfrm>
            <a:off x="685800" y="395786"/>
            <a:ext cx="10394707" cy="4978800"/>
          </a:xfrm>
        </p:spPr>
        <p:txBody>
          <a:bodyPr>
            <a:normAutofit/>
          </a:bodyPr>
          <a:lstStyle/>
          <a:p>
            <a:pPr marL="0" lvl="0" indent="0">
              <a:buNone/>
            </a:pPr>
            <a:r>
              <a:rPr lang="ar-SY" dirty="0" smtClean="0"/>
              <a:t>2- المجموعة </a:t>
            </a:r>
            <a:r>
              <a:rPr lang="ar-SY" dirty="0"/>
              <a:t>التجريبية الثانية:</a:t>
            </a:r>
            <a:endParaRPr lang="en-US" dirty="0"/>
          </a:p>
          <a:p>
            <a:pPr marL="0" indent="0">
              <a:buNone/>
            </a:pPr>
            <a:r>
              <a:rPr lang="ar-SY" dirty="0" smtClean="0"/>
              <a:t>          - طُبق </a:t>
            </a:r>
            <a:r>
              <a:rPr lang="ar-SY" dirty="0"/>
              <a:t>عليها السياسة التمريضية الثانية على النحو الاتي:</a:t>
            </a:r>
            <a:endParaRPr lang="en-US" dirty="0"/>
          </a:p>
          <a:p>
            <a:pPr marL="0" lvl="0" indent="0">
              <a:buNone/>
            </a:pPr>
            <a:r>
              <a:rPr lang="ar-SY" dirty="0" smtClean="0"/>
              <a:t>                 - طُبق </a:t>
            </a:r>
            <a:r>
              <a:rPr lang="ar-SY" dirty="0"/>
              <a:t>برنامج الرعاية التمريضية المذكور في السياسة الأولى. </a:t>
            </a:r>
            <a:endParaRPr lang="en-US" dirty="0"/>
          </a:p>
          <a:p>
            <a:pPr marL="0" lvl="0" indent="0">
              <a:buNone/>
            </a:pPr>
            <a:r>
              <a:rPr lang="ar-SY" dirty="0" smtClean="0"/>
              <a:t>                 - طبق </a:t>
            </a:r>
            <a:r>
              <a:rPr lang="ar-SY" dirty="0"/>
              <a:t>برنامج التمارين الرياضية بعد بداية جلسة الديال مباشرة خلال الـ </a:t>
            </a:r>
            <a:r>
              <a:rPr lang="ar-SY" dirty="0" smtClean="0"/>
              <a:t>40 </a:t>
            </a:r>
            <a:r>
              <a:rPr lang="ar-SY" dirty="0"/>
              <a:t>دقيقة الأولى من الجلسة وفق ما يلي:</a:t>
            </a:r>
            <a:endParaRPr lang="en-US" dirty="0"/>
          </a:p>
          <a:p>
            <a:pPr marL="0" lvl="0" indent="0">
              <a:buNone/>
            </a:pPr>
            <a:r>
              <a:rPr lang="ar-SY" dirty="0" smtClean="0"/>
              <a:t>                        - يبسط </a:t>
            </a:r>
            <a:r>
              <a:rPr lang="ar-SY" dirty="0"/>
              <a:t>المريض ذراعه ويضمه وهو في وضعية الجلوس باستخدام دمبل الوزن الحر الذي يتراوح وزنه بين </a:t>
            </a:r>
            <a:r>
              <a:rPr lang="ar-SY" dirty="0" smtClean="0"/>
              <a:t>1– </a:t>
            </a:r>
            <a:r>
              <a:rPr lang="ar-SY" dirty="0"/>
              <a:t>15 كغ بالتدريج ولمدة 5 دقائق لكل ذراع. </a:t>
            </a:r>
            <a:endParaRPr lang="en-US" dirty="0"/>
          </a:p>
          <a:p>
            <a:pPr marL="0" lvl="0" indent="0">
              <a:buNone/>
            </a:pPr>
            <a:r>
              <a:rPr lang="ar-SY" dirty="0" smtClean="0"/>
              <a:t>                        - يرفع </a:t>
            </a:r>
            <a:r>
              <a:rPr lang="ar-SY" dirty="0"/>
              <a:t>المريض الساقين وينزلهما وهو بوضعية </a:t>
            </a:r>
            <a:r>
              <a:rPr lang="ar-SY" dirty="0" err="1"/>
              <a:t>الإستلقاء</a:t>
            </a:r>
            <a:r>
              <a:rPr lang="ar-SY" dirty="0"/>
              <a:t> باستخدام الأصفاد (الأربطة) التي تتراوح أوزانها ما بين 1 – 10 كغ التي توضع على أسفل الساق ولمدة 5 دقائق.</a:t>
            </a:r>
            <a:endParaRPr lang="en-US" dirty="0"/>
          </a:p>
          <a:p>
            <a:pPr marL="0" lvl="0" indent="0">
              <a:buNone/>
            </a:pPr>
            <a:r>
              <a:rPr lang="ar-SY" dirty="0" smtClean="0"/>
              <a:t>                        - استخدم </a:t>
            </a:r>
            <a:r>
              <a:rPr lang="ar-SY" dirty="0"/>
              <a:t>المريض الدراجة الثابتة لمدة 10 دقائق.</a:t>
            </a:r>
            <a:endParaRPr lang="en-US" dirty="0"/>
          </a:p>
          <a:p>
            <a:pPr marL="0" lvl="0" indent="0">
              <a:buNone/>
            </a:pPr>
            <a:r>
              <a:rPr lang="ar-SY" dirty="0" smtClean="0"/>
              <a:t>                        - تخللت </a:t>
            </a:r>
            <a:r>
              <a:rPr lang="ar-SY" dirty="0"/>
              <a:t>التمارين فترتي استراحة لمدة 10 دقائق</a:t>
            </a:r>
            <a:r>
              <a:rPr lang="ar-SY" dirty="0" smtClean="0"/>
              <a:t>.</a:t>
            </a:r>
          </a:p>
          <a:p>
            <a:pPr marL="0" lvl="0" indent="0">
              <a:buNone/>
            </a:pPr>
            <a:r>
              <a:rPr lang="ar-SY" dirty="0" smtClean="0"/>
              <a:t>3- المجموعة الضابطة: </a:t>
            </a:r>
            <a:r>
              <a:rPr lang="ar-SY" dirty="0"/>
              <a:t>تُرك افراد العينة لسياسة </a:t>
            </a:r>
            <a:r>
              <a:rPr lang="ar-SY" dirty="0" smtClean="0"/>
              <a:t>المشفى.</a:t>
            </a:r>
            <a:endParaRPr lang="en-US" dirty="0"/>
          </a:p>
          <a:p>
            <a:endParaRPr lang="ar-SY" dirty="0"/>
          </a:p>
        </p:txBody>
      </p:sp>
    </p:spTree>
    <p:extLst>
      <p:ext uri="{BB962C8B-B14F-4D97-AF65-F5344CB8AC3E}">
        <p14:creationId xmlns:p14="http://schemas.microsoft.com/office/powerpoint/2010/main" val="20987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lstStyle/>
          <a:p>
            <a:endParaRPr lang="ar-SY" dirty="0"/>
          </a:p>
        </p:txBody>
      </p:sp>
      <p:sp>
        <p:nvSpPr>
          <p:cNvPr id="6" name="انفجار 1 5"/>
          <p:cNvSpPr/>
          <p:nvPr/>
        </p:nvSpPr>
        <p:spPr>
          <a:xfrm>
            <a:off x="3562066" y="1241946"/>
            <a:ext cx="4367283" cy="413263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8000" b="1" dirty="0">
                <a:latin typeface="Aldhabi" panose="01000000000000000000" pitchFamily="2" charset="-78"/>
                <a:cs typeface="Aldhabi" panose="01000000000000000000" pitchFamily="2" charset="-78"/>
              </a:rPr>
              <a:t>النتائج</a:t>
            </a:r>
            <a:endParaRPr lang="en-US" sz="80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67473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6"/>
                                        </p:tgtEl>
                                        <p:attrNameLst>
                                          <p:attrName>style.color</p:attrName>
                                        </p:attrNameLst>
                                      </p:cBhvr>
                                      <p:to>
                                        <a:schemeClr val="bg1"/>
                                      </p:to>
                                    </p:animClr>
                                    <p:animClr clrSpc="rgb" dir="cw">
                                      <p:cBhvr>
                                        <p:cTn id="7" dur="250" autoRev="1" fill="remove"/>
                                        <p:tgtEl>
                                          <p:spTgt spid="6"/>
                                        </p:tgtEl>
                                        <p:attrNameLst>
                                          <p:attrName>fillcolor</p:attrName>
                                        </p:attrNameLst>
                                      </p:cBhvr>
                                      <p:to>
                                        <a:schemeClr val="bg1"/>
                                      </p:to>
                                    </p:animClr>
                                    <p:set>
                                      <p:cBhvr>
                                        <p:cTn id="8" dur="250" autoRev="1" fill="remove"/>
                                        <p:tgtEl>
                                          <p:spTgt spid="6"/>
                                        </p:tgtEl>
                                        <p:attrNameLst>
                                          <p:attrName>fill.type</p:attrName>
                                        </p:attrNameLst>
                                      </p:cBhvr>
                                      <p:to>
                                        <p:strVal val="solid"/>
                                      </p:to>
                                    </p:set>
                                    <p:set>
                                      <p:cBhvr>
                                        <p:cTn id="9"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764274"/>
            <a:ext cx="10396882" cy="286602"/>
          </a:xfrm>
        </p:spPr>
        <p:txBody>
          <a:bodyPr>
            <a:normAutofit fontScale="90000"/>
          </a:bodyPr>
          <a:lstStyle/>
          <a:p>
            <a:endParaRPr lang="ar-SY"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06147748"/>
              </p:ext>
            </p:extLst>
          </p:nvPr>
        </p:nvGraphicFramePr>
        <p:xfrm>
          <a:off x="2442946" y="580029"/>
          <a:ext cx="6535300" cy="5588000"/>
        </p:xfrm>
        <a:graphic>
          <a:graphicData uri="http://schemas.openxmlformats.org/drawingml/2006/table">
            <a:tbl>
              <a:tblPr rtl="1" firstRow="1" firstCol="1" bandRow="1">
                <a:tableStyleId>{5C22544A-7EE6-4342-B048-85BDC9FD1C3A}</a:tableStyleId>
              </a:tblPr>
              <a:tblGrid>
                <a:gridCol w="859908"/>
                <a:gridCol w="859908"/>
                <a:gridCol w="614220"/>
                <a:gridCol w="614220"/>
                <a:gridCol w="614220"/>
                <a:gridCol w="614220"/>
                <a:gridCol w="589651"/>
                <a:gridCol w="589651"/>
                <a:gridCol w="589651"/>
                <a:gridCol w="589651"/>
              </a:tblGrid>
              <a:tr h="404891">
                <a:tc rowSpan="2">
                  <a:txBody>
                    <a:bodyPr/>
                    <a:lstStyle/>
                    <a:p>
                      <a:pPr marL="0" marR="0" algn="ctr" rtl="0">
                        <a:lnSpc>
                          <a:spcPts val="2000"/>
                        </a:lnSpc>
                        <a:spcBef>
                          <a:spcPts val="0"/>
                        </a:spcBef>
                        <a:spcAft>
                          <a:spcPts val="0"/>
                        </a:spcAft>
                      </a:pPr>
                      <a:r>
                        <a:rPr lang="ar-SA" sz="1100" dirty="0">
                          <a:effectLst/>
                        </a:rPr>
                        <a:t>الخاصية</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gn="ctr" rtl="0">
                        <a:lnSpc>
                          <a:spcPts val="2000"/>
                        </a:lnSpc>
                        <a:spcBef>
                          <a:spcPts val="0"/>
                        </a:spcBef>
                        <a:spcAft>
                          <a:spcPts val="0"/>
                        </a:spcAft>
                      </a:pPr>
                      <a:r>
                        <a:rPr lang="ar-SA" sz="1100">
                          <a:effectLst/>
                        </a:rPr>
                        <a:t>الفئات</a:t>
                      </a:r>
                      <a:endParaRPr lang="en-US" sz="1100">
                        <a:effectLst/>
                      </a:endParaRPr>
                    </a:p>
                    <a:p>
                      <a:pPr marL="0" marR="0" rtl="0">
                        <a:lnSpc>
                          <a:spcPct val="107000"/>
                        </a:lnSpc>
                        <a:spcBef>
                          <a:spcPts val="0"/>
                        </a:spcBef>
                        <a:spcAft>
                          <a:spcPts val="0"/>
                        </a:spcAft>
                      </a:pPr>
                      <a:r>
                        <a:rPr lang="ar-SA" sz="1100">
                          <a:effectLst/>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marL="0" marR="0" algn="ctr" rtl="0">
                        <a:lnSpc>
                          <a:spcPts val="2000"/>
                        </a:lnSpc>
                        <a:spcBef>
                          <a:spcPts val="0"/>
                        </a:spcBef>
                        <a:spcAft>
                          <a:spcPts val="0"/>
                        </a:spcAft>
                      </a:pPr>
                      <a:r>
                        <a:rPr lang="ar-SA" sz="1100">
                          <a:effectLst/>
                        </a:rPr>
                        <a:t>المجموعة الضابطة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0">
                        <a:lnSpc>
                          <a:spcPts val="2000"/>
                        </a:lnSpc>
                        <a:spcBef>
                          <a:spcPts val="0"/>
                        </a:spcBef>
                        <a:spcAft>
                          <a:spcPts val="0"/>
                        </a:spcAft>
                      </a:pPr>
                      <a:r>
                        <a:rPr lang="ar-SA" sz="1100">
                          <a:effectLst/>
                        </a:rPr>
                        <a:t>المجموعة التجريبية الأولى</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0">
                        <a:lnSpc>
                          <a:spcPts val="2000"/>
                        </a:lnSpc>
                        <a:spcBef>
                          <a:spcPts val="0"/>
                        </a:spcBef>
                        <a:spcAft>
                          <a:spcPts val="0"/>
                        </a:spcAft>
                      </a:pPr>
                      <a:r>
                        <a:rPr lang="ar-SA" sz="1100">
                          <a:effectLst/>
                        </a:rPr>
                        <a:t>المجموعة التجريبية الثانية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0">
                        <a:lnSpc>
                          <a:spcPts val="2000"/>
                        </a:lnSpc>
                        <a:spcBef>
                          <a:spcPts val="0"/>
                        </a:spcBef>
                        <a:spcAft>
                          <a:spcPts val="0"/>
                        </a:spcAft>
                      </a:pPr>
                      <a:r>
                        <a:rPr lang="ar-SA" sz="1100">
                          <a:effectLst/>
                        </a:rPr>
                        <a:t>المجموع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r>
              <a:tr h="190776">
                <a:tc vMerge="1">
                  <a:txBody>
                    <a:bodyPr/>
                    <a:lstStyle/>
                    <a:p>
                      <a:pPr rtl="1"/>
                      <a:endParaRPr lang="ar-SY"/>
                    </a:p>
                  </a:txBody>
                  <a:tcPr/>
                </a:tc>
                <a:tc vMerge="1">
                  <a:txBody>
                    <a:bodyPr/>
                    <a:lstStyle/>
                    <a:p>
                      <a:pPr rtl="1"/>
                      <a:endParaRPr lang="ar-SY"/>
                    </a:p>
                  </a:txBody>
                  <a:tcPr/>
                </a:tc>
                <a:tc>
                  <a:txBody>
                    <a:bodyPr/>
                    <a:lstStyle/>
                    <a:p>
                      <a:pPr marL="0" marR="0" algn="ctr" rtl="0">
                        <a:lnSpc>
                          <a:spcPts val="2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ts val="2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rowSpan="3">
                  <a:txBody>
                    <a:bodyPr/>
                    <a:lstStyle/>
                    <a:p>
                      <a:pPr marL="0" marR="0" rtl="0">
                        <a:lnSpc>
                          <a:spcPts val="2000"/>
                        </a:lnSpc>
                        <a:spcBef>
                          <a:spcPts val="0"/>
                        </a:spcBef>
                        <a:spcAft>
                          <a:spcPts val="0"/>
                        </a:spcAft>
                      </a:pPr>
                      <a:r>
                        <a:rPr lang="ar-SA" sz="1100">
                          <a:effectLst/>
                        </a:rPr>
                        <a:t>الجنس</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rtl="0">
                        <a:lnSpc>
                          <a:spcPts val="2000"/>
                        </a:lnSpc>
                        <a:spcBef>
                          <a:spcPts val="0"/>
                        </a:spcBef>
                        <a:spcAft>
                          <a:spcPts val="0"/>
                        </a:spcAft>
                      </a:pPr>
                      <a:r>
                        <a:rPr lang="ar-SA" sz="1100">
                          <a:effectLst/>
                        </a:rPr>
                        <a:t>ذكر</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55.6</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انثى</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44.4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44.4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Y" sz="1100">
                          <a:effectLst/>
                        </a:rPr>
                        <a:t>المجموع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dirty="0">
                          <a:effectLst/>
                        </a:rPr>
                        <a:t>15</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45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rowSpan="7">
                  <a:txBody>
                    <a:bodyPr/>
                    <a:lstStyle/>
                    <a:p>
                      <a:pPr marL="0" marR="0" rtl="0">
                        <a:lnSpc>
                          <a:spcPts val="2000"/>
                        </a:lnSpc>
                        <a:spcBef>
                          <a:spcPts val="0"/>
                        </a:spcBef>
                        <a:spcAft>
                          <a:spcPts val="0"/>
                        </a:spcAft>
                      </a:pPr>
                      <a:r>
                        <a:rPr lang="ar-SA" sz="1100" dirty="0">
                          <a:effectLst/>
                        </a:rPr>
                        <a:t>العمر</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rtl="0">
                        <a:lnSpc>
                          <a:spcPts val="2000"/>
                        </a:lnSpc>
                        <a:spcBef>
                          <a:spcPts val="0"/>
                        </a:spcBef>
                        <a:spcAft>
                          <a:spcPts val="0"/>
                        </a:spcAft>
                      </a:pPr>
                      <a:r>
                        <a:rPr lang="ar-SA" sz="1100">
                          <a:effectLst/>
                        </a:rPr>
                        <a:t>أقل من 30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10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24.4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31-40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4.4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41-50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17.8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51-60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61-70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33.3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أكبر من 70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vMerge="1">
                  <a:txBody>
                    <a:bodyPr/>
                    <a:lstStyle/>
                    <a:p>
                      <a:pPr rtl="1"/>
                      <a:endParaRPr lang="ar-SY"/>
                    </a:p>
                  </a:txBody>
                  <a:tcPr/>
                </a:tc>
                <a:tc>
                  <a:txBody>
                    <a:bodyPr/>
                    <a:lstStyle/>
                    <a:p>
                      <a:pPr marL="0" marR="0" rtl="0">
                        <a:lnSpc>
                          <a:spcPts val="2000"/>
                        </a:lnSpc>
                        <a:spcBef>
                          <a:spcPts val="0"/>
                        </a:spcBef>
                        <a:spcAft>
                          <a:spcPts val="0"/>
                        </a:spcAft>
                      </a:pPr>
                      <a:r>
                        <a:rPr lang="ar-SY" sz="1100">
                          <a:effectLst/>
                        </a:rPr>
                        <a:t>المجموع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45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rowSpan="6">
                  <a:txBody>
                    <a:bodyPr/>
                    <a:lstStyle/>
                    <a:p>
                      <a:pPr marL="0" marR="0" rtl="0">
                        <a:lnSpc>
                          <a:spcPts val="2000"/>
                        </a:lnSpc>
                        <a:spcBef>
                          <a:spcPts val="0"/>
                        </a:spcBef>
                        <a:spcAft>
                          <a:spcPts val="0"/>
                        </a:spcAft>
                      </a:pPr>
                      <a:r>
                        <a:rPr lang="ar-SA" sz="1100">
                          <a:effectLst/>
                        </a:rPr>
                        <a:t>سوابق مرضية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rtl="0">
                        <a:lnSpc>
                          <a:spcPts val="2000"/>
                        </a:lnSpc>
                        <a:spcBef>
                          <a:spcPts val="0"/>
                        </a:spcBef>
                        <a:spcAft>
                          <a:spcPts val="0"/>
                        </a:spcAft>
                      </a:pPr>
                      <a:r>
                        <a:rPr lang="ar-SA" sz="1100">
                          <a:effectLst/>
                        </a:rPr>
                        <a:t>لا يوجد</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46.6</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Y" sz="1100" b="0" dirty="0" smtClean="0">
                          <a:effectLst/>
                        </a:rPr>
                        <a:t>28</a:t>
                      </a:r>
                      <a:endParaRPr lang="en-US" sz="1100" b="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Y" sz="1100" dirty="0" smtClean="0">
                          <a:effectLst/>
                        </a:rPr>
                        <a:t>62.3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1100">
                          <a:effectLst/>
                        </a:rPr>
                        <a:t>فقر دم</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2.2</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190776">
                <a:tc vMerge="1">
                  <a:txBody>
                    <a:bodyPr/>
                    <a:lstStyle/>
                    <a:p>
                      <a:pPr rtl="1"/>
                      <a:endParaRPr lang="ar-SY"/>
                    </a:p>
                  </a:txBody>
                  <a:tcPr/>
                </a:tc>
                <a:tc>
                  <a:txBody>
                    <a:bodyPr/>
                    <a:lstStyle/>
                    <a:p>
                      <a:pPr marL="0" marR="0" rtl="0">
                        <a:lnSpc>
                          <a:spcPts val="2000"/>
                        </a:lnSpc>
                        <a:spcBef>
                          <a:spcPts val="0"/>
                        </a:spcBef>
                        <a:spcAft>
                          <a:spcPts val="0"/>
                        </a:spcAft>
                      </a:pPr>
                      <a:r>
                        <a:rPr lang="ar-SA" sz="900">
                          <a:effectLst/>
                        </a:rPr>
                        <a:t>مشاكل هضمية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Y" sz="1100" dirty="0" smtClean="0">
                          <a:effectLst/>
                        </a:rPr>
                        <a:t>2</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4.4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99378">
                <a:tc vMerge="1">
                  <a:txBody>
                    <a:bodyPr/>
                    <a:lstStyle/>
                    <a:p>
                      <a:pPr rtl="1"/>
                      <a:endParaRPr lang="ar-SY"/>
                    </a:p>
                  </a:txBody>
                  <a:tcPr/>
                </a:tc>
                <a:tc>
                  <a:txBody>
                    <a:bodyPr/>
                    <a:lstStyle/>
                    <a:p>
                      <a:pPr marL="0" marR="0" rtl="0">
                        <a:lnSpc>
                          <a:spcPts val="2000"/>
                        </a:lnSpc>
                        <a:spcBef>
                          <a:spcPts val="0"/>
                        </a:spcBef>
                        <a:spcAft>
                          <a:spcPts val="0"/>
                        </a:spcAft>
                      </a:pPr>
                      <a:r>
                        <a:rPr lang="ar-SA" sz="900">
                          <a:effectLst/>
                        </a:rPr>
                        <a:t>سوابق جلطة دماغية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6.7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dirty="0">
                          <a:effectLst/>
                        </a:rPr>
                        <a:t>2.2</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r>
              <a:tr h="399378">
                <a:tc vMerge="1">
                  <a:txBody>
                    <a:bodyPr/>
                    <a:lstStyle/>
                    <a:p>
                      <a:pPr rtl="1"/>
                      <a:endParaRPr lang="ar-SY"/>
                    </a:p>
                  </a:txBody>
                  <a:tcPr/>
                </a:tc>
                <a:tc>
                  <a:txBody>
                    <a:bodyPr/>
                    <a:lstStyle/>
                    <a:p>
                      <a:pPr marL="0" marR="0" rtl="0">
                        <a:lnSpc>
                          <a:spcPts val="2000"/>
                        </a:lnSpc>
                        <a:spcBef>
                          <a:spcPts val="0"/>
                        </a:spcBef>
                        <a:spcAft>
                          <a:spcPts val="0"/>
                        </a:spcAft>
                      </a:pPr>
                      <a:r>
                        <a:rPr lang="ar-SA" sz="900">
                          <a:effectLst/>
                        </a:rPr>
                        <a:t>ارتفاع الضغط الشرياني</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53.3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33.3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13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ar-SA" sz="1100">
                          <a:effectLst/>
                        </a:rPr>
                        <a:t>28.9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0776">
                <a:tc vMerge="1">
                  <a:txBody>
                    <a:bodyPr/>
                    <a:lstStyle/>
                    <a:p>
                      <a:pPr rtl="1"/>
                      <a:endParaRPr lang="ar-SY"/>
                    </a:p>
                  </a:txBody>
                  <a:tcPr/>
                </a:tc>
                <a:tc>
                  <a:txBody>
                    <a:bodyPr/>
                    <a:lstStyle/>
                    <a:p>
                      <a:pPr marL="0" marR="0" rtl="0">
                        <a:lnSpc>
                          <a:spcPts val="2000"/>
                        </a:lnSpc>
                        <a:spcBef>
                          <a:spcPts val="0"/>
                        </a:spcBef>
                        <a:spcAft>
                          <a:spcPts val="0"/>
                        </a:spcAft>
                      </a:pPr>
                      <a:r>
                        <a:rPr lang="ar-SY" sz="1100">
                          <a:effectLst/>
                        </a:rPr>
                        <a:t>المجموع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100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a:effectLst/>
                        </a:rPr>
                        <a:t>45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0">
                        <a:lnSpc>
                          <a:spcPts val="2000"/>
                        </a:lnSpc>
                        <a:spcBef>
                          <a:spcPts val="0"/>
                        </a:spcBef>
                        <a:spcAft>
                          <a:spcPts val="0"/>
                        </a:spcAft>
                      </a:pPr>
                      <a:r>
                        <a:rPr lang="en-US" sz="1100" dirty="0">
                          <a:effectLst/>
                        </a:rPr>
                        <a:t>100</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5" name="Rectangle 1"/>
          <p:cNvSpPr>
            <a:spLocks noChangeArrowheads="1"/>
          </p:cNvSpPr>
          <p:nvPr/>
        </p:nvSpPr>
        <p:spPr bwMode="auto">
          <a:xfrm>
            <a:off x="2129052" y="12282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ar-SY"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ال</a:t>
            </a:r>
            <a:r>
              <a:rPr kumimoji="0" lang="ar-SA"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جدول رقم (1): توزع العينة وفق الخصائص الديموغرافية والحيوية في المجموعات الضابطة والتجريبيتين الأولى والثانية</a:t>
            </a:r>
            <a:endParaRPr kumimoji="0" 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010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trips(down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800" decel="100000"/>
                                        <p:tgtEl>
                                          <p:spTgt spid="4"/>
                                        </p:tgtEl>
                                      </p:cBhvr>
                                    </p:animEffect>
                                    <p:anim calcmode="lin" valueType="num">
                                      <p:cBhvr>
                                        <p:cTn id="13" dur="800" decel="100000" fill="hold"/>
                                        <p:tgtEl>
                                          <p:spTgt spid="4"/>
                                        </p:tgtEl>
                                        <p:attrNameLst>
                                          <p:attrName>style.rotation</p:attrName>
                                        </p:attrNameLst>
                                      </p:cBhvr>
                                      <p:tavLst>
                                        <p:tav tm="0">
                                          <p:val>
                                            <p:fltVal val="-90"/>
                                          </p:val>
                                        </p:tav>
                                        <p:tav tm="100000">
                                          <p:val>
                                            <p:fltVal val="0"/>
                                          </p:val>
                                        </p:tav>
                                      </p:tavLst>
                                    </p:anim>
                                    <p:anim calcmode="lin" valueType="num">
                                      <p:cBhvr>
                                        <p:cTn id="14" dur="800" decel="100000" fill="hold"/>
                                        <p:tgtEl>
                                          <p:spTgt spid="4"/>
                                        </p:tgtEl>
                                        <p:attrNameLst>
                                          <p:attrName>ppt_x</p:attrName>
                                        </p:attrNameLst>
                                      </p:cBhvr>
                                      <p:tavLst>
                                        <p:tav tm="0">
                                          <p:val>
                                            <p:strVal val="#ppt_x+0.4"/>
                                          </p:val>
                                        </p:tav>
                                        <p:tav tm="100000">
                                          <p:val>
                                            <p:strVal val="#ppt_x-0.05"/>
                                          </p:val>
                                        </p:tav>
                                      </p:tavLst>
                                    </p:anim>
                                    <p:anim calcmode="lin" valueType="num">
                                      <p:cBhvr>
                                        <p:cTn id="15" dur="800" decel="100000" fill="hold"/>
                                        <p:tgtEl>
                                          <p:spTgt spid="4"/>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وان 10"/>
          <p:cNvSpPr>
            <a:spLocks noGrp="1"/>
          </p:cNvSpPr>
          <p:nvPr>
            <p:ph type="title"/>
          </p:nvPr>
        </p:nvSpPr>
        <p:spPr>
          <a:xfrm>
            <a:off x="590267" y="235424"/>
            <a:ext cx="10396882" cy="1151965"/>
          </a:xfrm>
        </p:spPr>
        <p:txBody>
          <a:bodyPr>
            <a:normAutofit fontScale="90000"/>
          </a:bodyPr>
          <a:lstStyle/>
          <a:p>
            <a:pPr algn="r"/>
            <a:r>
              <a:rPr lang="ar-SY" sz="2400" dirty="0">
                <a:solidFill>
                  <a:schemeClr val="tx1"/>
                </a:solidFill>
              </a:rPr>
              <a:t>الشكل (1): توزع العينة وفق جنس المرضى في المجموعات الضابطة والتجريبيتين الأولى والثانية</a:t>
            </a:r>
            <a:r>
              <a:rPr lang="en-US" sz="2400" b="1" dirty="0">
                <a:solidFill>
                  <a:schemeClr val="tx1"/>
                </a:solidFill>
              </a:rPr>
              <a:t/>
            </a:r>
            <a:br>
              <a:rPr lang="en-US" sz="2400" b="1" dirty="0">
                <a:solidFill>
                  <a:schemeClr val="tx1"/>
                </a:solidFill>
              </a:rPr>
            </a:br>
            <a:endParaRPr lang="ar-SY" sz="2400" dirty="0">
              <a:solidFill>
                <a:schemeClr val="tx1"/>
              </a:solidFill>
            </a:endParaRPr>
          </a:p>
        </p:txBody>
      </p:sp>
      <p:graphicFrame>
        <p:nvGraphicFramePr>
          <p:cNvPr id="15" name="عنصر نائب للمحتوى 14"/>
          <p:cNvGraphicFramePr>
            <a:graphicFrameLocks noGrp="1"/>
          </p:cNvGraphicFramePr>
          <p:nvPr>
            <p:ph idx="1"/>
            <p:extLst>
              <p:ext uri="{D42A27DB-BD31-4B8C-83A1-F6EECF244321}">
                <p14:modId xmlns:p14="http://schemas.microsoft.com/office/powerpoint/2010/main" val="1007272050"/>
              </p:ext>
            </p:extLst>
          </p:nvPr>
        </p:nvGraphicFramePr>
        <p:xfrm>
          <a:off x="2473657" y="1078173"/>
          <a:ext cx="8226188" cy="45720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932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Graphic spid="15"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8506" y="112594"/>
            <a:ext cx="10396882" cy="1151965"/>
          </a:xfrm>
        </p:spPr>
        <p:txBody>
          <a:bodyPr>
            <a:noAutofit/>
          </a:bodyPr>
          <a:lstStyle/>
          <a:p>
            <a:pPr algn="r"/>
            <a:r>
              <a:rPr lang="ar-SY" sz="2400" dirty="0">
                <a:solidFill>
                  <a:schemeClr val="tx1"/>
                </a:solidFill>
              </a:rPr>
              <a:t>الشكل (2): توزع العينة وفق عمر المرضى في المجموعات الضابطة والتجريبيتين الأولى والثانية</a:t>
            </a:r>
            <a:r>
              <a:rPr lang="en-US" sz="2400" b="1" dirty="0">
                <a:solidFill>
                  <a:schemeClr val="tx1"/>
                </a:solidFill>
              </a:rPr>
              <a:t/>
            </a:r>
            <a:br>
              <a:rPr lang="en-US" sz="2400" b="1" dirty="0">
                <a:solidFill>
                  <a:schemeClr val="tx1"/>
                </a:solidFill>
              </a:rPr>
            </a:br>
            <a:endParaRPr lang="ar-SY" sz="2400" dirty="0">
              <a:solidFill>
                <a:schemeClr val="tx1"/>
              </a:solidFill>
            </a:endParaRPr>
          </a:p>
        </p:txBody>
      </p:sp>
      <p:graphicFrame>
        <p:nvGraphicFramePr>
          <p:cNvPr id="7" name="عنصر نائب للمحتوى 6"/>
          <p:cNvGraphicFramePr>
            <a:graphicFrameLocks noGrp="1"/>
          </p:cNvGraphicFramePr>
          <p:nvPr>
            <p:ph idx="1"/>
            <p:extLst>
              <p:ext uri="{D42A27DB-BD31-4B8C-83A1-F6EECF244321}">
                <p14:modId xmlns:p14="http://schemas.microsoft.com/office/powerpoint/2010/main" val="3767795707"/>
              </p:ext>
            </p:extLst>
          </p:nvPr>
        </p:nvGraphicFramePr>
        <p:xfrm>
          <a:off x="685799" y="846161"/>
          <a:ext cx="10573603" cy="47494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220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anim calcmode="lin" valueType="num">
                                      <p:cBhvr>
                                        <p:cTn id="14" dur="2000" fill="hold"/>
                                        <p:tgtEl>
                                          <p:spTgt spid="7"/>
                                        </p:tgtEl>
                                        <p:attrNameLst>
                                          <p:attrName>style.rotation</p:attrName>
                                        </p:attrNameLst>
                                      </p:cBhvr>
                                      <p:tavLst>
                                        <p:tav tm="0">
                                          <p:val>
                                            <p:fltVal val="720"/>
                                          </p:val>
                                        </p:tav>
                                        <p:tav tm="100000">
                                          <p:val>
                                            <p:fltVal val="0"/>
                                          </p:val>
                                        </p:tav>
                                      </p:tavLst>
                                    </p:anim>
                                    <p:anim calcmode="lin" valueType="num">
                                      <p:cBhvr>
                                        <p:cTn id="15" dur="2000" fill="hold"/>
                                        <p:tgtEl>
                                          <p:spTgt spid="7"/>
                                        </p:tgtEl>
                                        <p:attrNameLst>
                                          <p:attrName>ppt_h</p:attrName>
                                        </p:attrNameLst>
                                      </p:cBhvr>
                                      <p:tavLst>
                                        <p:tav tm="0">
                                          <p:val>
                                            <p:fltVal val="0"/>
                                          </p:val>
                                        </p:tav>
                                        <p:tav tm="100000">
                                          <p:val>
                                            <p:strVal val="#ppt_h"/>
                                          </p:val>
                                        </p:tav>
                                      </p:tavLst>
                                    </p:anim>
                                    <p:anim calcmode="lin" valueType="num">
                                      <p:cBhvr>
                                        <p:cTn id="16"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ar-SY" dirty="0"/>
          </a:p>
        </p:txBody>
      </p:sp>
      <p:sp>
        <p:nvSpPr>
          <p:cNvPr id="5" name="عنصر نائب للمحتوى 4"/>
          <p:cNvSpPr>
            <a:spLocks noGrp="1"/>
          </p:cNvSpPr>
          <p:nvPr>
            <p:ph idx="1"/>
          </p:nvPr>
        </p:nvSpPr>
        <p:spPr>
          <a:xfrm>
            <a:off x="685800" y="1228298"/>
            <a:ext cx="10394707" cy="4146285"/>
          </a:xfrm>
        </p:spPr>
        <p:txBody>
          <a:bodyPr>
            <a:normAutofit/>
          </a:bodyPr>
          <a:lstStyle/>
          <a:p>
            <a:pPr algn="just"/>
            <a:r>
              <a:rPr lang="ar-SA" sz="2800" dirty="0"/>
              <a:t>يوصف الداء الكلوي المزمن بوجود وظيفة كلوية غير </a:t>
            </a:r>
            <a:r>
              <a:rPr lang="ar-SA" sz="2800" dirty="0" smtClean="0"/>
              <a:t>طبيعية</a:t>
            </a:r>
            <a:r>
              <a:rPr lang="ar-SY" sz="2800" dirty="0" smtClean="0"/>
              <a:t>، و</a:t>
            </a:r>
            <a:r>
              <a:rPr lang="ar-SA" sz="2800" dirty="0" smtClean="0"/>
              <a:t>يعرف </a:t>
            </a:r>
            <a:r>
              <a:rPr lang="ar-SA" sz="2800" dirty="0" smtClean="0"/>
              <a:t>بانخفاض </a:t>
            </a:r>
            <a:r>
              <a:rPr lang="ar-SA" sz="2800" dirty="0"/>
              <a:t>في معدل الترشيح الكبي، </a:t>
            </a:r>
            <a:r>
              <a:rPr lang="ar-SA" sz="2800" dirty="0" err="1"/>
              <a:t>ويتزاي</a:t>
            </a:r>
            <a:r>
              <a:rPr lang="ar-SY" sz="2800" dirty="0"/>
              <a:t>د</a:t>
            </a:r>
            <a:r>
              <a:rPr lang="ar-SA" sz="2800" dirty="0"/>
              <a:t> انتشار</a:t>
            </a:r>
            <a:r>
              <a:rPr lang="ar-SY" sz="2800" dirty="0"/>
              <a:t>ه بسبب</a:t>
            </a:r>
            <a:r>
              <a:rPr lang="ar-SA" sz="2800" dirty="0"/>
              <a:t> السمنة وارتفاع ضغط الدم</a:t>
            </a:r>
            <a:r>
              <a:rPr lang="ar-SY" sz="2800" dirty="0"/>
              <a:t>، و</a:t>
            </a:r>
            <a:r>
              <a:rPr lang="ar-SA" sz="2800" dirty="0"/>
              <a:t>التقدم بالعمر، </a:t>
            </a:r>
            <a:r>
              <a:rPr lang="ar-SY" sz="2800" dirty="0"/>
              <a:t>و</a:t>
            </a:r>
            <a:r>
              <a:rPr lang="ar-SA" sz="2800" dirty="0"/>
              <a:t>التعرض للأدوية ذات السمية الكلوية</a:t>
            </a:r>
            <a:r>
              <a:rPr lang="ar-SY" sz="2800" dirty="0"/>
              <a:t>.</a:t>
            </a:r>
            <a:r>
              <a:rPr lang="ar-SA" sz="2800" dirty="0"/>
              <a:t> </a:t>
            </a:r>
            <a:endParaRPr lang="ar-SY" sz="2800" dirty="0" smtClean="0"/>
          </a:p>
          <a:p>
            <a:pPr algn="just"/>
            <a:r>
              <a:rPr lang="ar-SA" sz="2800" dirty="0" smtClean="0"/>
              <a:t>غالباً </a:t>
            </a:r>
            <a:r>
              <a:rPr lang="ar-SA" sz="2800" dirty="0"/>
              <a:t>ما يترافق مع أمراض أخرى كأمراض القلب </a:t>
            </a:r>
            <a:r>
              <a:rPr lang="ar-SA" sz="2800" dirty="0" smtClean="0"/>
              <a:t>والسكري، </a:t>
            </a:r>
            <a:r>
              <a:rPr lang="ar-SY" sz="2800" dirty="0" smtClean="0"/>
              <a:t>و</a:t>
            </a:r>
            <a:r>
              <a:rPr lang="ar-SA" sz="2800" dirty="0" smtClean="0"/>
              <a:t>يمكن </a:t>
            </a:r>
            <a:r>
              <a:rPr lang="ar-SA" sz="2800" dirty="0"/>
              <a:t>منع النتائج السلبية من خلال الكشف المبكر عن المراحل المبكرة من خلال القياسات المخبرية الروتينية وعلاجها</a:t>
            </a:r>
            <a:r>
              <a:rPr lang="en-US" sz="2800" dirty="0" smtClean="0"/>
              <a:t>.</a:t>
            </a:r>
            <a:endParaRPr lang="en-US" sz="2800" dirty="0"/>
          </a:p>
        </p:txBody>
      </p:sp>
      <p:sp>
        <p:nvSpPr>
          <p:cNvPr id="2" name="شريط إلى الأسفل 1"/>
          <p:cNvSpPr/>
          <p:nvPr/>
        </p:nvSpPr>
        <p:spPr>
          <a:xfrm>
            <a:off x="4435522" y="0"/>
            <a:ext cx="3589361" cy="9921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3600" dirty="0">
                <a:latin typeface="Aldhabi" panose="01000000000000000000" pitchFamily="2" charset="-78"/>
                <a:cs typeface="Aldhabi" panose="01000000000000000000" pitchFamily="2" charset="-78"/>
              </a:rPr>
              <a:t>مقدمة</a:t>
            </a:r>
          </a:p>
        </p:txBody>
      </p:sp>
    </p:spTree>
    <p:extLst>
      <p:ext uri="{BB962C8B-B14F-4D97-AF65-F5344CB8AC3E}">
        <p14:creationId xmlns:p14="http://schemas.microsoft.com/office/powerpoint/2010/main" val="95573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par>
                                <p:cTn id="10" presetID="2" presetClass="entr" presetSubtype="4"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 calcmode="lin" valueType="num">
                                      <p:cBhvr additive="base">
                                        <p:cTn id="1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85801" y="-1037229"/>
            <a:ext cx="10396882" cy="122830"/>
          </a:xfrm>
        </p:spPr>
        <p:txBody>
          <a:bodyPr>
            <a:normAutofit fontScale="90000"/>
          </a:bodyPr>
          <a:lstStyle/>
          <a:p>
            <a:endParaRPr lang="ar-SY"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60319728"/>
              </p:ext>
            </p:extLst>
          </p:nvPr>
        </p:nvGraphicFramePr>
        <p:xfrm>
          <a:off x="1801510" y="600499"/>
          <a:ext cx="8652675" cy="4869775"/>
        </p:xfrm>
        <a:graphic>
          <a:graphicData uri="http://schemas.openxmlformats.org/drawingml/2006/table">
            <a:tbl>
              <a:tblPr rtl="1" firstRow="1" firstCol="1" bandRow="1">
                <a:tableStyleId>{5C22544A-7EE6-4342-B048-85BDC9FD1C3A}</a:tableStyleId>
              </a:tblPr>
              <a:tblGrid>
                <a:gridCol w="1279342"/>
                <a:gridCol w="793877"/>
                <a:gridCol w="822432"/>
                <a:gridCol w="822432"/>
                <a:gridCol w="822432"/>
                <a:gridCol w="822432"/>
                <a:gridCol w="822432"/>
                <a:gridCol w="822432"/>
                <a:gridCol w="822432"/>
                <a:gridCol w="822432"/>
              </a:tblGrid>
              <a:tr h="649781">
                <a:tc rowSpan="2">
                  <a:txBody>
                    <a:bodyPr/>
                    <a:lstStyle/>
                    <a:p>
                      <a:pPr marL="0" marR="0" algn="ctr" rtl="1">
                        <a:lnSpc>
                          <a:spcPct val="107000"/>
                        </a:lnSpc>
                        <a:spcBef>
                          <a:spcPts val="0"/>
                        </a:spcBef>
                        <a:spcAft>
                          <a:spcPts val="0"/>
                        </a:spcAft>
                      </a:pPr>
                      <a:r>
                        <a:rPr lang="ar-SA" sz="1100" dirty="0">
                          <a:effectLst/>
                        </a:rPr>
                        <a:t>الخاصية</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gn="ctr" rtl="1">
                        <a:lnSpc>
                          <a:spcPct val="107000"/>
                        </a:lnSpc>
                        <a:spcBef>
                          <a:spcPts val="0"/>
                        </a:spcBef>
                        <a:spcAft>
                          <a:spcPts val="0"/>
                        </a:spcAft>
                      </a:pPr>
                      <a:r>
                        <a:rPr lang="ar-SA" sz="1100">
                          <a:effectLst/>
                        </a:rPr>
                        <a:t>الفئات</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marL="0" marR="0" algn="ctr" rtl="1">
                        <a:lnSpc>
                          <a:spcPct val="107000"/>
                        </a:lnSpc>
                        <a:spcBef>
                          <a:spcPts val="0"/>
                        </a:spcBef>
                        <a:spcAft>
                          <a:spcPts val="0"/>
                        </a:spcAft>
                      </a:pPr>
                      <a:r>
                        <a:rPr lang="ar-SA" sz="1100">
                          <a:effectLst/>
                        </a:rPr>
                        <a:t>المجموعة الضابطة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1">
                        <a:lnSpc>
                          <a:spcPct val="107000"/>
                        </a:lnSpc>
                        <a:spcBef>
                          <a:spcPts val="0"/>
                        </a:spcBef>
                        <a:spcAft>
                          <a:spcPts val="0"/>
                        </a:spcAft>
                      </a:pPr>
                      <a:r>
                        <a:rPr lang="ar-SA" sz="1100">
                          <a:effectLst/>
                        </a:rPr>
                        <a:t>المجموعة التجريبية الأولى</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1">
                        <a:lnSpc>
                          <a:spcPct val="107000"/>
                        </a:lnSpc>
                        <a:spcBef>
                          <a:spcPts val="0"/>
                        </a:spcBef>
                        <a:spcAft>
                          <a:spcPts val="0"/>
                        </a:spcAft>
                      </a:pPr>
                      <a:r>
                        <a:rPr lang="ar-SA" sz="1100">
                          <a:effectLst/>
                        </a:rPr>
                        <a:t>المجموعة التجريبية الثانية</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gridSpan="2">
                  <a:txBody>
                    <a:bodyPr/>
                    <a:lstStyle/>
                    <a:p>
                      <a:pPr marL="0" marR="0" algn="ctr" rtl="1">
                        <a:lnSpc>
                          <a:spcPct val="107000"/>
                        </a:lnSpc>
                        <a:spcBef>
                          <a:spcPts val="0"/>
                        </a:spcBef>
                        <a:spcAft>
                          <a:spcPts val="0"/>
                        </a:spcAft>
                      </a:pPr>
                      <a:r>
                        <a:rPr lang="ar-SA" sz="1100">
                          <a:effectLst/>
                        </a:rPr>
                        <a:t>المجموع</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r>
              <a:tr h="316516">
                <a:tc vMerge="1">
                  <a:txBody>
                    <a:bodyPr/>
                    <a:lstStyle/>
                    <a:p>
                      <a:pPr rtl="1"/>
                      <a:endParaRPr lang="ar-SY"/>
                    </a:p>
                  </a:txBody>
                  <a:tcPr/>
                </a:tc>
                <a:tc vMerge="1">
                  <a:txBody>
                    <a:bodyPr/>
                    <a:lstStyle/>
                    <a:p>
                      <a:pPr rtl="1"/>
                      <a:endParaRPr lang="ar-SY"/>
                    </a:p>
                  </a:txBody>
                  <a:tcPr/>
                </a:tc>
                <a:tc>
                  <a:txBody>
                    <a:bodyPr/>
                    <a:lstStyle/>
                    <a:p>
                      <a:pPr marL="0" marR="0" algn="ctr" rtl="1">
                        <a:lnSpc>
                          <a:spcPct val="107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100">
                          <a:effectLst/>
                        </a:rPr>
                        <a:t>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698732">
                <a:tc gridSpan="2">
                  <a:txBody>
                    <a:bodyPr/>
                    <a:lstStyle/>
                    <a:p>
                      <a:pPr marL="0" marR="0" algn="ctr" rtl="1">
                        <a:lnSpc>
                          <a:spcPct val="107000"/>
                        </a:lnSpc>
                        <a:spcBef>
                          <a:spcPts val="0"/>
                        </a:spcBef>
                        <a:spcAft>
                          <a:spcPts val="0"/>
                        </a:spcAft>
                      </a:pPr>
                      <a:endParaRPr lang="ar-SY" sz="1100" dirty="0" smtClean="0">
                        <a:effectLst/>
                      </a:endParaRPr>
                    </a:p>
                    <a:p>
                      <a:pPr marL="0" marR="0" algn="ctr" rtl="1">
                        <a:lnSpc>
                          <a:spcPct val="107000"/>
                        </a:lnSpc>
                        <a:spcBef>
                          <a:spcPts val="0"/>
                        </a:spcBef>
                        <a:spcAft>
                          <a:spcPts val="0"/>
                        </a:spcAft>
                      </a:pPr>
                      <a:r>
                        <a:rPr lang="ar-SA" sz="1100" dirty="0" smtClean="0">
                          <a:effectLst/>
                        </a:rPr>
                        <a:t>حدوث </a:t>
                      </a:r>
                      <a:r>
                        <a:rPr lang="ar-SA" sz="1100" dirty="0">
                          <a:effectLst/>
                        </a:rPr>
                        <a:t>اختلاطات خلال جلسة الديال الدموي</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ar-SY" dirty="0"/>
                    </a:p>
                  </a:txBody>
                  <a:tcPr marL="68580" marR="68580" marT="0" marB="0"/>
                </a:tc>
                <a:tc>
                  <a:txBody>
                    <a:bodyPr/>
                    <a:lstStyle/>
                    <a:p>
                      <a:pPr marL="0" marR="0" algn="ctr" rtl="1">
                        <a:lnSpc>
                          <a:spcPct val="107000"/>
                        </a:lnSpc>
                        <a:spcBef>
                          <a:spcPts val="0"/>
                        </a:spcBef>
                        <a:spcAft>
                          <a:spcPts val="0"/>
                        </a:spcAft>
                      </a:pPr>
                      <a:r>
                        <a:rPr lang="ar-SA" sz="1100" dirty="0">
                          <a:effectLst/>
                        </a:rPr>
                        <a:t>13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86.7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dirty="0">
                          <a:effectLst/>
                        </a:rPr>
                        <a:t>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46.7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dirty="0">
                          <a:effectLst/>
                        </a:rPr>
                        <a:t>11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73.4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31</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68.9</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983047">
                <a:tc rowSpan="2">
                  <a:txBody>
                    <a:bodyPr/>
                    <a:lstStyle/>
                    <a:p>
                      <a:pPr marL="0" marR="0" algn="ctr" rtl="1">
                        <a:lnSpc>
                          <a:spcPct val="107000"/>
                        </a:lnSpc>
                        <a:spcBef>
                          <a:spcPts val="0"/>
                        </a:spcBef>
                        <a:spcAft>
                          <a:spcPts val="0"/>
                        </a:spcAft>
                      </a:pPr>
                      <a:r>
                        <a:rPr lang="ar-SA" sz="1100" dirty="0">
                          <a:effectLst/>
                        </a:rPr>
                        <a:t>حدوث ارتفاع/هبوط الضغط الشرياني</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هبوط الضغط الشرياني</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smtClean="0">
                          <a:effectLst/>
                        </a:rPr>
                        <a:t>23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2</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18.1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16.1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983047">
                <a:tc vMerge="1">
                  <a:txBody>
                    <a:bodyPr/>
                    <a:lstStyle/>
                    <a:p>
                      <a:pPr rtl="1"/>
                      <a:endParaRPr lang="ar-SY"/>
                    </a:p>
                  </a:txBody>
                  <a:tcPr/>
                </a:tc>
                <a:tc>
                  <a:txBody>
                    <a:bodyPr/>
                    <a:lstStyle/>
                    <a:p>
                      <a:pPr marL="0" marR="0" algn="ctr" rtl="1">
                        <a:lnSpc>
                          <a:spcPct val="107000"/>
                        </a:lnSpc>
                        <a:spcBef>
                          <a:spcPts val="0"/>
                        </a:spcBef>
                        <a:spcAft>
                          <a:spcPts val="0"/>
                        </a:spcAft>
                      </a:pPr>
                      <a:r>
                        <a:rPr lang="ar-SA" sz="1100">
                          <a:effectLst/>
                        </a:rPr>
                        <a:t>ارتفاع الضغط الشرياني</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6</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46.1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42.8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72.7</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a:effectLst/>
                        </a:rPr>
                        <a:t>17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54.8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316516">
                <a:tc gridSpan="2">
                  <a:txBody>
                    <a:bodyPr/>
                    <a:lstStyle/>
                    <a:p>
                      <a:pPr marL="0" marR="0" algn="ctr" rtl="1">
                        <a:lnSpc>
                          <a:spcPct val="107000"/>
                        </a:lnSpc>
                        <a:spcBef>
                          <a:spcPts val="0"/>
                        </a:spcBef>
                        <a:spcAft>
                          <a:spcPts val="0"/>
                        </a:spcAft>
                      </a:pPr>
                      <a:r>
                        <a:rPr lang="ar-SA" sz="1100">
                          <a:effectLst/>
                        </a:rPr>
                        <a:t>حدوث الغثيان والإقياء</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a:txBody>
                    <a:bodyPr/>
                    <a:lstStyle/>
                    <a:p>
                      <a:pPr marL="0" marR="0" algn="ctr" rtl="1">
                        <a:lnSpc>
                          <a:spcPct val="107000"/>
                        </a:lnSpc>
                        <a:spcBef>
                          <a:spcPts val="0"/>
                        </a:spcBef>
                        <a:spcAft>
                          <a:spcPts val="0"/>
                        </a:spcAft>
                      </a:pPr>
                      <a:r>
                        <a:rPr lang="ar-SA" sz="1100">
                          <a:effectLst/>
                        </a:rPr>
                        <a:t>7</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53.8</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5</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71.4</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13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41.9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922136">
                <a:tc gridSpan="2">
                  <a:txBody>
                    <a:bodyPr/>
                    <a:lstStyle/>
                    <a:p>
                      <a:pPr marL="0" marR="0" algn="ctr" rtl="1">
                        <a:lnSpc>
                          <a:spcPct val="107000"/>
                        </a:lnSpc>
                        <a:spcBef>
                          <a:spcPts val="0"/>
                        </a:spcBef>
                        <a:spcAft>
                          <a:spcPts val="0"/>
                        </a:spcAft>
                      </a:pPr>
                      <a:r>
                        <a:rPr lang="ar-SA" sz="1100">
                          <a:effectLst/>
                        </a:rPr>
                        <a:t>حدوث تشنج العضلات</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SY"/>
                    </a:p>
                  </a:txBody>
                  <a:tcPr/>
                </a:tc>
                <a:tc>
                  <a:txBody>
                    <a:bodyPr/>
                    <a:lstStyle/>
                    <a:p>
                      <a:pPr marL="0" marR="0" algn="ctr" rtl="1">
                        <a:lnSpc>
                          <a:spcPct val="107000"/>
                        </a:lnSpc>
                        <a:spcBef>
                          <a:spcPts val="0"/>
                        </a:spcBef>
                        <a:spcAft>
                          <a:spcPts val="0"/>
                        </a:spcAft>
                      </a:pPr>
                      <a:r>
                        <a:rPr lang="ar-SA" sz="1100">
                          <a:effectLst/>
                        </a:rPr>
                        <a:t>3</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23</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tx2">
                        <a:lumMod val="40000"/>
                        <a:lumOff val="60000"/>
                      </a:schemeClr>
                    </a:solidFill>
                  </a:tcPr>
                </a:tc>
                <a:tc>
                  <a:txBody>
                    <a:bodyPr/>
                    <a:lstStyle/>
                    <a:p>
                      <a:pPr marL="0" marR="0" algn="ctr" rtl="1">
                        <a:lnSpc>
                          <a:spcPct val="107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1</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a:effectLst/>
                        </a:rPr>
                        <a:t>4</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SA" sz="1100" dirty="0">
                          <a:effectLst/>
                        </a:rPr>
                        <a:t>12.9</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5" name="Rectangle 1"/>
          <p:cNvSpPr>
            <a:spLocks noChangeArrowheads="1"/>
          </p:cNvSpPr>
          <p:nvPr/>
        </p:nvSpPr>
        <p:spPr bwMode="auto">
          <a:xfrm>
            <a:off x="1163019" y="-48398"/>
            <a:ext cx="110289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pPr>
            <a:r>
              <a:rPr lang="en-US" sz="1400" b="1" dirty="0">
                <a:latin typeface="Simplified Arabic" panose="02020603050405020304" pitchFamily="18" charset="-78"/>
                <a:ea typeface="Times New Roman" panose="02020603050405020304" pitchFamily="18" charset="0"/>
                <a:cs typeface="Simplified Arabic" panose="02020603050405020304" pitchFamily="18" charset="-78"/>
              </a:rPr>
              <a:t> </a:t>
            </a:r>
            <a:r>
              <a:rPr lang="en-US" sz="1400" b="1" dirty="0" smtClean="0">
                <a:latin typeface="Simplified Arabic" panose="02020603050405020304" pitchFamily="18" charset="-78"/>
                <a:ea typeface="Times New Roman" panose="02020603050405020304" pitchFamily="18" charset="0"/>
                <a:cs typeface="Simplified Arabic" panose="02020603050405020304" pitchFamily="18" charset="-78"/>
              </a:rPr>
              <a:t>                                    </a:t>
            </a:r>
            <a:r>
              <a:rPr kumimoji="0" lang="ar-SA" sz="16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جدول (</a:t>
            </a:r>
            <a:r>
              <a:rPr kumimoji="0" lang="ar-SY" sz="16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2</a:t>
            </a:r>
            <a:r>
              <a:rPr kumimoji="0" lang="ar-SA" sz="16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 نسبة حدوث الاختلاطات خلال جلسة الديال الدموي عند أفراد العينة في المجموعات الضابطة والتجريبيتين</a:t>
            </a:r>
            <a:r>
              <a:rPr kumimoji="0" lang="ar-SY" sz="16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 الأولى والثانية</a:t>
            </a:r>
            <a:r>
              <a:rPr kumimoji="0" lang="ar-SY" sz="1500" b="1" i="0" u="none" strike="noStrike" cap="none" normalizeH="0" baseline="0" dirty="0" smtClean="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06531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80">
                                          <p:stCondLst>
                                            <p:cond delay="0"/>
                                          </p:stCondLst>
                                        </p:cTn>
                                        <p:tgtEl>
                                          <p:spTgt spid="5">
                                            <p:txEl>
                                              <p:pRg st="1" end="1"/>
                                            </p:txEl>
                                          </p:spTgt>
                                        </p:tgtEl>
                                      </p:cBhvr>
                                    </p:animEffect>
                                    <p:anim calcmode="lin" valueType="num">
                                      <p:cBhvr>
                                        <p:cTn id="8"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xEl>
                                              <p:pRg st="1" end="1"/>
                                            </p:txEl>
                                          </p:spTgt>
                                        </p:tgtEl>
                                      </p:cBhvr>
                                      <p:to x="100000" y="60000"/>
                                    </p:animScale>
                                    <p:animScale>
                                      <p:cBhvr>
                                        <p:cTn id="14" dur="166" decel="50000">
                                          <p:stCondLst>
                                            <p:cond delay="676"/>
                                          </p:stCondLst>
                                        </p:cTn>
                                        <p:tgtEl>
                                          <p:spTgt spid="5">
                                            <p:txEl>
                                              <p:pRg st="1" end="1"/>
                                            </p:txEl>
                                          </p:spTgt>
                                        </p:tgtEl>
                                      </p:cBhvr>
                                      <p:to x="100000" y="100000"/>
                                    </p:animScale>
                                    <p:animScale>
                                      <p:cBhvr>
                                        <p:cTn id="15" dur="26">
                                          <p:stCondLst>
                                            <p:cond delay="1312"/>
                                          </p:stCondLst>
                                        </p:cTn>
                                        <p:tgtEl>
                                          <p:spTgt spid="5">
                                            <p:txEl>
                                              <p:pRg st="1" end="1"/>
                                            </p:txEl>
                                          </p:spTgt>
                                        </p:tgtEl>
                                      </p:cBhvr>
                                      <p:to x="100000" y="80000"/>
                                    </p:animScale>
                                    <p:animScale>
                                      <p:cBhvr>
                                        <p:cTn id="16" dur="166" decel="50000">
                                          <p:stCondLst>
                                            <p:cond delay="1338"/>
                                          </p:stCondLst>
                                        </p:cTn>
                                        <p:tgtEl>
                                          <p:spTgt spid="5">
                                            <p:txEl>
                                              <p:pRg st="1" end="1"/>
                                            </p:txEl>
                                          </p:spTgt>
                                        </p:tgtEl>
                                      </p:cBhvr>
                                      <p:to x="100000" y="100000"/>
                                    </p:animScale>
                                    <p:animScale>
                                      <p:cBhvr>
                                        <p:cTn id="17" dur="26">
                                          <p:stCondLst>
                                            <p:cond delay="1642"/>
                                          </p:stCondLst>
                                        </p:cTn>
                                        <p:tgtEl>
                                          <p:spTgt spid="5">
                                            <p:txEl>
                                              <p:pRg st="1" end="1"/>
                                            </p:txEl>
                                          </p:spTgt>
                                        </p:tgtEl>
                                      </p:cBhvr>
                                      <p:to x="100000" y="90000"/>
                                    </p:animScale>
                                    <p:animScale>
                                      <p:cBhvr>
                                        <p:cTn id="18" dur="166" decel="50000">
                                          <p:stCondLst>
                                            <p:cond delay="1668"/>
                                          </p:stCondLst>
                                        </p:cTn>
                                        <p:tgtEl>
                                          <p:spTgt spid="5">
                                            <p:txEl>
                                              <p:pRg st="1" end="1"/>
                                            </p:txEl>
                                          </p:spTgt>
                                        </p:tgtEl>
                                      </p:cBhvr>
                                      <p:to x="100000" y="100000"/>
                                    </p:animScale>
                                    <p:animScale>
                                      <p:cBhvr>
                                        <p:cTn id="19" dur="26">
                                          <p:stCondLst>
                                            <p:cond delay="1808"/>
                                          </p:stCondLst>
                                        </p:cTn>
                                        <p:tgtEl>
                                          <p:spTgt spid="5">
                                            <p:txEl>
                                              <p:pRg st="1" end="1"/>
                                            </p:txEl>
                                          </p:spTgt>
                                        </p:tgtEl>
                                      </p:cBhvr>
                                      <p:to x="100000" y="95000"/>
                                    </p:animScale>
                                    <p:animScale>
                                      <p:cBhvr>
                                        <p:cTn id="20" dur="166" decel="50000">
                                          <p:stCondLst>
                                            <p:cond delay="1834"/>
                                          </p:stCondLst>
                                        </p:cTn>
                                        <p:tgtEl>
                                          <p:spTgt spid="5">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8" dur="1000" fill="hold"/>
                                        <p:tgtEl>
                                          <p:spTgt spid="4"/>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685801" y="614149"/>
            <a:ext cx="10396882" cy="71651"/>
          </a:xfrm>
        </p:spPr>
        <p:txBody>
          <a:bodyPr>
            <a:normAutofit fontScale="90000"/>
          </a:bodyPr>
          <a:lstStyle/>
          <a:p>
            <a:endParaRPr lang="ar-SY" dirty="0"/>
          </a:p>
        </p:txBody>
      </p:sp>
      <p:sp>
        <p:nvSpPr>
          <p:cNvPr id="3" name="عنصر نائب للمحتوى 2"/>
          <p:cNvSpPr>
            <a:spLocks noGrp="1"/>
          </p:cNvSpPr>
          <p:nvPr>
            <p:ph idx="1"/>
          </p:nvPr>
        </p:nvSpPr>
        <p:spPr>
          <a:xfrm>
            <a:off x="685800" y="518616"/>
            <a:ext cx="10394707" cy="4855970"/>
          </a:xfrm>
        </p:spPr>
        <p:txBody>
          <a:bodyPr>
            <a:normAutofit lnSpcReduction="10000"/>
          </a:bodyPr>
          <a:lstStyle/>
          <a:p>
            <a:r>
              <a:rPr lang="ar-SY" sz="2400" dirty="0"/>
              <a:t>تم تقسيم قيم ضغط الدم </a:t>
            </a:r>
            <a:r>
              <a:rPr lang="ar-SY" sz="2400" dirty="0" smtClean="0"/>
              <a:t>الشرياني </a:t>
            </a:r>
            <a:r>
              <a:rPr lang="ar-SY" sz="2400" dirty="0"/>
              <a:t>إلى عدة أقسام على النحو الآتي:</a:t>
            </a:r>
            <a:endParaRPr lang="en-US" sz="2400" dirty="0"/>
          </a:p>
          <a:p>
            <a:pPr marL="0" lvl="0" indent="0">
              <a:buNone/>
            </a:pPr>
            <a:r>
              <a:rPr lang="ar-SY" sz="2400" dirty="0"/>
              <a:t>انقباضي: طبيعي (&lt;</a:t>
            </a:r>
            <a:r>
              <a:rPr lang="ar-SY" sz="2400" dirty="0" smtClean="0"/>
              <a:t>16م </a:t>
            </a:r>
            <a:r>
              <a:rPr lang="ar-SY" sz="2400" dirty="0"/>
              <a:t>زئبقي) – مرتفع (16 – 18 </a:t>
            </a:r>
            <a:r>
              <a:rPr lang="ar-SY" sz="2400" dirty="0" smtClean="0"/>
              <a:t>م </a:t>
            </a:r>
            <a:r>
              <a:rPr lang="ar-SY" sz="2400" dirty="0"/>
              <a:t>زئبقي) – مرتفع جدا (&gt; 18 </a:t>
            </a:r>
            <a:r>
              <a:rPr lang="ar-SY" sz="2400" dirty="0" smtClean="0"/>
              <a:t>م </a:t>
            </a:r>
            <a:r>
              <a:rPr lang="ar-SY" sz="2400" dirty="0"/>
              <a:t>زئبقي).</a:t>
            </a:r>
            <a:endParaRPr lang="en-US" sz="2400" dirty="0"/>
          </a:p>
          <a:p>
            <a:pPr marL="0" lvl="0" indent="0">
              <a:buNone/>
            </a:pPr>
            <a:r>
              <a:rPr lang="ar-SY" sz="2400" dirty="0"/>
              <a:t>انبساطي: طبيعي ( &gt; 6 </a:t>
            </a:r>
            <a:r>
              <a:rPr lang="ar-SY" sz="2400" dirty="0" smtClean="0"/>
              <a:t>م </a:t>
            </a:r>
            <a:r>
              <a:rPr lang="ar-SY" sz="2400" dirty="0"/>
              <a:t>زئبقي) – منخفض ( 6 – 5 </a:t>
            </a:r>
            <a:r>
              <a:rPr lang="ar-SY" sz="2400" dirty="0" smtClean="0"/>
              <a:t>م </a:t>
            </a:r>
            <a:r>
              <a:rPr lang="ar-SY" sz="2400" dirty="0"/>
              <a:t>زئبقي) – منخفض جدا ( &lt; 4 </a:t>
            </a:r>
            <a:r>
              <a:rPr lang="ar-SY" sz="2400" dirty="0" smtClean="0"/>
              <a:t>م </a:t>
            </a:r>
            <a:r>
              <a:rPr lang="ar-SY" sz="2400" dirty="0"/>
              <a:t>زئبقي).</a:t>
            </a:r>
            <a:endParaRPr lang="en-US" sz="2400" dirty="0"/>
          </a:p>
          <a:p>
            <a:r>
              <a:rPr lang="ar-SY" sz="2400" dirty="0"/>
              <a:t>كما تم تقسيم القراءات إلى ثلاث مجموعات:</a:t>
            </a:r>
            <a:endParaRPr lang="en-US" sz="2400" dirty="0"/>
          </a:p>
          <a:p>
            <a:pPr marL="0" lvl="0" indent="0">
              <a:buNone/>
            </a:pPr>
            <a:r>
              <a:rPr lang="ar-SY" sz="2400" dirty="0"/>
              <a:t>بداية الجلسة: تشمل القراءات الثلاث الاولى (قبل– بعد 40 دقيقة – بعد ساعة</a:t>
            </a:r>
            <a:r>
              <a:rPr lang="ar-SY" sz="2400" dirty="0" smtClean="0"/>
              <a:t>).</a:t>
            </a:r>
            <a:endParaRPr lang="en-US" sz="2400" dirty="0"/>
          </a:p>
          <a:p>
            <a:pPr marL="0" lvl="0" indent="0">
              <a:buNone/>
            </a:pPr>
            <a:r>
              <a:rPr lang="ar-SY" sz="2400" dirty="0"/>
              <a:t>منتصف الجلسة: تشمل القراءات الثلاث الثانية (ساعة ونصف – ساعتين – ساعتين ونصف).</a:t>
            </a:r>
            <a:endParaRPr lang="en-US" sz="2400" dirty="0"/>
          </a:p>
          <a:p>
            <a:pPr marL="0" lvl="0" indent="0">
              <a:buNone/>
            </a:pPr>
            <a:r>
              <a:rPr lang="ar-SY" sz="2400" dirty="0" smtClean="0"/>
              <a:t>نهاية </a:t>
            </a:r>
            <a:r>
              <a:rPr lang="ar-SY" sz="2400" dirty="0"/>
              <a:t>الجلسة: وتشمل القراءات الثلاث الأخيرة (3 ساعات – 3 ساعات ونصف – نهاية الجلسة).</a:t>
            </a:r>
            <a:endParaRPr lang="en-US" sz="2400" dirty="0"/>
          </a:p>
          <a:p>
            <a:endParaRPr lang="ar-SY" sz="2400" dirty="0"/>
          </a:p>
        </p:txBody>
      </p:sp>
    </p:spTree>
    <p:extLst>
      <p:ext uri="{BB962C8B-B14F-4D97-AF65-F5344CB8AC3E}">
        <p14:creationId xmlns:p14="http://schemas.microsoft.com/office/powerpoint/2010/main" val="306168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2153" y="228600"/>
            <a:ext cx="10396882" cy="1151965"/>
          </a:xfrm>
        </p:spPr>
        <p:txBody>
          <a:bodyPr>
            <a:normAutofit fontScale="90000"/>
          </a:bodyPr>
          <a:lstStyle/>
          <a:p>
            <a:pPr algn="r"/>
            <a:r>
              <a:rPr lang="ar-SY" sz="2000" b="1" dirty="0">
                <a:solidFill>
                  <a:schemeClr val="tx1"/>
                </a:solidFill>
              </a:rPr>
              <a:t>جدول </a:t>
            </a:r>
            <a:r>
              <a:rPr lang="ar-SY" sz="2000" b="1" dirty="0" smtClean="0">
                <a:solidFill>
                  <a:schemeClr val="tx1"/>
                </a:solidFill>
              </a:rPr>
              <a:t>(3) </a:t>
            </a:r>
            <a:r>
              <a:rPr lang="ar-SY" sz="2000" b="1" dirty="0">
                <a:solidFill>
                  <a:schemeClr val="tx1"/>
                </a:solidFill>
              </a:rPr>
              <a:t>تأثير السياسة التمريضية على حدوث الاختلاطات في </a:t>
            </a:r>
            <a:r>
              <a:rPr lang="ar-SY" sz="2000" b="1" dirty="0" smtClean="0">
                <a:solidFill>
                  <a:schemeClr val="tx1"/>
                </a:solidFill>
              </a:rPr>
              <a:t>مجموعات الدراسة بالنسبة لارتفاع </a:t>
            </a:r>
            <a:r>
              <a:rPr lang="ar-SY" sz="2000" b="1" dirty="0">
                <a:solidFill>
                  <a:schemeClr val="tx1"/>
                </a:solidFill>
              </a:rPr>
              <a:t>الضغط </a:t>
            </a:r>
            <a:r>
              <a:rPr lang="ar-SY" sz="2000" b="1" dirty="0" smtClean="0">
                <a:solidFill>
                  <a:schemeClr val="tx1"/>
                </a:solidFill>
              </a:rPr>
              <a:t>الانقباضي والانبساطي </a:t>
            </a:r>
            <a:r>
              <a:rPr lang="ar-SY" sz="2000" b="1" dirty="0">
                <a:solidFill>
                  <a:schemeClr val="tx1"/>
                </a:solidFill>
              </a:rPr>
              <a:t>للدم في بداية الجلسة (قبل الجلسة، بعد 40 دقيقة، بعد ساعة).</a:t>
            </a:r>
            <a:r>
              <a:rPr lang="en-US" sz="2000" dirty="0"/>
              <a:t/>
            </a:r>
            <a:br>
              <a:rPr lang="en-US" sz="2000" dirty="0"/>
            </a:br>
            <a:endParaRPr lang="ar-SY" sz="20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62731407"/>
              </p:ext>
            </p:extLst>
          </p:nvPr>
        </p:nvGraphicFramePr>
        <p:xfrm>
          <a:off x="1787857" y="1201003"/>
          <a:ext cx="8679975" cy="4584105"/>
        </p:xfrm>
        <a:graphic>
          <a:graphicData uri="http://schemas.openxmlformats.org/drawingml/2006/table">
            <a:tbl>
              <a:tblPr rtl="1" firstRow="1" firstCol="1" bandRow="1">
                <a:tableStyleId>{5C22544A-7EE6-4342-B048-85BDC9FD1C3A}</a:tableStyleId>
              </a:tblPr>
              <a:tblGrid>
                <a:gridCol w="750626"/>
                <a:gridCol w="1187355"/>
                <a:gridCol w="750627"/>
                <a:gridCol w="696036"/>
                <a:gridCol w="873457"/>
                <a:gridCol w="802944"/>
                <a:gridCol w="579345"/>
                <a:gridCol w="579345"/>
                <a:gridCol w="579345"/>
                <a:gridCol w="579345"/>
                <a:gridCol w="576877"/>
                <a:gridCol w="724673"/>
              </a:tblGrid>
              <a:tr h="346688">
                <a:tc gridSpan="2">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الثانية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الأولى</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rowSpan="2">
                  <a:txBody>
                    <a:bodyPr/>
                    <a:lstStyle/>
                    <a:p>
                      <a:pPr marL="0" marR="0" algn="ctr" rtl="1">
                        <a:lnSpc>
                          <a:spcPct val="115000"/>
                        </a:lnSpc>
                        <a:spcBef>
                          <a:spcPts val="0"/>
                        </a:spcBef>
                        <a:spcAft>
                          <a:spcPts val="0"/>
                        </a:spcAft>
                      </a:pPr>
                      <a:r>
                        <a:rPr lang="ar-SY" sz="1400" kern="1800">
                          <a:effectLst/>
                        </a:rPr>
                        <a:t>قيمة كي مربع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2">
                  <a:txBody>
                    <a:bodyPr/>
                    <a:lstStyle/>
                    <a:p>
                      <a:pPr marL="0" marR="0" algn="ctr" rtl="1">
                        <a:lnSpc>
                          <a:spcPct val="115000"/>
                        </a:lnSpc>
                        <a:spcBef>
                          <a:spcPts val="0"/>
                        </a:spcBef>
                        <a:spcAft>
                          <a:spcPts val="0"/>
                        </a:spcAft>
                      </a:pPr>
                      <a:r>
                        <a:rPr lang="ar-SY" sz="1400" kern="1800">
                          <a:effectLst/>
                        </a:rPr>
                        <a:t>مستوى الدلالة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303352">
                <a:tc rowSpan="4">
                  <a:txBody>
                    <a:bodyPr/>
                    <a:lstStyle/>
                    <a:p>
                      <a:pPr marL="71755" marR="71755" algn="ctr" rtl="1">
                        <a:lnSpc>
                          <a:spcPct val="115000"/>
                        </a:lnSpc>
                        <a:spcBef>
                          <a:spcPts val="0"/>
                        </a:spcBef>
                        <a:spcAft>
                          <a:spcPts val="0"/>
                        </a:spcAft>
                      </a:pPr>
                      <a:r>
                        <a:rPr lang="ar-SY" sz="1400" kern="1800">
                          <a:effectLst/>
                        </a:rPr>
                        <a:t>الضغط الانقباضي بداية الجلسة</a:t>
                      </a:r>
                      <a:endParaRPr lang="en-US" sz="140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65547">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طبيعي</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311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86.9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301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83.6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314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87.2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926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85.9</a:t>
                      </a:r>
                      <a:endParaRPr lang="en-US" sz="1400">
                        <a:effectLst/>
                      </a:endParaRPr>
                    </a:p>
                    <a:p>
                      <a:pPr marL="0" marR="0" algn="ctr" rtl="1">
                        <a:lnSpc>
                          <a:spcPct val="115000"/>
                        </a:lnSpc>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0">
                        <a:lnSpc>
                          <a:spcPct val="115000"/>
                        </a:lnSpc>
                        <a:spcBef>
                          <a:spcPts val="0"/>
                        </a:spcBef>
                        <a:spcAft>
                          <a:spcPts val="0"/>
                        </a:spcAft>
                      </a:pPr>
                      <a:r>
                        <a:rPr lang="en-US" sz="1400" kern="1800">
                          <a:effectLst/>
                        </a:rPr>
                        <a:t>2.981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15000"/>
                        </a:lnSpc>
                        <a:spcBef>
                          <a:spcPts val="0"/>
                        </a:spcBef>
                        <a:spcAft>
                          <a:spcPts val="0"/>
                        </a:spcAft>
                      </a:pPr>
                      <a:r>
                        <a:rPr lang="en-US" sz="1400" kern="1800" dirty="0" smtClean="0">
                          <a:effectLst/>
                          <a:latin typeface="+mn-lt"/>
                          <a:ea typeface="+mn-ea"/>
                        </a:rPr>
                        <a:t>0.561</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r>
              <a:tr h="486746">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40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52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14.4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131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12.1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57402">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 جدا</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7</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01957">
                <a:tc gridSpan="2">
                  <a:txBody>
                    <a:bodyPr/>
                    <a:lstStyle/>
                    <a:p>
                      <a:pPr marL="0" marR="0" algn="ctr" rtl="1">
                        <a:lnSpc>
                          <a:spcPct val="115000"/>
                        </a:lnSpc>
                        <a:spcBef>
                          <a:spcPts val="0"/>
                        </a:spcBef>
                        <a:spcAft>
                          <a:spcPts val="0"/>
                        </a:spcAft>
                      </a:pPr>
                      <a:r>
                        <a:rPr lang="ar-SY" sz="1400" kern="1800" dirty="0">
                          <a:effectLst/>
                        </a:rPr>
                        <a:t>المجموع</a:t>
                      </a:r>
                      <a:endParaRPr lang="en-US" sz="1400" dirty="0">
                        <a:effectLst/>
                        <a:latin typeface="Times New Roman" panose="02020603050405020304" pitchFamily="18" charset="0"/>
                        <a:ea typeface="Times New Roman" panose="02020603050405020304" pitchFamily="18" charset="0"/>
                      </a:endParaRPr>
                    </a:p>
                  </a:txBody>
                  <a:tcPr marL="67340" marR="67340" marT="0" marB="0">
                    <a:solidFill>
                      <a:schemeClr val="accent2"/>
                    </a:solidFill>
                  </a:tcPr>
                </a:tc>
                <a:tc hMerge="1">
                  <a:txBody>
                    <a:bodyPr/>
                    <a:lstStyle/>
                    <a:p>
                      <a:pPr rtl="1"/>
                      <a:endParaRPr lang="ar-SY"/>
                    </a:p>
                  </a:txBody>
                  <a:tcPr/>
                </a:tc>
                <a:tc>
                  <a:txBody>
                    <a:bodyPr/>
                    <a:lstStyle/>
                    <a:p>
                      <a:pPr marL="0" marR="0" algn="ctr" rtl="1">
                        <a:lnSpc>
                          <a:spcPct val="115000"/>
                        </a:lnSpc>
                        <a:spcBef>
                          <a:spcPts val="0"/>
                        </a:spcBef>
                        <a:spcAft>
                          <a:spcPts val="0"/>
                        </a:spcAft>
                      </a:pPr>
                      <a:r>
                        <a:rPr lang="ar-SY" sz="1400" kern="1800" dirty="0">
                          <a:effectLst/>
                        </a:rPr>
                        <a:t>360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401957">
                <a:tc rowSpan="4">
                  <a:txBody>
                    <a:bodyPr/>
                    <a:lstStyle/>
                    <a:p>
                      <a:pPr marL="71755" marR="71755" algn="ctr" rtl="1">
                        <a:lnSpc>
                          <a:spcPct val="115000"/>
                        </a:lnSpc>
                        <a:spcBef>
                          <a:spcPts val="0"/>
                        </a:spcBef>
                        <a:spcAft>
                          <a:spcPts val="0"/>
                        </a:spcAft>
                      </a:pPr>
                      <a:r>
                        <a:rPr lang="ar-SY" sz="1400" kern="1800">
                          <a:effectLst/>
                        </a:rPr>
                        <a:t>الضغط الانبساطي بداية الجلسة</a:t>
                      </a:r>
                      <a:endParaRPr lang="en-US" sz="140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dirty="0">
                          <a:effectLst/>
                        </a:rPr>
                        <a:t>طبيعي</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dirty="0">
                          <a:effectLst/>
                        </a:rPr>
                        <a:t>35</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9.5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dirty="0">
                          <a:effectLst/>
                        </a:rPr>
                        <a:t>5</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90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8.4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en-US" sz="1400" kern="1800">
                          <a:effectLst/>
                        </a:rPr>
                        <a:t> </a:t>
                      </a:r>
                      <a:endParaRPr lang="en-US" sz="1400">
                        <a:effectLst/>
                      </a:endParaRPr>
                    </a:p>
                    <a:p>
                      <a:pPr marL="0" marR="0" algn="ctr" rtl="1">
                        <a:lnSpc>
                          <a:spcPct val="150000"/>
                        </a:lnSpc>
                        <a:spcBef>
                          <a:spcPts val="0"/>
                        </a:spcBef>
                        <a:spcAft>
                          <a:spcPts val="0"/>
                        </a:spcAft>
                      </a:pPr>
                      <a:r>
                        <a:rPr lang="en-US" sz="1400" kern="1800">
                          <a:effectLst/>
                        </a:rPr>
                        <a:t>14.027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en-US" sz="1400" kern="1800" dirty="0">
                          <a:effectLst/>
                          <a:highlight>
                            <a:srgbClr val="FFFF00"/>
                          </a:highlight>
                        </a:rPr>
                        <a:t> </a:t>
                      </a:r>
                      <a:endParaRPr lang="en-US" sz="1400" dirty="0">
                        <a:effectLst/>
                      </a:endParaRPr>
                    </a:p>
                    <a:p>
                      <a:pPr marL="0" marR="0" algn="ctr" rtl="1">
                        <a:lnSpc>
                          <a:spcPct val="150000"/>
                        </a:lnSpc>
                        <a:spcBef>
                          <a:spcPts val="0"/>
                        </a:spcBef>
                        <a:spcAft>
                          <a:spcPts val="0"/>
                        </a:spcAft>
                      </a:pPr>
                      <a:r>
                        <a:rPr lang="en-US" sz="1400" kern="1800" dirty="0" smtClean="0">
                          <a:effectLst/>
                          <a:highlight>
                            <a:srgbClr val="FFFF00"/>
                          </a:highlight>
                          <a:latin typeface="+mn-lt"/>
                          <a:ea typeface="+mn-ea"/>
                        </a:rPr>
                        <a:t>0.007</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solidFill>
                      <a:srgbClr val="FFFF00"/>
                    </a:solidFill>
                  </a:tcPr>
                </a:tc>
              </a:tr>
              <a:tr h="401957">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198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46.1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183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50.8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547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50.6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01957">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 جدا</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127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35.5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157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43.6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159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44.2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443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01957">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Y"/>
          </a:p>
        </p:txBody>
      </p:sp>
      <p:sp>
        <p:nvSpPr>
          <p:cNvPr id="6" name="وسيلة شرح مع سهم إلى اليمين 5"/>
          <p:cNvSpPr/>
          <p:nvPr/>
        </p:nvSpPr>
        <p:spPr>
          <a:xfrm>
            <a:off x="150125" y="3998794"/>
            <a:ext cx="1596788" cy="148760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مستوى المعنوية </a:t>
            </a:r>
            <a:r>
              <a:rPr lang="ar-SY" sz="2400" dirty="0" smtClean="0">
                <a:latin typeface="Aldhabi" panose="01000000000000000000" pitchFamily="2" charset="-78"/>
                <a:cs typeface="Aldhabi" panose="01000000000000000000" pitchFamily="2" charset="-78"/>
              </a:rPr>
              <a:t>اكبر </a:t>
            </a:r>
            <a:r>
              <a:rPr lang="ar-SY" sz="2400" dirty="0" smtClean="0">
                <a:latin typeface="Aldhabi" panose="01000000000000000000" pitchFamily="2" charset="-78"/>
                <a:cs typeface="Aldhabi" panose="01000000000000000000" pitchFamily="2" charset="-78"/>
              </a:rPr>
              <a:t>من </a:t>
            </a:r>
            <a:r>
              <a:rPr lang="ar-SY" sz="2400" dirty="0" smtClean="0">
                <a:latin typeface="Aldhabi" panose="01000000000000000000" pitchFamily="2" charset="-78"/>
                <a:cs typeface="Aldhabi" panose="01000000000000000000" pitchFamily="2" charset="-78"/>
              </a:rPr>
              <a:t>0.01</a:t>
            </a:r>
            <a:endParaRPr lang="ar-SY" sz="2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19788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1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58505" y="112595"/>
            <a:ext cx="10396882" cy="1151965"/>
          </a:xfrm>
        </p:spPr>
        <p:txBody>
          <a:bodyPr>
            <a:normAutofit/>
          </a:bodyPr>
          <a:lstStyle/>
          <a:p>
            <a:pPr algn="r"/>
            <a:r>
              <a:rPr lang="ar-SY" sz="2000" b="1" dirty="0">
                <a:solidFill>
                  <a:schemeClr val="tx1"/>
                </a:solidFill>
                <a:latin typeface="Simplified Arabic" panose="02020603050405020304" pitchFamily="18" charset="-78"/>
                <a:cs typeface="Simplified Arabic" panose="02020603050405020304" pitchFamily="18" charset="-78"/>
              </a:rPr>
              <a:t>جدول </a:t>
            </a:r>
            <a:r>
              <a:rPr lang="ar-SY" sz="2000" b="1" dirty="0" smtClean="0">
                <a:solidFill>
                  <a:schemeClr val="tx1"/>
                </a:solidFill>
                <a:latin typeface="Simplified Arabic" panose="02020603050405020304" pitchFamily="18" charset="-78"/>
                <a:cs typeface="Simplified Arabic" panose="02020603050405020304" pitchFamily="18" charset="-78"/>
              </a:rPr>
              <a:t>(4) </a:t>
            </a:r>
            <a:r>
              <a:rPr lang="ar-SY" sz="2000" b="1" dirty="0">
                <a:solidFill>
                  <a:schemeClr val="tx1"/>
                </a:solidFill>
                <a:latin typeface="Simplified Arabic" panose="02020603050405020304" pitchFamily="18" charset="-78"/>
                <a:cs typeface="Simplified Arabic" panose="02020603050405020304" pitchFamily="18" charset="-78"/>
              </a:rPr>
              <a:t>تأثير السياسة التمريضية على حدوث الاختلاطات في </a:t>
            </a:r>
            <a:r>
              <a:rPr lang="ar-SY" sz="2000" b="1" dirty="0" smtClean="0">
                <a:solidFill>
                  <a:schemeClr val="tx1"/>
                </a:solidFill>
                <a:latin typeface="Simplified Arabic" panose="02020603050405020304" pitchFamily="18" charset="-78"/>
                <a:cs typeface="Simplified Arabic" panose="02020603050405020304" pitchFamily="18" charset="-78"/>
              </a:rPr>
              <a:t>مجموعات الدراسة بالنسبة </a:t>
            </a:r>
            <a:r>
              <a:rPr lang="ar-SY" sz="2000" b="1" dirty="0" err="1">
                <a:solidFill>
                  <a:schemeClr val="tx1"/>
                </a:solidFill>
                <a:latin typeface="Simplified Arabic" panose="02020603050405020304" pitchFamily="18" charset="-78"/>
                <a:cs typeface="Simplified Arabic" panose="02020603050405020304" pitchFamily="18" charset="-78"/>
              </a:rPr>
              <a:t>لإرتفاع</a:t>
            </a:r>
            <a:r>
              <a:rPr lang="ar-SY" sz="2000" b="1" dirty="0">
                <a:solidFill>
                  <a:schemeClr val="tx1"/>
                </a:solidFill>
                <a:latin typeface="Simplified Arabic" panose="02020603050405020304" pitchFamily="18" charset="-78"/>
                <a:cs typeface="Simplified Arabic" panose="02020603050405020304" pitchFamily="18" charset="-78"/>
              </a:rPr>
              <a:t> الضغط </a:t>
            </a:r>
            <a:r>
              <a:rPr lang="ar-SY" sz="2000" b="1" dirty="0" smtClean="0">
                <a:solidFill>
                  <a:schemeClr val="tx1"/>
                </a:solidFill>
                <a:latin typeface="Simplified Arabic" panose="02020603050405020304" pitchFamily="18" charset="-78"/>
                <a:cs typeface="Simplified Arabic" panose="02020603050405020304" pitchFamily="18" charset="-78"/>
              </a:rPr>
              <a:t>الانقباضي والانبساطي </a:t>
            </a:r>
            <a:r>
              <a:rPr lang="ar-SY" sz="2000" b="1" dirty="0">
                <a:solidFill>
                  <a:schemeClr val="tx1"/>
                </a:solidFill>
                <a:latin typeface="Simplified Arabic" panose="02020603050405020304" pitchFamily="18" charset="-78"/>
                <a:cs typeface="Simplified Arabic" panose="02020603050405020304" pitchFamily="18" charset="-78"/>
              </a:rPr>
              <a:t>للدم في منتصف الجلسة (ساعة ونصف، ساعتين، وساعتين ونصف).</a:t>
            </a:r>
            <a:r>
              <a:rPr lang="en-US" sz="2000" dirty="0">
                <a:solidFill>
                  <a:schemeClr val="tx1"/>
                </a:solidFill>
                <a:latin typeface="Simplified Arabic" panose="02020603050405020304" pitchFamily="18" charset="-78"/>
                <a:cs typeface="Simplified Arabic" panose="02020603050405020304" pitchFamily="18" charset="-78"/>
              </a:rPr>
              <a:t/>
            </a:r>
            <a:br>
              <a:rPr lang="en-US" sz="2000" dirty="0">
                <a:solidFill>
                  <a:schemeClr val="tx1"/>
                </a:solidFill>
                <a:latin typeface="Simplified Arabic" panose="02020603050405020304" pitchFamily="18" charset="-78"/>
                <a:cs typeface="Simplified Arabic" panose="02020603050405020304" pitchFamily="18" charset="-78"/>
              </a:rPr>
            </a:br>
            <a:endParaRPr lang="ar-SY" sz="20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258430833"/>
              </p:ext>
            </p:extLst>
          </p:nvPr>
        </p:nvGraphicFramePr>
        <p:xfrm>
          <a:off x="1951630" y="1023582"/>
          <a:ext cx="8884692" cy="4682577"/>
        </p:xfrm>
        <a:graphic>
          <a:graphicData uri="http://schemas.openxmlformats.org/drawingml/2006/table">
            <a:tbl>
              <a:tblPr rtl="1" firstRow="1" firstCol="1" bandRow="1">
                <a:tableStyleId>{5C22544A-7EE6-4342-B048-85BDC9FD1C3A}</a:tableStyleId>
              </a:tblPr>
              <a:tblGrid>
                <a:gridCol w="655092"/>
                <a:gridCol w="928048"/>
                <a:gridCol w="750627"/>
                <a:gridCol w="709683"/>
                <a:gridCol w="655093"/>
                <a:gridCol w="859809"/>
                <a:gridCol w="791570"/>
                <a:gridCol w="709684"/>
                <a:gridCol w="655092"/>
                <a:gridCol w="600502"/>
                <a:gridCol w="764274"/>
                <a:gridCol w="805218"/>
              </a:tblGrid>
              <a:tr h="380153">
                <a:tc gridSpan="2">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الثانية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الأولى</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rowSpan="2">
                  <a:txBody>
                    <a:bodyPr/>
                    <a:lstStyle/>
                    <a:p>
                      <a:pPr marL="0" marR="0" algn="ctr" rtl="1">
                        <a:lnSpc>
                          <a:spcPct val="115000"/>
                        </a:lnSpc>
                        <a:spcBef>
                          <a:spcPts val="0"/>
                        </a:spcBef>
                        <a:spcAft>
                          <a:spcPts val="0"/>
                        </a:spcAft>
                      </a:pPr>
                      <a:r>
                        <a:rPr lang="ar-SY" sz="1400" kern="1800">
                          <a:effectLst/>
                        </a:rPr>
                        <a:t>قيمة كي مربع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2">
                  <a:txBody>
                    <a:bodyPr/>
                    <a:lstStyle/>
                    <a:p>
                      <a:pPr marL="0" marR="0" algn="ctr" rtl="1">
                        <a:lnSpc>
                          <a:spcPct val="115000"/>
                        </a:lnSpc>
                        <a:spcBef>
                          <a:spcPts val="0"/>
                        </a:spcBef>
                        <a:spcAft>
                          <a:spcPts val="0"/>
                        </a:spcAft>
                      </a:pPr>
                      <a:r>
                        <a:rPr lang="ar-SY" sz="1400" kern="1800">
                          <a:effectLst/>
                        </a:rPr>
                        <a:t>مستوى الدلالة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332634">
                <a:tc rowSpan="4">
                  <a:txBody>
                    <a:bodyPr/>
                    <a:lstStyle/>
                    <a:p>
                      <a:pPr marL="71755" marR="71755" algn="ctr" rtl="1">
                        <a:lnSpc>
                          <a:spcPct val="115000"/>
                        </a:lnSpc>
                        <a:spcBef>
                          <a:spcPts val="0"/>
                        </a:spcBef>
                        <a:spcAft>
                          <a:spcPts val="0"/>
                        </a:spcAft>
                      </a:pPr>
                      <a:r>
                        <a:rPr lang="ar-SY" sz="1400" kern="1800">
                          <a:effectLst/>
                        </a:rPr>
                        <a:t>الضغط الانقباضي منتصف الجلسة</a:t>
                      </a:r>
                      <a:endParaRPr lang="en-US" sz="140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10486">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طبيعي</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267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74.6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221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61.4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372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75.8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761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70.6</a:t>
                      </a:r>
                      <a:endParaRPr lang="en-US" sz="1400">
                        <a:effectLst/>
                      </a:endParaRPr>
                    </a:p>
                    <a:p>
                      <a:pPr marL="0" marR="0" algn="ctr" rtl="1">
                        <a:lnSpc>
                          <a:spcPct val="115000"/>
                        </a:lnSpc>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15000"/>
                        </a:lnSpc>
                        <a:spcBef>
                          <a:spcPts val="0"/>
                        </a:spcBef>
                        <a:spcAft>
                          <a:spcPts val="0"/>
                        </a:spcAft>
                      </a:pPr>
                      <a:r>
                        <a:rPr lang="ar-SY" sz="1400" kern="1800">
                          <a:effectLst/>
                        </a:rPr>
                        <a:t>30.476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15000"/>
                        </a:lnSpc>
                        <a:spcBef>
                          <a:spcPts val="0"/>
                        </a:spcBef>
                        <a:spcAft>
                          <a:spcPts val="0"/>
                        </a:spcAft>
                      </a:pPr>
                      <a:r>
                        <a:rPr lang="en-US" sz="1400" kern="1800" dirty="0" smtClean="0">
                          <a:effectLst/>
                          <a:latin typeface="+mn-lt"/>
                          <a:ea typeface="+mn-ea"/>
                        </a:rPr>
                        <a:t>0.000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solidFill>
                      <a:srgbClr val="FFFF00"/>
                    </a:solidFill>
                  </a:tcPr>
                </a:tc>
              </a:tr>
              <a:tr h="533731">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20.7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129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35.8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20.3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276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25.6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611208">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 جدا</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17</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4.7</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2.8</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41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40758">
                <a:tc gridSpan="2">
                  <a:txBody>
                    <a:bodyPr/>
                    <a:lstStyle/>
                    <a:p>
                      <a:pPr marL="0" marR="0" algn="ctr" rtl="1">
                        <a:lnSpc>
                          <a:spcPct val="115000"/>
                        </a:lnSpc>
                        <a:spcBef>
                          <a:spcPts val="0"/>
                        </a:spcBef>
                        <a:spcAft>
                          <a:spcPts val="0"/>
                        </a:spcAft>
                      </a:pPr>
                      <a:r>
                        <a:rPr lang="ar-SY" sz="1400" kern="1800" dirty="0">
                          <a:solidFill>
                            <a:sysClr val="windowText" lastClr="000000"/>
                          </a:solidFill>
                          <a:effectLst/>
                        </a:rPr>
                        <a:t>المجموع</a:t>
                      </a:r>
                      <a:endParaRPr lang="en-US" sz="1400" dirty="0">
                        <a:solidFill>
                          <a:sysClr val="windowText" lastClr="000000"/>
                        </a:solidFill>
                        <a:effectLst/>
                        <a:latin typeface="Times New Roman" panose="02020603050405020304" pitchFamily="18" charset="0"/>
                        <a:ea typeface="Times New Roman" panose="02020603050405020304" pitchFamily="18" charset="0"/>
                      </a:endParaRPr>
                    </a:p>
                  </a:txBody>
                  <a:tcPr marL="67340" marR="67340" marT="0" marB="0">
                    <a:solidFill>
                      <a:srgbClr val="D7D4D1"/>
                    </a:solidFill>
                  </a:tcPr>
                </a:tc>
                <a:tc h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440758">
                <a:tc rowSpan="4">
                  <a:txBody>
                    <a:bodyPr/>
                    <a:lstStyle/>
                    <a:p>
                      <a:pPr marL="71755" marR="71755" algn="ctr" rtl="1">
                        <a:lnSpc>
                          <a:spcPct val="115000"/>
                        </a:lnSpc>
                        <a:spcBef>
                          <a:spcPts val="0"/>
                        </a:spcBef>
                        <a:spcAft>
                          <a:spcPts val="0"/>
                        </a:spcAft>
                      </a:pPr>
                      <a:r>
                        <a:rPr lang="ar-SY" sz="1400" kern="1800">
                          <a:effectLst/>
                        </a:rPr>
                        <a:t>الضغط الانبساطي منتصف الجلسة</a:t>
                      </a:r>
                      <a:endParaRPr lang="en-US" sz="140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a:effectLst/>
                        </a:rPr>
                        <a:t>طبيعي</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13.7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dirty="0">
                          <a:effectLst/>
                        </a:rPr>
                        <a:t>23</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6.4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0.6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74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ar-SY" sz="1400" kern="1800">
                          <a:effectLst/>
                        </a:rPr>
                        <a:t>57.909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en-US" sz="1400" kern="1800" dirty="0">
                          <a:effectLst/>
                          <a:highlight>
                            <a:srgbClr val="FFFF00"/>
                          </a:highlight>
                        </a:rPr>
                        <a:t> </a:t>
                      </a:r>
                      <a:endParaRPr lang="en-US" sz="1400" dirty="0">
                        <a:effectLst/>
                      </a:endParaRPr>
                    </a:p>
                    <a:p>
                      <a:pPr marL="0" marR="0" algn="ctr" rtl="1">
                        <a:lnSpc>
                          <a:spcPct val="150000"/>
                        </a:lnSpc>
                        <a:spcBef>
                          <a:spcPts val="0"/>
                        </a:spcBef>
                        <a:spcAft>
                          <a:spcPts val="0"/>
                        </a:spcAft>
                      </a:pPr>
                      <a:r>
                        <a:rPr lang="en-US" sz="1400" kern="1800" dirty="0" smtClean="0">
                          <a:effectLst/>
                          <a:highlight>
                            <a:srgbClr val="FFFF00"/>
                          </a:highlight>
                          <a:latin typeface="+mn-lt"/>
                          <a:ea typeface="+mn-ea"/>
                        </a:rPr>
                        <a:t>0.000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solidFill>
                      <a:srgbClr val="FFFF00"/>
                    </a:solidFill>
                  </a:tcPr>
                </a:tc>
              </a:tr>
              <a:tr h="440758">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dirty="0">
                          <a:effectLst/>
                        </a:rPr>
                        <a:t>مرتفع</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46.7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153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42.5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489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47.8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40758">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 جدا</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39.4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205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515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47.8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440758">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r>
            </a:tbl>
          </a:graphicData>
        </a:graphic>
      </p:graphicFrame>
      <p:sp>
        <p:nvSpPr>
          <p:cNvPr id="5" name="سهم منحني 4"/>
          <p:cNvSpPr/>
          <p:nvPr/>
        </p:nvSpPr>
        <p:spPr>
          <a:xfrm>
            <a:off x="1071916" y="2117669"/>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Y">
              <a:solidFill>
                <a:schemeClr val="tx1"/>
              </a:solidFill>
            </a:endParaRPr>
          </a:p>
        </p:txBody>
      </p:sp>
      <p:sp>
        <p:nvSpPr>
          <p:cNvPr id="7" name="سهم منحني إلى الأعلى 6"/>
          <p:cNvSpPr/>
          <p:nvPr/>
        </p:nvSpPr>
        <p:spPr>
          <a:xfrm rot="5400000">
            <a:off x="1094776" y="4217160"/>
            <a:ext cx="850392" cy="73152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Y"/>
          </a:p>
        </p:txBody>
      </p:sp>
      <p:sp>
        <p:nvSpPr>
          <p:cNvPr id="8" name="شكل بيضاوي 7"/>
          <p:cNvSpPr/>
          <p:nvPr/>
        </p:nvSpPr>
        <p:spPr>
          <a:xfrm>
            <a:off x="311053" y="2915844"/>
            <a:ext cx="1574679" cy="1241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قيمة مستوى المعنوية أصغر من 0.05</a:t>
            </a:r>
            <a:endParaRPr lang="ar-SY" sz="2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28489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par>
                                <p:cTn id="14" presetID="49" presetClass="entr" presetSubtype="0" decel="10000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 calcmode="lin" valueType="num">
                                      <p:cBhvr>
                                        <p:cTn id="18" dur="500" fill="hold"/>
                                        <p:tgtEl>
                                          <p:spTgt spid="8"/>
                                        </p:tgtEl>
                                        <p:attrNameLst>
                                          <p:attrName>style.rotation</p:attrName>
                                        </p:attrNameLst>
                                      </p:cBhvr>
                                      <p:tavLst>
                                        <p:tav tm="0">
                                          <p:val>
                                            <p:fltVal val="360"/>
                                          </p:val>
                                        </p:tav>
                                        <p:tav tm="100000">
                                          <p:val>
                                            <p:fltVal val="0"/>
                                          </p:val>
                                        </p:tav>
                                      </p:tavLst>
                                    </p:anim>
                                    <p:animEffect transition="in" filter="fad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dissolve">
                                      <p:cBhvr>
                                        <p:cTn id="25" dur="500"/>
                                        <p:tgtEl>
                                          <p:spTgt spid="7"/>
                                        </p:tgtEl>
                                      </p:cBhvr>
                                    </p:animEffect>
                                  </p:childTnLst>
                                </p:cTn>
                              </p:par>
                              <p:par>
                                <p:cTn id="26" presetID="27" presetClass="emph" presetSubtype="0" fill="remove" grpId="1" nodeType="withEffect">
                                  <p:stCondLst>
                                    <p:cond delay="0"/>
                                  </p:stCondLst>
                                  <p:childTnLst>
                                    <p:animClr clrSpc="rgb" dir="cw">
                                      <p:cBhvr override="childStyle">
                                        <p:cTn id="27" dur="250" autoRev="1" fill="remove"/>
                                        <p:tgtEl>
                                          <p:spTgt spid="8"/>
                                        </p:tgtEl>
                                        <p:attrNameLst>
                                          <p:attrName>style.color</p:attrName>
                                        </p:attrNameLst>
                                      </p:cBhvr>
                                      <p:to>
                                        <a:schemeClr val="bg1"/>
                                      </p:to>
                                    </p:animClr>
                                    <p:animClr clrSpc="rgb" dir="cw">
                                      <p:cBhvr>
                                        <p:cTn id="28" dur="250" autoRev="1" fill="remove"/>
                                        <p:tgtEl>
                                          <p:spTgt spid="8"/>
                                        </p:tgtEl>
                                        <p:attrNameLst>
                                          <p:attrName>fillcolor</p:attrName>
                                        </p:attrNameLst>
                                      </p:cBhvr>
                                      <p:to>
                                        <a:schemeClr val="bg1"/>
                                      </p:to>
                                    </p:animClr>
                                    <p:set>
                                      <p:cBhvr>
                                        <p:cTn id="29" dur="250" autoRev="1" fill="remove"/>
                                        <p:tgtEl>
                                          <p:spTgt spid="8"/>
                                        </p:tgtEl>
                                        <p:attrNameLst>
                                          <p:attrName>fill.type</p:attrName>
                                        </p:attrNameLst>
                                      </p:cBhvr>
                                      <p:to>
                                        <p:strVal val="solid"/>
                                      </p:to>
                                    </p:set>
                                    <p:set>
                                      <p:cBhvr>
                                        <p:cTn id="30" dur="25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animBg="1"/>
      <p:bldP spid="8" grpId="0" animBg="1"/>
      <p:bldP spid="8"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6745" y="0"/>
            <a:ext cx="10396882" cy="1151965"/>
          </a:xfrm>
        </p:spPr>
        <p:txBody>
          <a:bodyPr>
            <a:normAutofit/>
          </a:bodyPr>
          <a:lstStyle/>
          <a:p>
            <a:pPr algn="r"/>
            <a:r>
              <a:rPr lang="ar-SY" sz="2000" b="1" dirty="0">
                <a:solidFill>
                  <a:schemeClr val="tx1"/>
                </a:solidFill>
                <a:latin typeface="Simplified Arabic" panose="02020603050405020304" pitchFamily="18" charset="-78"/>
                <a:cs typeface="Simplified Arabic" panose="02020603050405020304" pitchFamily="18" charset="-78"/>
              </a:rPr>
              <a:t>جدول </a:t>
            </a:r>
            <a:r>
              <a:rPr lang="ar-SY" sz="2000" b="1" dirty="0" smtClean="0">
                <a:solidFill>
                  <a:schemeClr val="tx1"/>
                </a:solidFill>
                <a:latin typeface="Simplified Arabic" panose="02020603050405020304" pitchFamily="18" charset="-78"/>
                <a:cs typeface="Simplified Arabic" panose="02020603050405020304" pitchFamily="18" charset="-78"/>
              </a:rPr>
              <a:t>(5) </a:t>
            </a:r>
            <a:r>
              <a:rPr lang="ar-SY" sz="2000" b="1" dirty="0">
                <a:solidFill>
                  <a:schemeClr val="tx1"/>
                </a:solidFill>
                <a:latin typeface="Simplified Arabic" panose="02020603050405020304" pitchFamily="18" charset="-78"/>
                <a:cs typeface="Simplified Arabic" panose="02020603050405020304" pitchFamily="18" charset="-78"/>
              </a:rPr>
              <a:t>تأثير السياسة التمريضية على حدوث الاختلاطات في </a:t>
            </a:r>
            <a:r>
              <a:rPr lang="ar-SY" sz="2000" b="1" dirty="0" smtClean="0">
                <a:solidFill>
                  <a:schemeClr val="tx1"/>
                </a:solidFill>
                <a:latin typeface="Simplified Arabic" panose="02020603050405020304" pitchFamily="18" charset="-78"/>
                <a:cs typeface="Simplified Arabic" panose="02020603050405020304" pitchFamily="18" charset="-78"/>
              </a:rPr>
              <a:t>مجموعات الدراسة بالنسبة </a:t>
            </a:r>
            <a:r>
              <a:rPr lang="ar-SY" sz="2000" b="1" dirty="0" err="1">
                <a:solidFill>
                  <a:schemeClr val="tx1"/>
                </a:solidFill>
                <a:latin typeface="Simplified Arabic" panose="02020603050405020304" pitchFamily="18" charset="-78"/>
                <a:cs typeface="Simplified Arabic" panose="02020603050405020304" pitchFamily="18" charset="-78"/>
              </a:rPr>
              <a:t>لإرتفاع</a:t>
            </a:r>
            <a:r>
              <a:rPr lang="ar-SY" sz="2000" b="1" dirty="0">
                <a:solidFill>
                  <a:schemeClr val="tx1"/>
                </a:solidFill>
                <a:latin typeface="Simplified Arabic" panose="02020603050405020304" pitchFamily="18" charset="-78"/>
                <a:cs typeface="Simplified Arabic" panose="02020603050405020304" pitchFamily="18" charset="-78"/>
              </a:rPr>
              <a:t> </a:t>
            </a:r>
            <a:r>
              <a:rPr lang="ar-SY" sz="2000" b="1" dirty="0" smtClean="0">
                <a:solidFill>
                  <a:schemeClr val="tx1"/>
                </a:solidFill>
                <a:latin typeface="Simplified Arabic" panose="02020603050405020304" pitchFamily="18" charset="-78"/>
                <a:cs typeface="Simplified Arabic" panose="02020603050405020304" pitchFamily="18" charset="-78"/>
              </a:rPr>
              <a:t>الضغط الانقباضي والانبساطي </a:t>
            </a:r>
            <a:r>
              <a:rPr lang="ar-SY" sz="2000" b="1" dirty="0">
                <a:solidFill>
                  <a:schemeClr val="tx1"/>
                </a:solidFill>
                <a:latin typeface="Simplified Arabic" panose="02020603050405020304" pitchFamily="18" charset="-78"/>
                <a:cs typeface="Simplified Arabic" panose="02020603050405020304" pitchFamily="18" charset="-78"/>
              </a:rPr>
              <a:t>للدم في نهاية الجلسة (ثلاث ساعات، ثلاث ساعات ونصف، ونهاية الجلسة).</a:t>
            </a:r>
            <a:r>
              <a:rPr lang="en-US" sz="2000" dirty="0">
                <a:solidFill>
                  <a:schemeClr val="tx1"/>
                </a:solidFill>
                <a:latin typeface="Simplified Arabic" panose="02020603050405020304" pitchFamily="18" charset="-78"/>
                <a:cs typeface="Simplified Arabic" panose="02020603050405020304" pitchFamily="18" charset="-78"/>
              </a:rPr>
              <a:t/>
            </a:r>
            <a:br>
              <a:rPr lang="en-US" sz="2000" dirty="0">
                <a:solidFill>
                  <a:schemeClr val="tx1"/>
                </a:solidFill>
                <a:latin typeface="Simplified Arabic" panose="02020603050405020304" pitchFamily="18" charset="-78"/>
                <a:cs typeface="Simplified Arabic" panose="02020603050405020304" pitchFamily="18" charset="-78"/>
              </a:rPr>
            </a:br>
            <a:endParaRPr lang="ar-SY" sz="20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61069658"/>
              </p:ext>
            </p:extLst>
          </p:nvPr>
        </p:nvGraphicFramePr>
        <p:xfrm>
          <a:off x="2129051" y="914398"/>
          <a:ext cx="8748216" cy="5283199"/>
        </p:xfrm>
        <a:graphic>
          <a:graphicData uri="http://schemas.openxmlformats.org/drawingml/2006/table">
            <a:tbl>
              <a:tblPr rtl="1" firstRow="1" firstCol="1" bandRow="1">
                <a:tableStyleId>{5C22544A-7EE6-4342-B048-85BDC9FD1C3A}</a:tableStyleId>
              </a:tblPr>
              <a:tblGrid>
                <a:gridCol w="614151"/>
                <a:gridCol w="859809"/>
                <a:gridCol w="805217"/>
                <a:gridCol w="777923"/>
                <a:gridCol w="859809"/>
                <a:gridCol w="777922"/>
                <a:gridCol w="846161"/>
                <a:gridCol w="668741"/>
                <a:gridCol w="665743"/>
                <a:gridCol w="585855"/>
                <a:gridCol w="583359"/>
                <a:gridCol w="703526"/>
              </a:tblGrid>
              <a:tr h="434623">
                <a:tc gridSpan="2">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الثانية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المجموعة التجريبية الأولى</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gridSpan="2">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hMerge="1">
                  <a:txBody>
                    <a:bodyPr/>
                    <a:lstStyle/>
                    <a:p>
                      <a:pPr rtl="1"/>
                      <a:endParaRPr lang="ar-SY"/>
                    </a:p>
                  </a:txBody>
                  <a:tcPr/>
                </a:tc>
                <a:tc rowSpan="2">
                  <a:txBody>
                    <a:bodyPr/>
                    <a:lstStyle/>
                    <a:p>
                      <a:pPr marL="0" marR="0" algn="ctr" rtl="1">
                        <a:lnSpc>
                          <a:spcPct val="115000"/>
                        </a:lnSpc>
                        <a:spcBef>
                          <a:spcPts val="0"/>
                        </a:spcBef>
                        <a:spcAft>
                          <a:spcPts val="0"/>
                        </a:spcAft>
                      </a:pPr>
                      <a:r>
                        <a:rPr lang="ar-SY" sz="1400" kern="1800">
                          <a:effectLst/>
                        </a:rPr>
                        <a:t>قيمة كي مربع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2">
                  <a:txBody>
                    <a:bodyPr/>
                    <a:lstStyle/>
                    <a:p>
                      <a:pPr marL="0" marR="0" algn="ctr" rtl="1">
                        <a:lnSpc>
                          <a:spcPct val="115000"/>
                        </a:lnSpc>
                        <a:spcBef>
                          <a:spcPts val="0"/>
                        </a:spcBef>
                        <a:spcAft>
                          <a:spcPts val="0"/>
                        </a:spcAft>
                      </a:pPr>
                      <a:r>
                        <a:rPr lang="ar-SY" sz="1400" kern="1800">
                          <a:effectLst/>
                        </a:rPr>
                        <a:t>مستوى الدلالة</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380296">
                <a:tc rowSpan="4">
                  <a:txBody>
                    <a:bodyPr/>
                    <a:lstStyle/>
                    <a:p>
                      <a:pPr marL="71755" marR="71755" algn="ctr" rtl="1">
                        <a:lnSpc>
                          <a:spcPct val="115000"/>
                        </a:lnSpc>
                        <a:spcBef>
                          <a:spcPts val="0"/>
                        </a:spcBef>
                        <a:spcAft>
                          <a:spcPts val="0"/>
                        </a:spcAft>
                      </a:pPr>
                      <a:r>
                        <a:rPr lang="ar-SY" sz="1400" kern="1800" dirty="0">
                          <a:effectLst/>
                        </a:rPr>
                        <a:t>الضغط الانقباضي نهاية الجلسة</a:t>
                      </a:r>
                      <a:endParaRPr lang="en-US" sz="1400" dirty="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en-US" sz="1400" kern="1800">
                          <a:effectLst/>
                        </a:rPr>
                        <a:t>n</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83631">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طبيعي</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248</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69.3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264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73.3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229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63.6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741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68.7</a:t>
                      </a:r>
                      <a:endParaRPr lang="en-US" sz="1400">
                        <a:effectLst/>
                      </a:endParaRPr>
                    </a:p>
                    <a:p>
                      <a:pPr marL="0" marR="0" algn="ctr" rtl="1">
                        <a:lnSpc>
                          <a:spcPct val="115000"/>
                        </a:lnSpc>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15000"/>
                        </a:lnSpc>
                        <a:spcBef>
                          <a:spcPts val="0"/>
                        </a:spcBef>
                        <a:spcAft>
                          <a:spcPts val="0"/>
                        </a:spcAft>
                      </a:pPr>
                      <a:r>
                        <a:rPr lang="ar-SY" sz="1400" kern="1800">
                          <a:effectLst/>
                        </a:rPr>
                        <a:t>17.544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15000"/>
                        </a:lnSpc>
                        <a:spcBef>
                          <a:spcPts val="0"/>
                        </a:spcBef>
                        <a:spcAft>
                          <a:spcPts val="0"/>
                        </a:spcAft>
                      </a:pPr>
                      <a:r>
                        <a:rPr lang="en-US" sz="1400" kern="1800" dirty="0" smtClean="0">
                          <a:effectLst/>
                          <a:latin typeface="+mn-lt"/>
                          <a:ea typeface="+mn-ea"/>
                        </a:rPr>
                        <a:t>0.002</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solidFill>
                      <a:srgbClr val="FFFF00"/>
                    </a:solidFill>
                  </a:tcPr>
                </a:tc>
              </a:tr>
              <a:tr h="610205">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86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24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89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24.7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116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24.7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291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32.2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698784">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 جدا</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24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6.7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1.9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15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4.2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46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0">
                        <a:lnSpc>
                          <a:spcPct val="115000"/>
                        </a:lnSpc>
                        <a:spcBef>
                          <a:spcPts val="0"/>
                        </a:spcBef>
                        <a:spcAft>
                          <a:spcPts val="0"/>
                        </a:spcAft>
                      </a:pPr>
                      <a:r>
                        <a:rPr lang="en-US" sz="1400" kern="1800">
                          <a:effectLst/>
                        </a:rPr>
                        <a:t>4.3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03911">
                <a:tc gridSpan="2">
                  <a:txBody>
                    <a:bodyPr/>
                    <a:lstStyle/>
                    <a:p>
                      <a:pPr marL="0" marR="0" algn="ctr" rtl="1">
                        <a:lnSpc>
                          <a:spcPct val="115000"/>
                        </a:lnSpc>
                        <a:spcBef>
                          <a:spcPts val="0"/>
                        </a:spcBef>
                        <a:spcAft>
                          <a:spcPts val="0"/>
                        </a:spcAft>
                      </a:pPr>
                      <a:r>
                        <a:rPr lang="ar-SY" sz="1400" kern="1800" dirty="0">
                          <a:solidFill>
                            <a:schemeClr val="tx1"/>
                          </a:solidFill>
                          <a:effectLst/>
                        </a:rPr>
                        <a:t>المجموع</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67340" marR="67340" marT="0" marB="0">
                    <a:solidFill>
                      <a:srgbClr val="D7D4D1"/>
                    </a:solidFill>
                  </a:tcPr>
                </a:tc>
                <a:tc hMerge="1">
                  <a:txBody>
                    <a:bodyPr/>
                    <a:lstStyle/>
                    <a:p>
                      <a:pPr rtl="1"/>
                      <a:endParaRPr lang="ar-SY"/>
                    </a:p>
                  </a:txBody>
                  <a:tcPr/>
                </a:tc>
                <a:tc>
                  <a:txBody>
                    <a:bodyPr/>
                    <a:lstStyle/>
                    <a:p>
                      <a:pPr marL="0" marR="0" algn="ctr" rtl="1">
                        <a:lnSpc>
                          <a:spcPct val="115000"/>
                        </a:lnSpc>
                        <a:spcBef>
                          <a:spcPts val="0"/>
                        </a:spcBef>
                        <a:spcAft>
                          <a:spcPts val="0"/>
                        </a:spcAft>
                      </a:pPr>
                      <a:r>
                        <a:rPr lang="ar-SY" sz="1400" kern="1800" dirty="0">
                          <a:effectLst/>
                        </a:rPr>
                        <a:t>360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100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r>
              <a:tr h="503911">
                <a:tc rowSpan="4">
                  <a:txBody>
                    <a:bodyPr/>
                    <a:lstStyle/>
                    <a:p>
                      <a:pPr marL="71755" marR="71755" algn="ctr" rtl="1">
                        <a:lnSpc>
                          <a:spcPct val="115000"/>
                        </a:lnSpc>
                        <a:spcBef>
                          <a:spcPts val="0"/>
                        </a:spcBef>
                        <a:spcAft>
                          <a:spcPts val="0"/>
                        </a:spcAft>
                      </a:pPr>
                      <a:r>
                        <a:rPr lang="ar-SY" sz="1400" kern="1800" dirty="0">
                          <a:effectLst/>
                        </a:rPr>
                        <a:t>الضغط الانبساطي نهاية الجلسة</a:t>
                      </a:r>
                      <a:endParaRPr lang="en-US" sz="1400" dirty="0">
                        <a:effectLst/>
                        <a:latin typeface="Times New Roman" panose="02020603050405020304" pitchFamily="18" charset="0"/>
                        <a:ea typeface="Times New Roman" panose="02020603050405020304" pitchFamily="18" charset="0"/>
                      </a:endParaRPr>
                    </a:p>
                  </a:txBody>
                  <a:tcPr marL="67340" marR="67340" marT="0" marB="0" vert="vert270"/>
                </a:tc>
                <a:tc>
                  <a:txBody>
                    <a:bodyPr/>
                    <a:lstStyle/>
                    <a:p>
                      <a:pPr marL="0" marR="0" algn="ctr" rtl="1">
                        <a:lnSpc>
                          <a:spcPct val="115000"/>
                        </a:lnSpc>
                        <a:spcBef>
                          <a:spcPts val="0"/>
                        </a:spcBef>
                        <a:spcAft>
                          <a:spcPts val="0"/>
                        </a:spcAft>
                      </a:pPr>
                      <a:r>
                        <a:rPr lang="ar-SY" sz="1400" kern="1800">
                          <a:effectLst/>
                        </a:rPr>
                        <a:t>طبيعي</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11.7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26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7.2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74</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6.9</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ar-SY" sz="1400" kern="1800">
                          <a:effectLst/>
                        </a:rPr>
                        <a:t>32.560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rowSpan="3">
                  <a:txBody>
                    <a:bodyPr/>
                    <a:lstStyle/>
                    <a:p>
                      <a:pPr marL="0" marR="0" algn="ctr" rtl="1">
                        <a:lnSpc>
                          <a:spcPct val="150000"/>
                        </a:lnSpc>
                        <a:spcBef>
                          <a:spcPts val="0"/>
                        </a:spcBef>
                        <a:spcAft>
                          <a:spcPts val="0"/>
                        </a:spcAft>
                      </a:pPr>
                      <a:r>
                        <a:rPr lang="en-US" sz="1400" kern="1800" dirty="0">
                          <a:effectLst/>
                          <a:highlight>
                            <a:srgbClr val="FFFF00"/>
                          </a:highlight>
                        </a:rPr>
                        <a:t> </a:t>
                      </a:r>
                      <a:endParaRPr lang="en-US" sz="1400" dirty="0">
                        <a:effectLst/>
                      </a:endParaRPr>
                    </a:p>
                    <a:p>
                      <a:pPr marL="0" marR="0" algn="ctr" rtl="1">
                        <a:lnSpc>
                          <a:spcPct val="150000"/>
                        </a:lnSpc>
                        <a:spcBef>
                          <a:spcPts val="0"/>
                        </a:spcBef>
                        <a:spcAft>
                          <a:spcPts val="0"/>
                        </a:spcAft>
                      </a:pPr>
                      <a:r>
                        <a:rPr lang="en-US" sz="1400" kern="1800" dirty="0" smtClean="0">
                          <a:effectLst/>
                          <a:highlight>
                            <a:srgbClr val="FFFF00"/>
                          </a:highlight>
                          <a:latin typeface="+mn-lt"/>
                          <a:ea typeface="+mn-ea"/>
                        </a:rPr>
                        <a:t>0.000</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solidFill>
                      <a:srgbClr val="FFFF00"/>
                    </a:solidFill>
                  </a:tcPr>
                </a:tc>
              </a:tr>
              <a:tr h="503911">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مرتفع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dirty="0">
                          <a:effectLst/>
                        </a:rPr>
                        <a:t>153</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42.7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177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49.2</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44.7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491</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45.5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03911">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dirty="0">
                          <a:effectLst/>
                        </a:rPr>
                        <a:t>مرتفع جدا</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163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45.5</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157</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43.6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193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53.6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513</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47.6</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vMerge="1">
                  <a:txBody>
                    <a:bodyPr/>
                    <a:lstStyle/>
                    <a:p>
                      <a:pPr rtl="1"/>
                      <a:endParaRPr lang="ar-SY"/>
                    </a:p>
                  </a:txBody>
                  <a:tcPr/>
                </a:tc>
                <a:tc vMerge="1">
                  <a:txBody>
                    <a:bodyPr/>
                    <a:lstStyle/>
                    <a:p>
                      <a:pPr rtl="1"/>
                      <a:endParaRPr lang="ar-SY"/>
                    </a:p>
                  </a:txBody>
                  <a:tcPr/>
                </a:tc>
              </a:tr>
              <a:tr h="503911">
                <a:tc vMerge="1">
                  <a:txBody>
                    <a:bodyPr/>
                    <a:lstStyle/>
                    <a:p>
                      <a:pPr rtl="1"/>
                      <a:endParaRPr lang="ar-SY"/>
                    </a:p>
                  </a:txBody>
                  <a:tcPr/>
                </a:tc>
                <a:tc>
                  <a:txBody>
                    <a:bodyPr/>
                    <a:lstStyle/>
                    <a:p>
                      <a:pPr marL="0" marR="0" algn="ctr" rtl="1">
                        <a:lnSpc>
                          <a:spcPct val="115000"/>
                        </a:lnSpc>
                        <a:spcBef>
                          <a:spcPts val="0"/>
                        </a:spcBef>
                        <a:spcAft>
                          <a:spcPts val="0"/>
                        </a:spcAft>
                      </a:pPr>
                      <a:r>
                        <a:rPr lang="ar-SY" sz="1400" kern="1800">
                          <a:effectLst/>
                        </a:rPr>
                        <a:t>المجموع</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360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1080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50000"/>
                        </a:lnSpc>
                        <a:spcBef>
                          <a:spcPts val="0"/>
                        </a:spcBef>
                        <a:spcAft>
                          <a:spcPts val="0"/>
                        </a:spcAft>
                      </a:pPr>
                      <a:r>
                        <a:rPr lang="ar-SY" sz="1400" kern="1800">
                          <a:effectLst/>
                        </a:rPr>
                        <a:t>100</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a:effectLst/>
                        </a:rPr>
                        <a:t> </a:t>
                      </a:r>
                      <a:endParaRPr lang="en-US" sz="1400">
                        <a:effectLst/>
                        <a:latin typeface="Times New Roman" panose="02020603050405020304" pitchFamily="18" charset="0"/>
                        <a:ea typeface="Times New Roman" panose="02020603050405020304" pitchFamily="18" charset="0"/>
                      </a:endParaRPr>
                    </a:p>
                  </a:txBody>
                  <a:tcPr marL="67340" marR="67340" marT="0" marB="0" anchor="ctr"/>
                </a:tc>
                <a:tc>
                  <a:txBody>
                    <a:bodyPr/>
                    <a:lstStyle/>
                    <a:p>
                      <a:pPr marL="0" marR="0" algn="ctr" rtl="1">
                        <a:lnSpc>
                          <a:spcPct val="115000"/>
                        </a:lnSpc>
                        <a:spcBef>
                          <a:spcPts val="0"/>
                        </a:spcBef>
                        <a:spcAft>
                          <a:spcPts val="0"/>
                        </a:spcAft>
                      </a:pPr>
                      <a:r>
                        <a:rPr lang="ar-SY" sz="1400" kern="1800" dirty="0">
                          <a:effectLst/>
                        </a:rPr>
                        <a:t> </a:t>
                      </a:r>
                      <a:endParaRPr lang="en-US" sz="1400" dirty="0">
                        <a:effectLst/>
                        <a:latin typeface="Times New Roman" panose="02020603050405020304" pitchFamily="18" charset="0"/>
                        <a:ea typeface="Times New Roman" panose="02020603050405020304" pitchFamily="18" charset="0"/>
                      </a:endParaRPr>
                    </a:p>
                  </a:txBody>
                  <a:tcPr marL="67340" marR="67340" marT="0" marB="0" anchor="ctr"/>
                </a:tc>
              </a:tr>
            </a:tbl>
          </a:graphicData>
        </a:graphic>
      </p:graphicFrame>
      <p:sp>
        <p:nvSpPr>
          <p:cNvPr id="6" name="وسيلة شرح مع سهم إلى اليمين 5"/>
          <p:cNvSpPr/>
          <p:nvPr/>
        </p:nvSpPr>
        <p:spPr>
          <a:xfrm>
            <a:off x="95535" y="1951629"/>
            <a:ext cx="1992573" cy="155584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قيمة مستوى المعنوية أصغر من 0.05</a:t>
            </a:r>
            <a:endParaRPr lang="ar-SY" sz="2400" dirty="0">
              <a:latin typeface="Aldhabi" panose="01000000000000000000" pitchFamily="2" charset="-78"/>
              <a:cs typeface="Aldhabi" panose="01000000000000000000" pitchFamily="2" charset="-78"/>
            </a:endParaRPr>
          </a:p>
        </p:txBody>
      </p:sp>
      <p:sp>
        <p:nvSpPr>
          <p:cNvPr id="7" name="وسيلة شرح مع سهم إلى اليمين 6"/>
          <p:cNvSpPr/>
          <p:nvPr/>
        </p:nvSpPr>
        <p:spPr>
          <a:xfrm>
            <a:off x="95534" y="4307138"/>
            <a:ext cx="1992573" cy="149316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a:latin typeface="Aldhabi" panose="01000000000000000000" pitchFamily="2" charset="-78"/>
                <a:cs typeface="Aldhabi" panose="01000000000000000000" pitchFamily="2" charset="-78"/>
              </a:rPr>
              <a:t>قيمة مستوى المعنوية أصغر من 0.05</a:t>
            </a:r>
          </a:p>
        </p:txBody>
      </p:sp>
    </p:spTree>
    <p:extLst>
      <p:ext uri="{BB962C8B-B14F-4D97-AF65-F5344CB8AC3E}">
        <p14:creationId xmlns:p14="http://schemas.microsoft.com/office/powerpoint/2010/main" val="89515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p:tgtEl>
                                          <p:spTgt spid="4"/>
                                        </p:tgtEl>
                                        <p:attrNameLst>
                                          <p:attrName>ppt_y</p:attrName>
                                        </p:attrNameLst>
                                      </p:cBhvr>
                                      <p:tavLst>
                                        <p:tav tm="0">
                                          <p:val>
                                            <p:strVal val="#ppt_y+#ppt_h*1.125000"/>
                                          </p:val>
                                        </p:tav>
                                        <p:tav tm="100000">
                                          <p:val>
                                            <p:strVal val="#ppt_y"/>
                                          </p:val>
                                        </p:tav>
                                      </p:tavLst>
                                    </p:anim>
                                    <p:animEffect transition="in" filter="wipe(up)">
                                      <p:cBhvr>
                                        <p:cTn id="15" dur="500"/>
                                        <p:tgtEl>
                                          <p:spTgt spid="4"/>
                                        </p:tgtEl>
                                      </p:cBhvr>
                                    </p:animEffect>
                                  </p:childTnLst>
                                </p:cTn>
                              </p:par>
                              <p:par>
                                <p:cTn id="16" presetID="26"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par>
                                <p:cTn id="32" presetID="27" presetClass="emph" presetSubtype="0" fill="remove" grpId="1" nodeType="withEffect">
                                  <p:stCondLst>
                                    <p:cond delay="0"/>
                                  </p:stCondLst>
                                  <p:childTnLst>
                                    <p:animClr clrSpc="rgb" dir="cw">
                                      <p:cBhvr override="childStyle">
                                        <p:cTn id="33" dur="250" autoRev="1" fill="remove"/>
                                        <p:tgtEl>
                                          <p:spTgt spid="6"/>
                                        </p:tgtEl>
                                        <p:attrNameLst>
                                          <p:attrName>style.color</p:attrName>
                                        </p:attrNameLst>
                                      </p:cBhvr>
                                      <p:to>
                                        <a:schemeClr val="bg1"/>
                                      </p:to>
                                    </p:animClr>
                                    <p:animClr clrSpc="rgb" dir="cw">
                                      <p:cBhvr>
                                        <p:cTn id="34" dur="250" autoRev="1" fill="remove"/>
                                        <p:tgtEl>
                                          <p:spTgt spid="6"/>
                                        </p:tgtEl>
                                        <p:attrNameLst>
                                          <p:attrName>fillcolor</p:attrName>
                                        </p:attrNameLst>
                                      </p:cBhvr>
                                      <p:to>
                                        <a:schemeClr val="bg1"/>
                                      </p:to>
                                    </p:animClr>
                                    <p:set>
                                      <p:cBhvr>
                                        <p:cTn id="35" dur="250" autoRev="1" fill="remove"/>
                                        <p:tgtEl>
                                          <p:spTgt spid="6"/>
                                        </p:tgtEl>
                                        <p:attrNameLst>
                                          <p:attrName>fill.type</p:attrName>
                                        </p:attrNameLst>
                                      </p:cBhvr>
                                      <p:to>
                                        <p:strVal val="solid"/>
                                      </p:to>
                                    </p:set>
                                    <p:set>
                                      <p:cBhvr>
                                        <p:cTn id="36" dur="250" autoRev="1" fill="remove"/>
                                        <p:tgtEl>
                                          <p:spTgt spid="6"/>
                                        </p:tgtEl>
                                        <p:attrNameLst>
                                          <p:attrName>fill.on</p:attrName>
                                        </p:attrNameLst>
                                      </p:cBhvr>
                                      <p:to>
                                        <p:strVal val="true"/>
                                      </p:to>
                                    </p:set>
                                  </p:childTnLst>
                                </p:cTn>
                              </p:par>
                              <p:par>
                                <p:cTn id="37" presetID="26"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down)">
                                      <p:cBhvr>
                                        <p:cTn id="39" dur="580">
                                          <p:stCondLst>
                                            <p:cond delay="0"/>
                                          </p:stCondLst>
                                        </p:cTn>
                                        <p:tgtEl>
                                          <p:spTgt spid="7"/>
                                        </p:tgtEl>
                                      </p:cBhvr>
                                    </p:animEffect>
                                    <p:anim calcmode="lin" valueType="num">
                                      <p:cBhvr>
                                        <p:cTn id="4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5" dur="26">
                                          <p:stCondLst>
                                            <p:cond delay="650"/>
                                          </p:stCondLst>
                                        </p:cTn>
                                        <p:tgtEl>
                                          <p:spTgt spid="7"/>
                                        </p:tgtEl>
                                      </p:cBhvr>
                                      <p:to x="100000" y="60000"/>
                                    </p:animScale>
                                    <p:animScale>
                                      <p:cBhvr>
                                        <p:cTn id="46" dur="166" decel="50000">
                                          <p:stCondLst>
                                            <p:cond delay="676"/>
                                          </p:stCondLst>
                                        </p:cTn>
                                        <p:tgtEl>
                                          <p:spTgt spid="7"/>
                                        </p:tgtEl>
                                      </p:cBhvr>
                                      <p:to x="100000" y="100000"/>
                                    </p:animScale>
                                    <p:animScale>
                                      <p:cBhvr>
                                        <p:cTn id="47" dur="26">
                                          <p:stCondLst>
                                            <p:cond delay="1312"/>
                                          </p:stCondLst>
                                        </p:cTn>
                                        <p:tgtEl>
                                          <p:spTgt spid="7"/>
                                        </p:tgtEl>
                                      </p:cBhvr>
                                      <p:to x="100000" y="80000"/>
                                    </p:animScale>
                                    <p:animScale>
                                      <p:cBhvr>
                                        <p:cTn id="48" dur="166" decel="50000">
                                          <p:stCondLst>
                                            <p:cond delay="1338"/>
                                          </p:stCondLst>
                                        </p:cTn>
                                        <p:tgtEl>
                                          <p:spTgt spid="7"/>
                                        </p:tgtEl>
                                      </p:cBhvr>
                                      <p:to x="100000" y="100000"/>
                                    </p:animScale>
                                    <p:animScale>
                                      <p:cBhvr>
                                        <p:cTn id="49" dur="26">
                                          <p:stCondLst>
                                            <p:cond delay="1642"/>
                                          </p:stCondLst>
                                        </p:cTn>
                                        <p:tgtEl>
                                          <p:spTgt spid="7"/>
                                        </p:tgtEl>
                                      </p:cBhvr>
                                      <p:to x="100000" y="90000"/>
                                    </p:animScale>
                                    <p:animScale>
                                      <p:cBhvr>
                                        <p:cTn id="50" dur="166" decel="50000">
                                          <p:stCondLst>
                                            <p:cond delay="1668"/>
                                          </p:stCondLst>
                                        </p:cTn>
                                        <p:tgtEl>
                                          <p:spTgt spid="7"/>
                                        </p:tgtEl>
                                      </p:cBhvr>
                                      <p:to x="100000" y="100000"/>
                                    </p:animScale>
                                    <p:animScale>
                                      <p:cBhvr>
                                        <p:cTn id="51" dur="26">
                                          <p:stCondLst>
                                            <p:cond delay="1808"/>
                                          </p:stCondLst>
                                        </p:cTn>
                                        <p:tgtEl>
                                          <p:spTgt spid="7"/>
                                        </p:tgtEl>
                                      </p:cBhvr>
                                      <p:to x="100000" y="95000"/>
                                    </p:animScale>
                                    <p:animScale>
                                      <p:cBhvr>
                                        <p:cTn id="52" dur="166" decel="50000">
                                          <p:stCondLst>
                                            <p:cond delay="1834"/>
                                          </p:stCondLst>
                                        </p:cTn>
                                        <p:tgtEl>
                                          <p:spTgt spid="7"/>
                                        </p:tgtEl>
                                      </p:cBhvr>
                                      <p:to x="100000" y="100000"/>
                                    </p:animScale>
                                  </p:childTnLst>
                                </p:cTn>
                              </p:par>
                              <p:par>
                                <p:cTn id="53" presetID="27" presetClass="emph" presetSubtype="0" fill="remove" grpId="1" nodeType="withEffect">
                                  <p:stCondLst>
                                    <p:cond delay="0"/>
                                  </p:stCondLst>
                                  <p:childTnLst>
                                    <p:animClr clrSpc="rgb" dir="cw">
                                      <p:cBhvr override="childStyle">
                                        <p:cTn id="54" dur="250" autoRev="1" fill="remove"/>
                                        <p:tgtEl>
                                          <p:spTgt spid="7"/>
                                        </p:tgtEl>
                                        <p:attrNameLst>
                                          <p:attrName>style.color</p:attrName>
                                        </p:attrNameLst>
                                      </p:cBhvr>
                                      <p:to>
                                        <a:schemeClr val="bg1"/>
                                      </p:to>
                                    </p:animClr>
                                    <p:animClr clrSpc="rgb" dir="cw">
                                      <p:cBhvr>
                                        <p:cTn id="55" dur="250" autoRev="1" fill="remove"/>
                                        <p:tgtEl>
                                          <p:spTgt spid="7"/>
                                        </p:tgtEl>
                                        <p:attrNameLst>
                                          <p:attrName>fillcolor</p:attrName>
                                        </p:attrNameLst>
                                      </p:cBhvr>
                                      <p:to>
                                        <a:schemeClr val="bg1"/>
                                      </p:to>
                                    </p:animClr>
                                    <p:set>
                                      <p:cBhvr>
                                        <p:cTn id="56" dur="250" autoRev="1" fill="remove"/>
                                        <p:tgtEl>
                                          <p:spTgt spid="7"/>
                                        </p:tgtEl>
                                        <p:attrNameLst>
                                          <p:attrName>fill.type</p:attrName>
                                        </p:attrNameLst>
                                      </p:cBhvr>
                                      <p:to>
                                        <p:strVal val="solid"/>
                                      </p:to>
                                    </p:set>
                                    <p:set>
                                      <p:cBhvr>
                                        <p:cTn id="57" dur="250" autoRev="1" fill="remove"/>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6" grpId="1" animBg="1"/>
      <p:bldP spid="7" grpId="0" animBg="1"/>
      <p:bldP spid="7"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4859" y="0"/>
            <a:ext cx="10396882" cy="1151965"/>
          </a:xfrm>
        </p:spPr>
        <p:txBody>
          <a:bodyPr>
            <a:normAutofit/>
          </a:bodyPr>
          <a:lstStyle/>
          <a:p>
            <a:pPr algn="r"/>
            <a:r>
              <a:rPr lang="ar-SY" sz="2000" b="1" dirty="0">
                <a:solidFill>
                  <a:schemeClr val="tx1"/>
                </a:solidFill>
              </a:rPr>
              <a:t>جدول </a:t>
            </a:r>
            <a:r>
              <a:rPr lang="ar-SY" sz="2000" b="1" dirty="0" smtClean="0">
                <a:solidFill>
                  <a:schemeClr val="tx1"/>
                </a:solidFill>
              </a:rPr>
              <a:t>(6) </a:t>
            </a:r>
            <a:r>
              <a:rPr lang="ar-SY" sz="2000" b="1" dirty="0">
                <a:solidFill>
                  <a:schemeClr val="tx1"/>
                </a:solidFill>
              </a:rPr>
              <a:t>متوسط حدوث الغثيان في المجموعات التجريبية الأولى والثانية والضابطة خلال جلسات الديال الدموي.</a:t>
            </a:r>
            <a:r>
              <a:rPr lang="en-US" sz="2000" dirty="0">
                <a:solidFill>
                  <a:schemeClr val="tx1"/>
                </a:solidFill>
              </a:rPr>
              <a:t/>
            </a:r>
            <a:br>
              <a:rPr lang="en-US" sz="2000" dirty="0">
                <a:solidFill>
                  <a:schemeClr val="tx1"/>
                </a:solidFill>
              </a:rPr>
            </a:br>
            <a:endParaRPr lang="ar-SY" sz="20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15829602"/>
              </p:ext>
            </p:extLst>
          </p:nvPr>
        </p:nvGraphicFramePr>
        <p:xfrm>
          <a:off x="2442948" y="764274"/>
          <a:ext cx="8188658" cy="5609225"/>
        </p:xfrm>
        <a:graphic>
          <a:graphicData uri="http://schemas.openxmlformats.org/drawingml/2006/table">
            <a:tbl>
              <a:tblPr rtl="1" firstRow="1" firstCol="1" bandRow="1">
                <a:tableStyleId>{5C22544A-7EE6-4342-B048-85BDC9FD1C3A}</a:tableStyleId>
              </a:tblPr>
              <a:tblGrid>
                <a:gridCol w="1732698"/>
                <a:gridCol w="1732698"/>
                <a:gridCol w="1049614"/>
                <a:gridCol w="1049614"/>
                <a:gridCol w="1274531"/>
                <a:gridCol w="1349503"/>
              </a:tblGrid>
              <a:tr h="724409">
                <a:tc>
                  <a:txBody>
                    <a:bodyPr/>
                    <a:lstStyle/>
                    <a:p>
                      <a:pPr marL="0" marR="0" algn="ctr" rtl="0">
                        <a:spcBef>
                          <a:spcPts val="0"/>
                        </a:spcBef>
                        <a:spcAft>
                          <a:spcPts val="0"/>
                        </a:spcAft>
                      </a:pPr>
                      <a:r>
                        <a:rPr lang="ar-SY" sz="1400" dirty="0">
                          <a:effectLst/>
                        </a:rPr>
                        <a:t>الخاصية</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en-US" sz="1400" dirty="0">
                          <a:effectLst/>
                          <a:latin typeface="Aharoni" panose="02010803020104030203" pitchFamily="2" charset="-79"/>
                          <a:cs typeface="Aharoni" panose="02010803020104030203" pitchFamily="2" charset="-79"/>
                        </a:rPr>
                        <a:t>N</a:t>
                      </a:r>
                      <a:endParaRPr lang="en-US" sz="1400" dirty="0">
                        <a:effectLst/>
                        <a:latin typeface="Aharoni" panose="02010803020104030203" pitchFamily="2" charset="-79"/>
                        <a:ea typeface="Times New Roman" panose="02020603050405020304" pitchFamily="18" charset="0"/>
                        <a:cs typeface="Aharoni" panose="02010803020104030203" pitchFamily="2" charset="-79"/>
                      </a:endParaRPr>
                    </a:p>
                  </a:txBody>
                  <a:tcPr marL="57306" marR="57306" marT="0" marB="0" anchor="ctr"/>
                </a:tc>
                <a:tc>
                  <a:txBody>
                    <a:bodyPr/>
                    <a:lstStyle/>
                    <a:p>
                      <a:pPr marL="0" marR="0" algn="ctr" rtl="0">
                        <a:spcBef>
                          <a:spcPts val="0"/>
                        </a:spcBef>
                        <a:spcAft>
                          <a:spcPts val="0"/>
                        </a:spcAft>
                      </a:pPr>
                      <a:r>
                        <a:rPr lang="ar-SY" sz="1400" dirty="0">
                          <a:effectLst/>
                        </a:rPr>
                        <a:t>المتوسط</a:t>
                      </a:r>
                      <a:endParaRPr lang="en-US" sz="1400" dirty="0">
                        <a:effectLst/>
                      </a:endParaRPr>
                    </a:p>
                    <a:p>
                      <a:pPr marL="0" marR="0" algn="ctr" rtl="0">
                        <a:spcBef>
                          <a:spcPts val="0"/>
                        </a:spcBef>
                        <a:spcAft>
                          <a:spcPts val="0"/>
                        </a:spcAft>
                      </a:pPr>
                      <a:r>
                        <a:rPr lang="en-US" sz="1400" dirty="0">
                          <a:effectLst/>
                          <a:latin typeface="Aharoni" panose="02010803020104030203" pitchFamily="2" charset="-79"/>
                          <a:cs typeface="Aharoni" panose="02010803020104030203" pitchFamily="2" charset="-79"/>
                        </a:rPr>
                        <a:t>Mean</a:t>
                      </a:r>
                      <a:endParaRPr lang="en-US" sz="1400" dirty="0">
                        <a:effectLst/>
                        <a:latin typeface="Aharoni" panose="02010803020104030203" pitchFamily="2" charset="-79"/>
                        <a:ea typeface="Times New Roman" panose="02020603050405020304" pitchFamily="18" charset="0"/>
                        <a:cs typeface="Aharoni" panose="02010803020104030203" pitchFamily="2" charset="-79"/>
                      </a:endParaRPr>
                    </a:p>
                  </a:txBody>
                  <a:tcPr marL="57306" marR="57306" marT="0" marB="0" anchor="ctr"/>
                </a:tc>
                <a:tc>
                  <a:txBody>
                    <a:bodyPr/>
                    <a:lstStyle/>
                    <a:p>
                      <a:pPr marL="0" marR="0" algn="ctr" rtl="0">
                        <a:lnSpc>
                          <a:spcPct val="150000"/>
                        </a:lnSpc>
                        <a:spcBef>
                          <a:spcPts val="0"/>
                        </a:spcBef>
                        <a:spcAft>
                          <a:spcPts val="0"/>
                        </a:spcAft>
                      </a:pPr>
                      <a:r>
                        <a:rPr lang="ar-SY" sz="1400">
                          <a:effectLst/>
                        </a:rPr>
                        <a:t>قيمة فيشر المحسوبة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lnSpc>
                          <a:spcPct val="150000"/>
                        </a:lnSpc>
                        <a:spcBef>
                          <a:spcPts val="0"/>
                        </a:spcBef>
                        <a:spcAft>
                          <a:spcPts val="0"/>
                        </a:spcAft>
                      </a:pPr>
                      <a:r>
                        <a:rPr lang="ar-SY" sz="1400" dirty="0">
                          <a:effectLst/>
                        </a:rPr>
                        <a:t>معنوية الاختبار </a:t>
                      </a:r>
                      <a:r>
                        <a:rPr lang="en-US" sz="1400" dirty="0">
                          <a:effectLst/>
                          <a:latin typeface="Aharoni" panose="02010803020104030203" pitchFamily="2" charset="-79"/>
                          <a:cs typeface="Aharoni" panose="02010803020104030203" pitchFamily="2" charset="-79"/>
                        </a:rPr>
                        <a:t>sig</a:t>
                      </a:r>
                      <a:r>
                        <a:rPr lang="en-US" sz="1400" dirty="0">
                          <a:effectLst/>
                        </a:rPr>
                        <a:t>.</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r>
              <a:tr h="231883">
                <a:tc rowSpan="3">
                  <a:txBody>
                    <a:bodyPr/>
                    <a:lstStyle/>
                    <a:p>
                      <a:pPr marL="0" marR="0" algn="ctr" rtl="0">
                        <a:spcBef>
                          <a:spcPts val="0"/>
                        </a:spcBef>
                        <a:spcAft>
                          <a:spcPts val="0"/>
                        </a:spcAft>
                      </a:pPr>
                      <a:r>
                        <a:rPr lang="ar-SA" sz="1400">
                          <a:effectLst/>
                        </a:rPr>
                        <a:t>غثيان قبل بداية الجلسة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ar-SY" sz="1400" b="0" dirty="0" smtClean="0">
                          <a:effectLst/>
                          <a:latin typeface="+mn-lt"/>
                          <a:ea typeface="+mn-ea"/>
                        </a:rPr>
                        <a:t>7.092</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en-US" sz="1400" b="0" dirty="0" smtClean="0">
                          <a:effectLst/>
                          <a:latin typeface="+mn-lt"/>
                          <a:ea typeface="+mn-ea"/>
                        </a:rPr>
                        <a:t>0.001</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solidFill>
                      <a:srgbClr val="FFFF00"/>
                    </a:solidFill>
                  </a:tcPr>
                </a:tc>
              </a:tr>
              <a:tr h="258846">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الأولى</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1.03</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الثانية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31883">
                <a:tc gridSpan="2">
                  <a:txBody>
                    <a:bodyPr/>
                    <a:lstStyle/>
                    <a:p>
                      <a:pPr marL="0" marR="0" algn="ctr" rtl="0">
                        <a:spcBef>
                          <a:spcPts val="0"/>
                        </a:spcBef>
                        <a:spcAft>
                          <a:spcPts val="0"/>
                        </a:spcAft>
                      </a:pPr>
                      <a:r>
                        <a:rPr lang="ar-SY" sz="1400">
                          <a:effectLst/>
                        </a:rPr>
                        <a:t>المجموع</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hMerge="1">
                  <a:txBody>
                    <a:bodyPr/>
                    <a:lstStyle/>
                    <a:p>
                      <a:pPr rtl="1"/>
                      <a:endParaRPr lang="ar-SY"/>
                    </a:p>
                  </a:txBody>
                  <a:tcPr/>
                </a:tc>
                <a:tc>
                  <a:txBody>
                    <a:bodyPr/>
                    <a:lstStyle/>
                    <a:p>
                      <a:pPr marL="0" marR="0" algn="ctr" rtl="0">
                        <a:spcBef>
                          <a:spcPts val="0"/>
                        </a:spcBef>
                        <a:spcAft>
                          <a:spcPts val="0"/>
                        </a:spcAft>
                      </a:pPr>
                      <a:r>
                        <a:rPr lang="ar-SY" sz="1400">
                          <a:effectLst/>
                        </a:rPr>
                        <a:t>1080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r>
              <a:tr h="245364">
                <a:tc rowSpan="3">
                  <a:txBody>
                    <a:bodyPr/>
                    <a:lstStyle/>
                    <a:p>
                      <a:pPr marL="0" marR="0" algn="ctr" rtl="0">
                        <a:spcBef>
                          <a:spcPts val="0"/>
                        </a:spcBef>
                        <a:spcAft>
                          <a:spcPts val="0"/>
                        </a:spcAft>
                      </a:pPr>
                      <a:r>
                        <a:rPr lang="ar-SY" sz="1400">
                          <a:effectLst/>
                        </a:rPr>
                        <a:t>غثيان بعد 40 دقيقة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ar-SY" sz="1400" b="0" dirty="0" smtClean="0">
                          <a:effectLst/>
                        </a:rPr>
                        <a:t>7.153</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en-US" sz="1400" b="0" dirty="0" smtClean="0">
                          <a:effectLst/>
                          <a:latin typeface="+mn-lt"/>
                          <a:ea typeface="+mn-ea"/>
                        </a:rPr>
                        <a:t>0.001</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solidFill>
                      <a:srgbClr val="FFFF00"/>
                    </a:solidFill>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الأولى</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dirty="0">
                          <a:effectLst/>
                        </a:rPr>
                        <a:t>360</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dirty="0">
                          <a:effectLst/>
                        </a:rPr>
                        <a:t>1.03</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58846">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الثانية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31883">
                <a:tc gridSpan="2">
                  <a:txBody>
                    <a:bodyPr/>
                    <a:lstStyle/>
                    <a:p>
                      <a:pPr marL="0" marR="0" algn="ctr" rtl="0">
                        <a:spcBef>
                          <a:spcPts val="0"/>
                        </a:spcBef>
                        <a:spcAft>
                          <a:spcPts val="0"/>
                        </a:spcAft>
                      </a:pPr>
                      <a:r>
                        <a:rPr lang="ar-SY" sz="1400">
                          <a:effectLst/>
                        </a:rPr>
                        <a:t>المجموع</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hMerge="1">
                  <a:txBody>
                    <a:bodyPr/>
                    <a:lstStyle/>
                    <a:p>
                      <a:pPr rtl="1"/>
                      <a:endParaRPr lang="ar-SY"/>
                    </a:p>
                  </a:txBody>
                  <a:tcPr/>
                </a:tc>
                <a:tc>
                  <a:txBody>
                    <a:bodyPr/>
                    <a:lstStyle/>
                    <a:p>
                      <a:pPr marL="0" marR="0" algn="ctr" rtl="0">
                        <a:spcBef>
                          <a:spcPts val="0"/>
                        </a:spcBef>
                        <a:spcAft>
                          <a:spcPts val="0"/>
                        </a:spcAft>
                      </a:pPr>
                      <a:r>
                        <a:rPr lang="ar-SY" sz="1400">
                          <a:effectLst/>
                        </a:rPr>
                        <a:t>1080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r>
              <a:tr h="231883">
                <a:tc rowSpan="3">
                  <a:txBody>
                    <a:bodyPr/>
                    <a:lstStyle/>
                    <a:p>
                      <a:pPr marL="0" marR="0" algn="ctr" rtl="0">
                        <a:spcBef>
                          <a:spcPts val="0"/>
                        </a:spcBef>
                        <a:spcAft>
                          <a:spcPts val="0"/>
                        </a:spcAft>
                      </a:pPr>
                      <a:r>
                        <a:rPr lang="ar-SY" sz="1400" dirty="0">
                          <a:effectLst/>
                        </a:rPr>
                        <a:t>غثيان بعد ساعة</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1.06</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ar-SY" sz="1400" b="0" dirty="0" smtClean="0">
                          <a:effectLst/>
                        </a:rPr>
                        <a:t>8.282</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en-US" sz="1400" b="0" dirty="0" smtClean="0">
                          <a:effectLst/>
                        </a:rPr>
                        <a:t>0.000</a:t>
                      </a:r>
                      <a:endParaRPr lang="en-US" sz="1400" b="0" dirty="0">
                        <a:effectLst/>
                      </a:endParaRPr>
                    </a:p>
                    <a:p>
                      <a:pPr marL="0" marR="0" algn="ctr" rtl="0">
                        <a:spcBef>
                          <a:spcPts val="0"/>
                        </a:spcBef>
                        <a:spcAft>
                          <a:spcPts val="0"/>
                        </a:spcAft>
                      </a:pPr>
                      <a:r>
                        <a:rPr lang="ar-SY" sz="1400" b="0" dirty="0">
                          <a:effectLst/>
                        </a:rPr>
                        <a:t> </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solidFill>
                      <a:srgbClr val="FFFF00"/>
                    </a:solidFill>
                  </a:tcPr>
                </a:tc>
              </a:tr>
              <a:tr h="258846">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الأولى</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1.03</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الثانية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45364">
                <a:tc gridSpan="2">
                  <a:txBody>
                    <a:bodyPr/>
                    <a:lstStyle/>
                    <a:p>
                      <a:pPr marL="0" marR="0" algn="ctr" rtl="0">
                        <a:spcBef>
                          <a:spcPts val="0"/>
                        </a:spcBef>
                        <a:spcAft>
                          <a:spcPts val="0"/>
                        </a:spcAft>
                      </a:pPr>
                      <a:r>
                        <a:rPr lang="ar-SY" sz="1400">
                          <a:effectLst/>
                        </a:rPr>
                        <a:t>المجموع</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hMerge="1">
                  <a:txBody>
                    <a:bodyPr/>
                    <a:lstStyle/>
                    <a:p>
                      <a:pPr rtl="1"/>
                      <a:endParaRPr lang="ar-SY"/>
                    </a:p>
                  </a:txBody>
                  <a:tcPr/>
                </a:tc>
                <a:tc>
                  <a:txBody>
                    <a:bodyPr/>
                    <a:lstStyle/>
                    <a:p>
                      <a:pPr marL="0" marR="0" algn="ctr" rtl="0">
                        <a:spcBef>
                          <a:spcPts val="0"/>
                        </a:spcBef>
                        <a:spcAft>
                          <a:spcPts val="0"/>
                        </a:spcAft>
                      </a:pPr>
                      <a:r>
                        <a:rPr lang="ar-SY" sz="1400">
                          <a:effectLst/>
                        </a:rPr>
                        <a:t>1080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r>
              <a:tr h="231883">
                <a:tc rowSpan="3">
                  <a:txBody>
                    <a:bodyPr/>
                    <a:lstStyle/>
                    <a:p>
                      <a:pPr marL="0" marR="0" algn="ctr" rtl="0">
                        <a:spcBef>
                          <a:spcPts val="0"/>
                        </a:spcBef>
                        <a:spcAft>
                          <a:spcPts val="0"/>
                        </a:spcAft>
                      </a:pPr>
                      <a:r>
                        <a:rPr lang="ar-SY" sz="1400">
                          <a:effectLst/>
                        </a:rPr>
                        <a:t>غثيان بعد ساعة ونصف</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1.07</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ar-SY" sz="1400" b="0" dirty="0" smtClean="0">
                          <a:effectLst/>
                        </a:rPr>
                        <a:t>16.282</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en-US" sz="1400" b="0" dirty="0" smtClean="0">
                          <a:effectLst/>
                        </a:rPr>
                        <a:t>0.000</a:t>
                      </a:r>
                      <a:endParaRPr lang="en-US" sz="1400" b="0" dirty="0">
                        <a:effectLst/>
                      </a:endParaRPr>
                    </a:p>
                    <a:p>
                      <a:pPr marL="0" marR="0" algn="ctr" rtl="0">
                        <a:spcBef>
                          <a:spcPts val="0"/>
                        </a:spcBef>
                        <a:spcAft>
                          <a:spcPts val="0"/>
                        </a:spcAft>
                      </a:pPr>
                      <a:r>
                        <a:rPr lang="ar-SY" sz="1400" b="0" dirty="0">
                          <a:effectLst/>
                        </a:rPr>
                        <a:t> </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solidFill>
                      <a:srgbClr val="FFFF00"/>
                    </a:solidFill>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الأولى</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58846">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الثانية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dirty="0">
                          <a:effectLst/>
                        </a:rPr>
                        <a:t>360</a:t>
                      </a:r>
                      <a:endParaRPr lang="en-US" sz="1400" dirty="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36377">
                <a:tc gridSpan="2">
                  <a:txBody>
                    <a:bodyPr/>
                    <a:lstStyle/>
                    <a:p>
                      <a:pPr marL="0" marR="0" algn="ctr" rtl="0">
                        <a:spcBef>
                          <a:spcPts val="0"/>
                        </a:spcBef>
                        <a:spcAft>
                          <a:spcPts val="0"/>
                        </a:spcAft>
                      </a:pPr>
                      <a:r>
                        <a:rPr lang="ar-SY" sz="1400">
                          <a:effectLst/>
                        </a:rPr>
                        <a:t>المجموع</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hMerge="1">
                  <a:txBody>
                    <a:bodyPr/>
                    <a:lstStyle/>
                    <a:p>
                      <a:pPr rtl="1"/>
                      <a:endParaRPr lang="ar-SY"/>
                    </a:p>
                  </a:txBody>
                  <a:tcPr/>
                </a:tc>
                <a:tc>
                  <a:txBody>
                    <a:bodyPr/>
                    <a:lstStyle/>
                    <a:p>
                      <a:pPr marL="0" marR="0" algn="ctr" rtl="0">
                        <a:spcBef>
                          <a:spcPts val="0"/>
                        </a:spcBef>
                        <a:spcAft>
                          <a:spcPts val="0"/>
                        </a:spcAft>
                      </a:pPr>
                      <a:r>
                        <a:rPr lang="ar-SY" sz="1400">
                          <a:effectLst/>
                        </a:rPr>
                        <a:t>1080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r>
              <a:tr h="245364">
                <a:tc rowSpan="3">
                  <a:txBody>
                    <a:bodyPr/>
                    <a:lstStyle/>
                    <a:p>
                      <a:pPr marL="0" marR="0" algn="ctr" rtl="0">
                        <a:spcBef>
                          <a:spcPts val="0"/>
                        </a:spcBef>
                        <a:spcAft>
                          <a:spcPts val="0"/>
                        </a:spcAft>
                      </a:pPr>
                      <a:r>
                        <a:rPr lang="ar-SY" sz="1400">
                          <a:effectLst/>
                        </a:rPr>
                        <a:t>غثيان بعد ساعتين</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المجموعة الضابطة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1.03</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ar-SY" sz="1400" b="0" dirty="0" smtClean="0">
                          <a:effectLst/>
                        </a:rPr>
                        <a:t>6.648</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c rowSpan="3">
                  <a:txBody>
                    <a:bodyPr/>
                    <a:lstStyle/>
                    <a:p>
                      <a:pPr marL="0" marR="0" algn="ctr" rtl="0">
                        <a:spcBef>
                          <a:spcPts val="0"/>
                        </a:spcBef>
                        <a:spcAft>
                          <a:spcPts val="0"/>
                        </a:spcAft>
                      </a:pPr>
                      <a:r>
                        <a:rPr lang="en-US" sz="1400" b="0" dirty="0" smtClean="0">
                          <a:effectLst/>
                        </a:rPr>
                        <a:t>0.001</a:t>
                      </a:r>
                      <a:endParaRPr lang="en-US" sz="1400" b="0" dirty="0">
                        <a:effectLst/>
                      </a:endParaRPr>
                    </a:p>
                    <a:p>
                      <a:pPr marL="0" marR="0" algn="ctr" rtl="0">
                        <a:spcBef>
                          <a:spcPts val="0"/>
                        </a:spcBef>
                        <a:spcAft>
                          <a:spcPts val="0"/>
                        </a:spcAft>
                      </a:pPr>
                      <a:r>
                        <a:rPr lang="ar-SY" sz="1400" b="0" dirty="0">
                          <a:effectLst/>
                        </a:rPr>
                        <a:t> </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solidFill>
                      <a:srgbClr val="FFFF00"/>
                    </a:solidFill>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الأولى</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45364">
                <a:tc vMerge="1">
                  <a:txBody>
                    <a:bodyPr/>
                    <a:lstStyle/>
                    <a:p>
                      <a:pPr rtl="1"/>
                      <a:endParaRPr lang="ar-SY"/>
                    </a:p>
                  </a:txBody>
                  <a:tcPr/>
                </a:tc>
                <a:tc>
                  <a:txBody>
                    <a:bodyPr/>
                    <a:lstStyle/>
                    <a:p>
                      <a:pPr marL="0" marR="0" algn="ctr" rtl="0">
                        <a:spcBef>
                          <a:spcPts val="0"/>
                        </a:spcBef>
                        <a:spcAft>
                          <a:spcPts val="0"/>
                        </a:spcAft>
                      </a:pPr>
                      <a:r>
                        <a:rPr lang="ar-SY" sz="1400">
                          <a:effectLst/>
                        </a:rPr>
                        <a:t>المجموعة الثانية</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360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1.01</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vMerge="1">
                  <a:txBody>
                    <a:bodyPr/>
                    <a:lstStyle/>
                    <a:p>
                      <a:pPr rtl="1"/>
                      <a:endParaRPr lang="ar-SY"/>
                    </a:p>
                  </a:txBody>
                  <a:tcPr/>
                </a:tc>
                <a:tc vMerge="1">
                  <a:txBody>
                    <a:bodyPr/>
                    <a:lstStyle/>
                    <a:p>
                      <a:pPr rtl="1"/>
                      <a:endParaRPr lang="ar-SY"/>
                    </a:p>
                  </a:txBody>
                  <a:tcPr/>
                </a:tc>
              </a:tr>
              <a:tr h="245364">
                <a:tc gridSpan="2">
                  <a:txBody>
                    <a:bodyPr/>
                    <a:lstStyle/>
                    <a:p>
                      <a:pPr marL="0" marR="0" algn="ctr" rtl="0">
                        <a:spcBef>
                          <a:spcPts val="0"/>
                        </a:spcBef>
                        <a:spcAft>
                          <a:spcPts val="0"/>
                        </a:spcAft>
                      </a:pPr>
                      <a:r>
                        <a:rPr lang="ar-SY" sz="1400">
                          <a:effectLst/>
                        </a:rPr>
                        <a:t>المجموع</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hMerge="1">
                  <a:txBody>
                    <a:bodyPr/>
                    <a:lstStyle/>
                    <a:p>
                      <a:pPr rtl="1"/>
                      <a:endParaRPr lang="ar-SY"/>
                    </a:p>
                  </a:txBody>
                  <a:tcPr/>
                </a:tc>
                <a:tc>
                  <a:txBody>
                    <a:bodyPr/>
                    <a:lstStyle/>
                    <a:p>
                      <a:pPr marL="0" marR="0" algn="ctr" rtl="0">
                        <a:spcBef>
                          <a:spcPts val="0"/>
                        </a:spcBef>
                        <a:spcAft>
                          <a:spcPts val="0"/>
                        </a:spcAft>
                      </a:pPr>
                      <a:r>
                        <a:rPr lang="ar-SY" sz="1400">
                          <a:effectLst/>
                        </a:rPr>
                        <a:t>1080</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a:effectLst/>
                        </a:rPr>
                        <a:t> </a:t>
                      </a:r>
                      <a:endParaRPr lang="en-US" sz="140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a:effectLst/>
                        </a:rPr>
                        <a:t> </a:t>
                      </a:r>
                      <a:endParaRPr lang="en-US" sz="1400" b="0">
                        <a:effectLst/>
                        <a:latin typeface="Times New Roman" panose="02020603050405020304" pitchFamily="18" charset="0"/>
                        <a:ea typeface="Times New Roman" panose="02020603050405020304" pitchFamily="18" charset="0"/>
                      </a:endParaRPr>
                    </a:p>
                  </a:txBody>
                  <a:tcPr marL="57306" marR="57306" marT="0" marB="0" anchor="ctr"/>
                </a:tc>
                <a:tc>
                  <a:txBody>
                    <a:bodyPr/>
                    <a:lstStyle/>
                    <a:p>
                      <a:pPr marL="0" marR="0" algn="ctr" rtl="0">
                        <a:spcBef>
                          <a:spcPts val="0"/>
                        </a:spcBef>
                        <a:spcAft>
                          <a:spcPts val="0"/>
                        </a:spcAft>
                      </a:pPr>
                      <a:r>
                        <a:rPr lang="ar-SY" sz="1400" b="0" dirty="0">
                          <a:effectLst/>
                        </a:rPr>
                        <a:t> </a:t>
                      </a:r>
                      <a:endParaRPr lang="en-US" sz="1400" b="0" dirty="0">
                        <a:effectLst/>
                        <a:latin typeface="Times New Roman" panose="02020603050405020304" pitchFamily="18" charset="0"/>
                        <a:ea typeface="Times New Roman" panose="02020603050405020304" pitchFamily="18" charset="0"/>
                      </a:endParaRPr>
                    </a:p>
                  </a:txBody>
                  <a:tcPr marL="57306" marR="57306" marT="0" marB="0" anchor="ct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Y"/>
          </a:p>
        </p:txBody>
      </p:sp>
      <p:sp>
        <p:nvSpPr>
          <p:cNvPr id="6" name="سهم إلى اليمين 5"/>
          <p:cNvSpPr/>
          <p:nvPr/>
        </p:nvSpPr>
        <p:spPr>
          <a:xfrm>
            <a:off x="177421" y="1501254"/>
            <a:ext cx="2251880" cy="709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1200" dirty="0" smtClean="0"/>
              <a:t>قيمة مستوى المعنوية </a:t>
            </a:r>
            <a:r>
              <a:rPr lang="ar-SY" sz="1200" dirty="0" smtClean="0"/>
              <a:t>اكبر من 0.01</a:t>
            </a:r>
            <a:endParaRPr lang="ar-SY" sz="1200" dirty="0"/>
          </a:p>
        </p:txBody>
      </p:sp>
      <p:sp>
        <p:nvSpPr>
          <p:cNvPr id="7" name="سهم إلى اليمين 6"/>
          <p:cNvSpPr/>
          <p:nvPr/>
        </p:nvSpPr>
        <p:spPr>
          <a:xfrm>
            <a:off x="177421" y="2437673"/>
            <a:ext cx="2251880" cy="8173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1400" dirty="0"/>
              <a:t>قيمة مستوى المعنوية </a:t>
            </a:r>
            <a:r>
              <a:rPr lang="ar-SY" sz="1400" dirty="0" smtClean="0"/>
              <a:t>اكبر </a:t>
            </a:r>
            <a:r>
              <a:rPr lang="ar-SY" sz="1400" dirty="0"/>
              <a:t>من </a:t>
            </a:r>
            <a:r>
              <a:rPr lang="ar-SY" sz="1400" dirty="0" smtClean="0"/>
              <a:t>0.01</a:t>
            </a:r>
            <a:endParaRPr lang="ar-SY" sz="1400" dirty="0"/>
          </a:p>
        </p:txBody>
      </p:sp>
      <p:sp>
        <p:nvSpPr>
          <p:cNvPr id="8" name="سهم إلى اليمين 7"/>
          <p:cNvSpPr/>
          <p:nvPr/>
        </p:nvSpPr>
        <p:spPr>
          <a:xfrm>
            <a:off x="177421" y="3395695"/>
            <a:ext cx="2251880" cy="794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1400" dirty="0"/>
              <a:t>قيمة مستوى المعنوية </a:t>
            </a:r>
            <a:r>
              <a:rPr lang="ar-SY" sz="1400" dirty="0" smtClean="0"/>
              <a:t>اكبر </a:t>
            </a:r>
            <a:r>
              <a:rPr lang="ar-SY" sz="1400" dirty="0"/>
              <a:t>من </a:t>
            </a:r>
            <a:r>
              <a:rPr lang="ar-SY" sz="1400" dirty="0" smtClean="0"/>
              <a:t>0.01</a:t>
            </a:r>
            <a:endParaRPr lang="ar-SY" sz="1400" dirty="0"/>
          </a:p>
        </p:txBody>
      </p:sp>
      <p:sp>
        <p:nvSpPr>
          <p:cNvPr id="9" name="سهم إلى اليمين 8"/>
          <p:cNvSpPr/>
          <p:nvPr/>
        </p:nvSpPr>
        <p:spPr>
          <a:xfrm>
            <a:off x="177421" y="4449169"/>
            <a:ext cx="2251880" cy="750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1400" dirty="0"/>
              <a:t>قيمة مستوى المعنوية </a:t>
            </a:r>
            <a:r>
              <a:rPr lang="ar-SY" sz="1400" dirty="0" smtClean="0"/>
              <a:t>اكبر </a:t>
            </a:r>
            <a:r>
              <a:rPr lang="ar-SY" sz="1400" dirty="0"/>
              <a:t>من </a:t>
            </a:r>
            <a:r>
              <a:rPr lang="ar-SY" sz="1400" dirty="0" smtClean="0"/>
              <a:t>0.01</a:t>
            </a:r>
            <a:endParaRPr lang="ar-SY" sz="1400" dirty="0"/>
          </a:p>
        </p:txBody>
      </p:sp>
      <p:sp>
        <p:nvSpPr>
          <p:cNvPr id="10" name="سهم إلى اليمين 9"/>
          <p:cNvSpPr/>
          <p:nvPr/>
        </p:nvSpPr>
        <p:spPr>
          <a:xfrm>
            <a:off x="177421" y="5459103"/>
            <a:ext cx="2251880" cy="7642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1400" dirty="0"/>
              <a:t>قيمة مستوى المعنوية </a:t>
            </a:r>
            <a:r>
              <a:rPr lang="ar-SY" sz="1400" dirty="0" smtClean="0"/>
              <a:t>اكبر </a:t>
            </a:r>
            <a:r>
              <a:rPr lang="ar-SY" sz="1400" dirty="0"/>
              <a:t>من </a:t>
            </a:r>
            <a:r>
              <a:rPr lang="ar-SY" sz="1400" dirty="0" smtClean="0"/>
              <a:t>0.01</a:t>
            </a:r>
            <a:endParaRPr lang="ar-SY" sz="1400" dirty="0"/>
          </a:p>
        </p:txBody>
      </p:sp>
    </p:spTree>
    <p:extLst>
      <p:ext uri="{BB962C8B-B14F-4D97-AF65-F5344CB8AC3E}">
        <p14:creationId xmlns:p14="http://schemas.microsoft.com/office/powerpoint/2010/main" val="126017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
                                        </p:tgtEl>
                                        <p:attrNameLst>
                                          <p:attrName>ppt_y</p:attrName>
                                        </p:attrNameLst>
                                      </p:cBhvr>
                                      <p:tavLst>
                                        <p:tav tm="0" fmla="#ppt_y+(sin(-2*pi*(1-$))*-#ppt_x+cos(-2*pi*(1-$))*(1-#ppt_y))*(1-$)">
                                          <p:val>
                                            <p:fltVal val="0"/>
                                          </p:val>
                                        </p:tav>
                                        <p:tav tm="100000">
                                          <p:val>
                                            <p:fltVal val="1"/>
                                          </p:val>
                                        </p:tav>
                                      </p:tavLst>
                                    </p:anim>
                                  </p:childTnLst>
                                </p:cTn>
                              </p:par>
                              <p:par>
                                <p:cTn id="19" presetID="50" presetClass="entr" presetSubtype="0" decel="10000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3"/>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par>
                                <p:cTn id="24" presetID="27" presetClass="emph" presetSubtype="0" fill="remove" grpId="1" nodeType="withEffect">
                                  <p:stCondLst>
                                    <p:cond delay="0"/>
                                  </p:stCondLst>
                                  <p:childTnLst>
                                    <p:animClr clrSpc="rgb" dir="cw">
                                      <p:cBhvr override="childStyle">
                                        <p:cTn id="25" dur="250" autoRev="1" fill="remove"/>
                                        <p:tgtEl>
                                          <p:spTgt spid="6"/>
                                        </p:tgtEl>
                                        <p:attrNameLst>
                                          <p:attrName>style.color</p:attrName>
                                        </p:attrNameLst>
                                      </p:cBhvr>
                                      <p:to>
                                        <a:schemeClr val="bg1"/>
                                      </p:to>
                                    </p:animClr>
                                    <p:animClr clrSpc="rgb" dir="cw">
                                      <p:cBhvr>
                                        <p:cTn id="26" dur="250" autoRev="1" fill="remove"/>
                                        <p:tgtEl>
                                          <p:spTgt spid="6"/>
                                        </p:tgtEl>
                                        <p:attrNameLst>
                                          <p:attrName>fillcolor</p:attrName>
                                        </p:attrNameLst>
                                      </p:cBhvr>
                                      <p:to>
                                        <a:schemeClr val="bg1"/>
                                      </p:to>
                                    </p:animClr>
                                    <p:set>
                                      <p:cBhvr>
                                        <p:cTn id="27" dur="250" autoRev="1" fill="remove"/>
                                        <p:tgtEl>
                                          <p:spTgt spid="6"/>
                                        </p:tgtEl>
                                        <p:attrNameLst>
                                          <p:attrName>fill.type</p:attrName>
                                        </p:attrNameLst>
                                      </p:cBhvr>
                                      <p:to>
                                        <p:strVal val="solid"/>
                                      </p:to>
                                    </p:set>
                                    <p:set>
                                      <p:cBhvr>
                                        <p:cTn id="28" dur="250" autoRev="1" fill="remove"/>
                                        <p:tgtEl>
                                          <p:spTgt spid="6"/>
                                        </p:tgtEl>
                                        <p:attrNameLst>
                                          <p:attrName>fill.on</p:attrName>
                                        </p:attrNameLst>
                                      </p:cBhvr>
                                      <p:to>
                                        <p:strVal val="true"/>
                                      </p:to>
                                    </p:set>
                                  </p:childTnLst>
                                </p:cTn>
                              </p:par>
                              <p:par>
                                <p:cTn id="29" presetID="50" presetClass="entr" presetSubtype="0" decel="10000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strVal val="#ppt_w+.3"/>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Effect transition="in" filter="fade">
                                      <p:cBhvr>
                                        <p:cTn id="33" dur="1000"/>
                                        <p:tgtEl>
                                          <p:spTgt spid="7"/>
                                        </p:tgtEl>
                                      </p:cBhvr>
                                    </p:animEffect>
                                  </p:childTnLst>
                                </p:cTn>
                              </p:par>
                              <p:par>
                                <p:cTn id="34" presetID="27" presetClass="emph" presetSubtype="0" fill="remove" grpId="1" nodeType="withEffect">
                                  <p:stCondLst>
                                    <p:cond delay="0"/>
                                  </p:stCondLst>
                                  <p:childTnLst>
                                    <p:animClr clrSpc="rgb" dir="cw">
                                      <p:cBhvr override="childStyle">
                                        <p:cTn id="35" dur="250" autoRev="1" fill="remove"/>
                                        <p:tgtEl>
                                          <p:spTgt spid="7"/>
                                        </p:tgtEl>
                                        <p:attrNameLst>
                                          <p:attrName>style.color</p:attrName>
                                        </p:attrNameLst>
                                      </p:cBhvr>
                                      <p:to>
                                        <a:schemeClr val="bg1"/>
                                      </p:to>
                                    </p:animClr>
                                    <p:animClr clrSpc="rgb" dir="cw">
                                      <p:cBhvr>
                                        <p:cTn id="36" dur="250" autoRev="1" fill="remove"/>
                                        <p:tgtEl>
                                          <p:spTgt spid="7"/>
                                        </p:tgtEl>
                                        <p:attrNameLst>
                                          <p:attrName>fillcolor</p:attrName>
                                        </p:attrNameLst>
                                      </p:cBhvr>
                                      <p:to>
                                        <a:schemeClr val="bg1"/>
                                      </p:to>
                                    </p:animClr>
                                    <p:set>
                                      <p:cBhvr>
                                        <p:cTn id="37" dur="250" autoRev="1" fill="remove"/>
                                        <p:tgtEl>
                                          <p:spTgt spid="7"/>
                                        </p:tgtEl>
                                        <p:attrNameLst>
                                          <p:attrName>fill.type</p:attrName>
                                        </p:attrNameLst>
                                      </p:cBhvr>
                                      <p:to>
                                        <p:strVal val="solid"/>
                                      </p:to>
                                    </p:set>
                                    <p:set>
                                      <p:cBhvr>
                                        <p:cTn id="38" dur="250" autoRev="1" fill="remove"/>
                                        <p:tgtEl>
                                          <p:spTgt spid="7"/>
                                        </p:tgtEl>
                                        <p:attrNameLst>
                                          <p:attrName>fill.on</p:attrName>
                                        </p:attrNameLst>
                                      </p:cBhvr>
                                      <p:to>
                                        <p:strVal val="true"/>
                                      </p:to>
                                    </p:set>
                                  </p:childTnLst>
                                </p:cTn>
                              </p:par>
                              <p:par>
                                <p:cTn id="39" presetID="50" presetClass="entr" presetSubtype="0" decel="10000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ppt_w</p:attrName>
                                        </p:attrNameLst>
                                      </p:cBhvr>
                                      <p:tavLst>
                                        <p:tav tm="0">
                                          <p:val>
                                            <p:strVal val="#ppt_w+.3"/>
                                          </p:val>
                                        </p:tav>
                                        <p:tav tm="100000">
                                          <p:val>
                                            <p:strVal val="#ppt_w"/>
                                          </p:val>
                                        </p:tav>
                                      </p:tavLst>
                                    </p:anim>
                                    <p:anim calcmode="lin" valueType="num">
                                      <p:cBhvr>
                                        <p:cTn id="42" dur="1000" fill="hold"/>
                                        <p:tgtEl>
                                          <p:spTgt spid="8"/>
                                        </p:tgtEl>
                                        <p:attrNameLst>
                                          <p:attrName>ppt_h</p:attrName>
                                        </p:attrNameLst>
                                      </p:cBhvr>
                                      <p:tavLst>
                                        <p:tav tm="0">
                                          <p:val>
                                            <p:strVal val="#ppt_h"/>
                                          </p:val>
                                        </p:tav>
                                        <p:tav tm="100000">
                                          <p:val>
                                            <p:strVal val="#ppt_h"/>
                                          </p:val>
                                        </p:tav>
                                      </p:tavLst>
                                    </p:anim>
                                    <p:animEffect transition="in" filter="fade">
                                      <p:cBhvr>
                                        <p:cTn id="43" dur="1000"/>
                                        <p:tgtEl>
                                          <p:spTgt spid="8"/>
                                        </p:tgtEl>
                                      </p:cBhvr>
                                    </p:animEffect>
                                  </p:childTnLst>
                                </p:cTn>
                              </p:par>
                              <p:par>
                                <p:cTn id="44" presetID="27" presetClass="emph" presetSubtype="0" fill="remove" grpId="1" nodeType="withEffect">
                                  <p:stCondLst>
                                    <p:cond delay="0"/>
                                  </p:stCondLst>
                                  <p:childTnLst>
                                    <p:animClr clrSpc="rgb" dir="cw">
                                      <p:cBhvr override="childStyle">
                                        <p:cTn id="45" dur="250" autoRev="1" fill="remove"/>
                                        <p:tgtEl>
                                          <p:spTgt spid="8"/>
                                        </p:tgtEl>
                                        <p:attrNameLst>
                                          <p:attrName>style.color</p:attrName>
                                        </p:attrNameLst>
                                      </p:cBhvr>
                                      <p:to>
                                        <a:schemeClr val="bg1"/>
                                      </p:to>
                                    </p:animClr>
                                    <p:animClr clrSpc="rgb" dir="cw">
                                      <p:cBhvr>
                                        <p:cTn id="46" dur="250" autoRev="1" fill="remove"/>
                                        <p:tgtEl>
                                          <p:spTgt spid="8"/>
                                        </p:tgtEl>
                                        <p:attrNameLst>
                                          <p:attrName>fillcolor</p:attrName>
                                        </p:attrNameLst>
                                      </p:cBhvr>
                                      <p:to>
                                        <a:schemeClr val="bg1"/>
                                      </p:to>
                                    </p:animClr>
                                    <p:set>
                                      <p:cBhvr>
                                        <p:cTn id="47" dur="250" autoRev="1" fill="remove"/>
                                        <p:tgtEl>
                                          <p:spTgt spid="8"/>
                                        </p:tgtEl>
                                        <p:attrNameLst>
                                          <p:attrName>fill.type</p:attrName>
                                        </p:attrNameLst>
                                      </p:cBhvr>
                                      <p:to>
                                        <p:strVal val="solid"/>
                                      </p:to>
                                    </p:set>
                                    <p:set>
                                      <p:cBhvr>
                                        <p:cTn id="48" dur="250" autoRev="1" fill="remove"/>
                                        <p:tgtEl>
                                          <p:spTgt spid="8"/>
                                        </p:tgtEl>
                                        <p:attrNameLst>
                                          <p:attrName>fill.on</p:attrName>
                                        </p:attrNameLst>
                                      </p:cBhvr>
                                      <p:to>
                                        <p:strVal val="true"/>
                                      </p:to>
                                    </p:set>
                                  </p:childTnLst>
                                </p:cTn>
                              </p:par>
                              <p:par>
                                <p:cTn id="49" presetID="50" presetClass="entr" presetSubtype="0" decel="100000" fill="hold" grpId="0" nodeType="with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000" fill="hold"/>
                                        <p:tgtEl>
                                          <p:spTgt spid="9"/>
                                        </p:tgtEl>
                                        <p:attrNameLst>
                                          <p:attrName>ppt_w</p:attrName>
                                        </p:attrNameLst>
                                      </p:cBhvr>
                                      <p:tavLst>
                                        <p:tav tm="0">
                                          <p:val>
                                            <p:strVal val="#ppt_w+.3"/>
                                          </p:val>
                                        </p:tav>
                                        <p:tav tm="100000">
                                          <p:val>
                                            <p:strVal val="#ppt_w"/>
                                          </p:val>
                                        </p:tav>
                                      </p:tavLst>
                                    </p:anim>
                                    <p:anim calcmode="lin" valueType="num">
                                      <p:cBhvr>
                                        <p:cTn id="52" dur="1000" fill="hold"/>
                                        <p:tgtEl>
                                          <p:spTgt spid="9"/>
                                        </p:tgtEl>
                                        <p:attrNameLst>
                                          <p:attrName>ppt_h</p:attrName>
                                        </p:attrNameLst>
                                      </p:cBhvr>
                                      <p:tavLst>
                                        <p:tav tm="0">
                                          <p:val>
                                            <p:strVal val="#ppt_h"/>
                                          </p:val>
                                        </p:tav>
                                        <p:tav tm="100000">
                                          <p:val>
                                            <p:strVal val="#ppt_h"/>
                                          </p:val>
                                        </p:tav>
                                      </p:tavLst>
                                    </p:anim>
                                    <p:animEffect transition="in" filter="fade">
                                      <p:cBhvr>
                                        <p:cTn id="53" dur="1000"/>
                                        <p:tgtEl>
                                          <p:spTgt spid="9"/>
                                        </p:tgtEl>
                                      </p:cBhvr>
                                    </p:animEffect>
                                  </p:childTnLst>
                                </p:cTn>
                              </p:par>
                              <p:par>
                                <p:cTn id="54" presetID="27" presetClass="emph" presetSubtype="0" fill="remove" grpId="1" nodeType="withEffect">
                                  <p:stCondLst>
                                    <p:cond delay="0"/>
                                  </p:stCondLst>
                                  <p:childTnLst>
                                    <p:animClr clrSpc="rgb" dir="cw">
                                      <p:cBhvr override="childStyle">
                                        <p:cTn id="55" dur="250" autoRev="1" fill="remove"/>
                                        <p:tgtEl>
                                          <p:spTgt spid="9"/>
                                        </p:tgtEl>
                                        <p:attrNameLst>
                                          <p:attrName>style.color</p:attrName>
                                        </p:attrNameLst>
                                      </p:cBhvr>
                                      <p:to>
                                        <a:schemeClr val="bg1"/>
                                      </p:to>
                                    </p:animClr>
                                    <p:animClr clrSpc="rgb" dir="cw">
                                      <p:cBhvr>
                                        <p:cTn id="56" dur="250" autoRev="1" fill="remove"/>
                                        <p:tgtEl>
                                          <p:spTgt spid="9"/>
                                        </p:tgtEl>
                                        <p:attrNameLst>
                                          <p:attrName>fillcolor</p:attrName>
                                        </p:attrNameLst>
                                      </p:cBhvr>
                                      <p:to>
                                        <a:schemeClr val="bg1"/>
                                      </p:to>
                                    </p:animClr>
                                    <p:set>
                                      <p:cBhvr>
                                        <p:cTn id="57" dur="250" autoRev="1" fill="remove"/>
                                        <p:tgtEl>
                                          <p:spTgt spid="9"/>
                                        </p:tgtEl>
                                        <p:attrNameLst>
                                          <p:attrName>fill.type</p:attrName>
                                        </p:attrNameLst>
                                      </p:cBhvr>
                                      <p:to>
                                        <p:strVal val="solid"/>
                                      </p:to>
                                    </p:set>
                                    <p:set>
                                      <p:cBhvr>
                                        <p:cTn id="58" dur="250" autoRev="1" fill="remove"/>
                                        <p:tgtEl>
                                          <p:spTgt spid="9"/>
                                        </p:tgtEl>
                                        <p:attrNameLst>
                                          <p:attrName>fill.on</p:attrName>
                                        </p:attrNameLst>
                                      </p:cBhvr>
                                      <p:to>
                                        <p:strVal val="true"/>
                                      </p:to>
                                    </p:set>
                                  </p:childTnLst>
                                </p:cTn>
                              </p:par>
                              <p:par>
                                <p:cTn id="59" presetID="50" presetClass="entr" presetSubtype="0" decel="100000"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1000" fill="hold"/>
                                        <p:tgtEl>
                                          <p:spTgt spid="10"/>
                                        </p:tgtEl>
                                        <p:attrNameLst>
                                          <p:attrName>ppt_w</p:attrName>
                                        </p:attrNameLst>
                                      </p:cBhvr>
                                      <p:tavLst>
                                        <p:tav tm="0">
                                          <p:val>
                                            <p:strVal val="#ppt_w+.3"/>
                                          </p:val>
                                        </p:tav>
                                        <p:tav tm="100000">
                                          <p:val>
                                            <p:strVal val="#ppt_w"/>
                                          </p:val>
                                        </p:tav>
                                      </p:tavLst>
                                    </p:anim>
                                    <p:anim calcmode="lin" valueType="num">
                                      <p:cBhvr>
                                        <p:cTn id="62" dur="1000" fill="hold"/>
                                        <p:tgtEl>
                                          <p:spTgt spid="10"/>
                                        </p:tgtEl>
                                        <p:attrNameLst>
                                          <p:attrName>ppt_h</p:attrName>
                                        </p:attrNameLst>
                                      </p:cBhvr>
                                      <p:tavLst>
                                        <p:tav tm="0">
                                          <p:val>
                                            <p:strVal val="#ppt_h"/>
                                          </p:val>
                                        </p:tav>
                                        <p:tav tm="100000">
                                          <p:val>
                                            <p:strVal val="#ppt_h"/>
                                          </p:val>
                                        </p:tav>
                                      </p:tavLst>
                                    </p:anim>
                                    <p:animEffect transition="in" filter="fade">
                                      <p:cBhvr>
                                        <p:cTn id="63" dur="1000"/>
                                        <p:tgtEl>
                                          <p:spTgt spid="10"/>
                                        </p:tgtEl>
                                      </p:cBhvr>
                                    </p:animEffect>
                                  </p:childTnLst>
                                </p:cTn>
                              </p:par>
                              <p:par>
                                <p:cTn id="64" presetID="27" presetClass="emph" presetSubtype="0" fill="remove" grpId="1" nodeType="withEffect">
                                  <p:stCondLst>
                                    <p:cond delay="0"/>
                                  </p:stCondLst>
                                  <p:childTnLst>
                                    <p:animClr clrSpc="rgb" dir="cw">
                                      <p:cBhvr override="childStyle">
                                        <p:cTn id="65" dur="250" autoRev="1" fill="remove"/>
                                        <p:tgtEl>
                                          <p:spTgt spid="10"/>
                                        </p:tgtEl>
                                        <p:attrNameLst>
                                          <p:attrName>style.color</p:attrName>
                                        </p:attrNameLst>
                                      </p:cBhvr>
                                      <p:to>
                                        <a:schemeClr val="bg1"/>
                                      </p:to>
                                    </p:animClr>
                                    <p:animClr clrSpc="rgb" dir="cw">
                                      <p:cBhvr>
                                        <p:cTn id="66" dur="250" autoRev="1" fill="remove"/>
                                        <p:tgtEl>
                                          <p:spTgt spid="10"/>
                                        </p:tgtEl>
                                        <p:attrNameLst>
                                          <p:attrName>fillcolor</p:attrName>
                                        </p:attrNameLst>
                                      </p:cBhvr>
                                      <p:to>
                                        <a:schemeClr val="bg1"/>
                                      </p:to>
                                    </p:animClr>
                                    <p:set>
                                      <p:cBhvr>
                                        <p:cTn id="67" dur="250" autoRev="1" fill="remove"/>
                                        <p:tgtEl>
                                          <p:spTgt spid="10"/>
                                        </p:tgtEl>
                                        <p:attrNameLst>
                                          <p:attrName>fill.type</p:attrName>
                                        </p:attrNameLst>
                                      </p:cBhvr>
                                      <p:to>
                                        <p:strVal val="solid"/>
                                      </p:to>
                                    </p:set>
                                    <p:set>
                                      <p:cBhvr>
                                        <p:cTn id="68" dur="250" autoRev="1" fill="remove"/>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6"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SY" sz="2400" b="1" dirty="0">
                <a:solidFill>
                  <a:schemeClr val="tx1"/>
                </a:solidFill>
              </a:rPr>
              <a:t>جدول </a:t>
            </a:r>
            <a:r>
              <a:rPr lang="ar-SY" sz="2400" b="1" dirty="0" smtClean="0">
                <a:solidFill>
                  <a:schemeClr val="tx1"/>
                </a:solidFill>
              </a:rPr>
              <a:t>(7) </a:t>
            </a:r>
            <a:r>
              <a:rPr lang="ar-SY" sz="2400" b="1" dirty="0">
                <a:solidFill>
                  <a:schemeClr val="tx1"/>
                </a:solidFill>
              </a:rPr>
              <a:t>متوسط حدوث </a:t>
            </a:r>
            <a:r>
              <a:rPr lang="ar-SY" sz="2400" b="1" dirty="0" err="1">
                <a:solidFill>
                  <a:schemeClr val="tx1"/>
                </a:solidFill>
              </a:rPr>
              <a:t>الإقياء</a:t>
            </a:r>
            <a:r>
              <a:rPr lang="ar-SY" sz="2400" b="1" dirty="0">
                <a:solidFill>
                  <a:schemeClr val="tx1"/>
                </a:solidFill>
              </a:rPr>
              <a:t> في المجموعات التجريبية الأولى والثانية والضابطة خلال جلسات الديال الدموي.</a:t>
            </a:r>
            <a:r>
              <a:rPr lang="en-US" sz="2400" dirty="0">
                <a:solidFill>
                  <a:schemeClr val="tx1"/>
                </a:solidFill>
              </a:rPr>
              <a:t/>
            </a:r>
            <a:br>
              <a:rPr lang="en-US" sz="2400" dirty="0">
                <a:solidFill>
                  <a:schemeClr val="tx1"/>
                </a:solidFill>
              </a:rPr>
            </a:br>
            <a:endParaRPr lang="ar-SY" sz="24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316726056"/>
              </p:ext>
            </p:extLst>
          </p:nvPr>
        </p:nvGraphicFramePr>
        <p:xfrm>
          <a:off x="2688611" y="2047163"/>
          <a:ext cx="7847459" cy="3303463"/>
        </p:xfrm>
        <a:graphic>
          <a:graphicData uri="http://schemas.openxmlformats.org/drawingml/2006/table">
            <a:tbl>
              <a:tblPr rtl="1" firstRow="1" firstCol="1" bandRow="1">
                <a:tableStyleId>{5C22544A-7EE6-4342-B048-85BDC9FD1C3A}</a:tableStyleId>
              </a:tblPr>
              <a:tblGrid>
                <a:gridCol w="1587262"/>
                <a:gridCol w="1587262"/>
                <a:gridCol w="1150224"/>
                <a:gridCol w="1150224"/>
                <a:gridCol w="1222263"/>
                <a:gridCol w="1150224"/>
              </a:tblGrid>
              <a:tr h="730087">
                <a:tc>
                  <a:txBody>
                    <a:bodyPr/>
                    <a:lstStyle/>
                    <a:p>
                      <a:pPr algn="ctr" rtl="0"/>
                      <a:r>
                        <a:rPr lang="ar-SY" sz="1800" dirty="0">
                          <a:effectLst/>
                        </a:rPr>
                        <a:t>الخاصية</a:t>
                      </a:r>
                      <a:endParaRPr lang="en-US" sz="1800" dirty="0">
                        <a:effectLst/>
                        <a:latin typeface="Calibri" panose="020F0502020204030204" pitchFamily="34" charset="0"/>
                      </a:endParaRPr>
                    </a:p>
                  </a:txBody>
                  <a:tcPr marL="68580" marR="68580" marT="0" marB="0" anchor="ctr"/>
                </a:tc>
                <a:tc>
                  <a:txBody>
                    <a:bodyPr/>
                    <a:lstStyle/>
                    <a:p>
                      <a:pPr algn="ctr" rtl="0"/>
                      <a:r>
                        <a:rPr lang="ar-SY" sz="1800">
                          <a:effectLst/>
                        </a:rPr>
                        <a:t>المجموعة</a:t>
                      </a:r>
                      <a:endParaRPr lang="en-US" sz="1800">
                        <a:effectLst/>
                        <a:latin typeface="Calibri" panose="020F0502020204030204" pitchFamily="34" charset="0"/>
                      </a:endParaRPr>
                    </a:p>
                  </a:txBody>
                  <a:tcPr marL="68580" marR="68580" marT="0" marB="0" anchor="ctr"/>
                </a:tc>
                <a:tc>
                  <a:txBody>
                    <a:bodyPr/>
                    <a:lstStyle/>
                    <a:p>
                      <a:pPr algn="ctr" rtl="0"/>
                      <a:r>
                        <a:rPr lang="en-US" sz="1800" dirty="0" smtClean="0">
                          <a:effectLst/>
                          <a:latin typeface="Aharoni" panose="02010803020104030203" pitchFamily="2" charset="-79"/>
                          <a:cs typeface="Aharoni" panose="02010803020104030203" pitchFamily="2" charset="-79"/>
                        </a:rPr>
                        <a:t>N</a:t>
                      </a:r>
                      <a:endParaRPr lang="en-US" sz="1800" dirty="0">
                        <a:effectLst/>
                        <a:latin typeface="Aharoni" panose="02010803020104030203" pitchFamily="2" charset="-79"/>
                        <a:cs typeface="Aharoni" panose="02010803020104030203" pitchFamily="2" charset="-79"/>
                      </a:endParaRPr>
                    </a:p>
                  </a:txBody>
                  <a:tcPr marL="68580" marR="68580" marT="0" marB="0" anchor="ctr"/>
                </a:tc>
                <a:tc>
                  <a:txBody>
                    <a:bodyPr/>
                    <a:lstStyle/>
                    <a:p>
                      <a:pPr algn="ctr" rtl="1"/>
                      <a:r>
                        <a:rPr lang="ar-SY" sz="1800" dirty="0">
                          <a:effectLst/>
                        </a:rPr>
                        <a:t> </a:t>
                      </a:r>
                      <a:r>
                        <a:rPr lang="ar-SY" sz="1800" dirty="0" smtClean="0">
                          <a:effectLst/>
                        </a:rPr>
                        <a:t>المتوسط</a:t>
                      </a:r>
                      <a:r>
                        <a:rPr lang="en-US" sz="1800" dirty="0" smtClean="0">
                          <a:effectLst/>
                          <a:latin typeface="Aharoni" panose="02010803020104030203" pitchFamily="2" charset="-79"/>
                          <a:cs typeface="Aharoni" panose="02010803020104030203" pitchFamily="2" charset="-79"/>
                        </a:rPr>
                        <a:t>Mean </a:t>
                      </a:r>
                      <a:endParaRPr lang="en-US" sz="1800" dirty="0">
                        <a:effectLst/>
                        <a:latin typeface="Aharoni" panose="02010803020104030203" pitchFamily="2" charset="-79"/>
                        <a:cs typeface="Aharoni" panose="02010803020104030203" pitchFamily="2" charset="-79"/>
                      </a:endParaRPr>
                    </a:p>
                  </a:txBody>
                  <a:tcPr marL="68580" marR="68580" marT="0" marB="0" anchor="ctr"/>
                </a:tc>
                <a:tc>
                  <a:txBody>
                    <a:bodyPr/>
                    <a:lstStyle/>
                    <a:p>
                      <a:pPr algn="ctr" rtl="0"/>
                      <a:r>
                        <a:rPr lang="ar-SY" sz="1800">
                          <a:effectLst/>
                        </a:rPr>
                        <a:t>قيمة فيشر المحسوبة</a:t>
                      </a:r>
                      <a:endParaRPr lang="en-US" sz="1800">
                        <a:effectLst/>
                        <a:latin typeface="Calibri" panose="020F0502020204030204" pitchFamily="34" charset="0"/>
                      </a:endParaRPr>
                    </a:p>
                  </a:txBody>
                  <a:tcPr marL="68580" marR="68580" marT="0" marB="0" anchor="ctr"/>
                </a:tc>
                <a:tc>
                  <a:txBody>
                    <a:bodyPr/>
                    <a:lstStyle/>
                    <a:p>
                      <a:pPr algn="ctr" rtl="0"/>
                      <a:r>
                        <a:rPr lang="ar-SY" sz="1800" dirty="0">
                          <a:effectLst/>
                        </a:rPr>
                        <a:t> معنوية الاختبار </a:t>
                      </a:r>
                      <a:r>
                        <a:rPr lang="en-US" sz="1800" dirty="0">
                          <a:effectLst/>
                          <a:latin typeface="Aharoni" panose="02010803020104030203" pitchFamily="2" charset="-79"/>
                          <a:cs typeface="Aharoni" panose="02010803020104030203" pitchFamily="2" charset="-79"/>
                        </a:rPr>
                        <a:t>sig</a:t>
                      </a:r>
                      <a:r>
                        <a:rPr lang="en-US" sz="1800" dirty="0">
                          <a:effectLst/>
                        </a:rPr>
                        <a:t>.</a:t>
                      </a:r>
                      <a:endParaRPr lang="en-US" sz="1800" dirty="0">
                        <a:effectLst/>
                        <a:latin typeface="Calibri" panose="020F0502020204030204" pitchFamily="34" charset="0"/>
                      </a:endParaRPr>
                    </a:p>
                  </a:txBody>
                  <a:tcPr marL="68580" marR="68580" marT="0" marB="0" anchor="ctr"/>
                </a:tc>
              </a:tr>
              <a:tr h="420594">
                <a:tc rowSpan="3">
                  <a:txBody>
                    <a:bodyPr/>
                    <a:lstStyle/>
                    <a:p>
                      <a:pPr algn="ctr" rtl="0"/>
                      <a:r>
                        <a:rPr lang="ar-SY" sz="1800">
                          <a:effectLst/>
                        </a:rPr>
                        <a:t>إقياء بعد ساعة</a:t>
                      </a:r>
                      <a:endParaRPr lang="en-US" sz="1800">
                        <a:effectLst/>
                        <a:latin typeface="Calibri" panose="020F0502020204030204" pitchFamily="34" charset="0"/>
                      </a:endParaRPr>
                    </a:p>
                  </a:txBody>
                  <a:tcPr marL="68580" marR="68580" marT="0" marB="0" anchor="ctr"/>
                </a:tc>
                <a:tc>
                  <a:txBody>
                    <a:bodyPr/>
                    <a:lstStyle/>
                    <a:p>
                      <a:pPr algn="ctr" rtl="0"/>
                      <a:r>
                        <a:rPr lang="ar-SY" sz="1800">
                          <a:effectLst/>
                        </a:rPr>
                        <a:t>المجموعة الضابطة</a:t>
                      </a:r>
                      <a:endParaRPr lang="en-US" sz="1800">
                        <a:effectLst/>
                        <a:latin typeface="Calibri" panose="020F0502020204030204" pitchFamily="34" charset="0"/>
                      </a:endParaRPr>
                    </a:p>
                  </a:txBody>
                  <a:tcPr marL="68580" marR="68580" marT="0" marB="0" anchor="ctr"/>
                </a:tc>
                <a:tc>
                  <a:txBody>
                    <a:bodyPr/>
                    <a:lstStyle/>
                    <a:p>
                      <a:pPr algn="ctr" rtl="0"/>
                      <a:r>
                        <a:rPr lang="ar-SY" sz="1800">
                          <a:effectLst/>
                        </a:rPr>
                        <a:t>360</a:t>
                      </a:r>
                      <a:endParaRPr lang="en-US" sz="1800">
                        <a:effectLst/>
                        <a:latin typeface="Calibri" panose="020F0502020204030204" pitchFamily="34" charset="0"/>
                      </a:endParaRPr>
                    </a:p>
                  </a:txBody>
                  <a:tcPr marL="68580" marR="68580" marT="0" marB="0" anchor="ctr"/>
                </a:tc>
                <a:tc>
                  <a:txBody>
                    <a:bodyPr/>
                    <a:lstStyle/>
                    <a:p>
                      <a:pPr algn="ctr" rtl="0"/>
                      <a:r>
                        <a:rPr lang="ar-SY" sz="1800" dirty="0" smtClean="0">
                          <a:effectLst/>
                        </a:rPr>
                        <a:t>1.00</a:t>
                      </a:r>
                      <a:endParaRPr lang="en-US" sz="1800" dirty="0">
                        <a:effectLst/>
                        <a:latin typeface="Calibri" panose="020F0502020204030204" pitchFamily="34" charset="0"/>
                      </a:endParaRPr>
                    </a:p>
                  </a:txBody>
                  <a:tcPr marL="68580" marR="68580" marT="0" marB="0" anchor="ctr"/>
                </a:tc>
                <a:tc rowSpan="3">
                  <a:txBody>
                    <a:bodyPr/>
                    <a:lstStyle/>
                    <a:p>
                      <a:pPr algn="ctr" rtl="0"/>
                      <a:r>
                        <a:rPr lang="ar-SY" sz="1800" dirty="0" smtClean="0">
                          <a:effectLst/>
                        </a:rPr>
                        <a:t>4.034</a:t>
                      </a:r>
                      <a:endParaRPr lang="en-US" sz="1800" dirty="0">
                        <a:effectLst/>
                        <a:latin typeface="Calibri" panose="020F0502020204030204" pitchFamily="34" charset="0"/>
                      </a:endParaRPr>
                    </a:p>
                  </a:txBody>
                  <a:tcPr marL="68580" marR="68580" marT="0" marB="0" anchor="ctr"/>
                </a:tc>
                <a:tc rowSpan="3">
                  <a:txBody>
                    <a:bodyPr/>
                    <a:lstStyle/>
                    <a:p>
                      <a:pPr algn="ctr" rtl="0"/>
                      <a:r>
                        <a:rPr lang="en-US" sz="1800" dirty="0" smtClean="0">
                          <a:effectLst/>
                        </a:rPr>
                        <a:t>0.018</a:t>
                      </a:r>
                      <a:endParaRPr lang="en-US" sz="1800" dirty="0">
                        <a:effectLst/>
                        <a:latin typeface="Calibri" panose="020F0502020204030204" pitchFamily="34" charset="0"/>
                      </a:endParaRPr>
                    </a:p>
                  </a:txBody>
                  <a:tcPr marL="68580" marR="68580" marT="0" marB="0" anchor="ctr">
                    <a:solidFill>
                      <a:srgbClr val="FFFF00"/>
                    </a:solidFill>
                  </a:tcPr>
                </a:tc>
              </a:tr>
              <a:tr h="420594">
                <a:tc vMerge="1">
                  <a:txBody>
                    <a:bodyPr/>
                    <a:lstStyle/>
                    <a:p>
                      <a:pPr rtl="1"/>
                      <a:endParaRPr lang="ar-SY"/>
                    </a:p>
                  </a:txBody>
                  <a:tcPr/>
                </a:tc>
                <a:tc>
                  <a:txBody>
                    <a:bodyPr/>
                    <a:lstStyle/>
                    <a:p>
                      <a:pPr algn="ctr" rtl="0"/>
                      <a:r>
                        <a:rPr lang="ar-SY" sz="1800">
                          <a:effectLst/>
                        </a:rPr>
                        <a:t>المجموعة الأولى</a:t>
                      </a:r>
                      <a:endParaRPr lang="en-US" sz="1800">
                        <a:effectLst/>
                        <a:latin typeface="Calibri" panose="020F0502020204030204" pitchFamily="34" charset="0"/>
                      </a:endParaRPr>
                    </a:p>
                  </a:txBody>
                  <a:tcPr marL="68580" marR="68580" marT="0" marB="0" anchor="ctr"/>
                </a:tc>
                <a:tc>
                  <a:txBody>
                    <a:bodyPr/>
                    <a:lstStyle/>
                    <a:p>
                      <a:pPr algn="ctr" rtl="0"/>
                      <a:r>
                        <a:rPr lang="ar-SY" sz="1800">
                          <a:effectLst/>
                        </a:rPr>
                        <a:t>360</a:t>
                      </a:r>
                      <a:endParaRPr lang="en-US" sz="1800">
                        <a:effectLst/>
                        <a:latin typeface="Calibri" panose="020F0502020204030204" pitchFamily="34" charset="0"/>
                      </a:endParaRPr>
                    </a:p>
                  </a:txBody>
                  <a:tcPr marL="68580" marR="68580" marT="0" marB="0" anchor="ctr"/>
                </a:tc>
                <a:tc>
                  <a:txBody>
                    <a:bodyPr/>
                    <a:lstStyle/>
                    <a:p>
                      <a:pPr algn="ctr" rtl="0"/>
                      <a:r>
                        <a:rPr lang="ar-SY" sz="1800" dirty="0" smtClean="0">
                          <a:effectLst/>
                          <a:latin typeface="+mn-lt"/>
                        </a:rPr>
                        <a:t>1.00</a:t>
                      </a:r>
                      <a:endParaRPr lang="en-US" sz="1800" dirty="0">
                        <a:effectLst/>
                        <a:latin typeface="Calibri" panose="020F0502020204030204" pitchFamily="34"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420594">
                <a:tc vMerge="1">
                  <a:txBody>
                    <a:bodyPr/>
                    <a:lstStyle/>
                    <a:p>
                      <a:pPr rtl="1"/>
                      <a:endParaRPr lang="ar-SY"/>
                    </a:p>
                  </a:txBody>
                  <a:tcPr/>
                </a:tc>
                <a:tc>
                  <a:txBody>
                    <a:bodyPr/>
                    <a:lstStyle/>
                    <a:p>
                      <a:pPr algn="ctr" rtl="0"/>
                      <a:r>
                        <a:rPr lang="ar-SY" sz="1800">
                          <a:effectLst/>
                        </a:rPr>
                        <a:t>المجموعة الثانية</a:t>
                      </a:r>
                      <a:endParaRPr lang="en-US" sz="1800">
                        <a:effectLst/>
                        <a:latin typeface="Calibri" panose="020F0502020204030204" pitchFamily="34" charset="0"/>
                      </a:endParaRPr>
                    </a:p>
                  </a:txBody>
                  <a:tcPr marL="68580" marR="68580" marT="0" marB="0" anchor="ctr"/>
                </a:tc>
                <a:tc>
                  <a:txBody>
                    <a:bodyPr/>
                    <a:lstStyle/>
                    <a:p>
                      <a:pPr algn="ctr" rtl="0"/>
                      <a:r>
                        <a:rPr lang="ar-SY" sz="1800">
                          <a:effectLst/>
                        </a:rPr>
                        <a:t>360</a:t>
                      </a:r>
                      <a:endParaRPr lang="en-US" sz="1800">
                        <a:effectLst/>
                        <a:latin typeface="Calibri" panose="020F0502020204030204" pitchFamily="34" charset="0"/>
                      </a:endParaRPr>
                    </a:p>
                  </a:txBody>
                  <a:tcPr marL="68580" marR="68580" marT="0" marB="0" anchor="ctr"/>
                </a:tc>
                <a:tc>
                  <a:txBody>
                    <a:bodyPr/>
                    <a:lstStyle/>
                    <a:p>
                      <a:pPr algn="ctr" rtl="0"/>
                      <a:r>
                        <a:rPr lang="ar-SY" sz="1800" dirty="0" smtClean="0">
                          <a:effectLst/>
                        </a:rPr>
                        <a:t>1.00</a:t>
                      </a:r>
                      <a:endParaRPr lang="en-US" sz="1800" dirty="0">
                        <a:effectLst/>
                        <a:latin typeface="Calibri" panose="020F0502020204030204" pitchFamily="34"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560263">
                <a:tc gridSpan="2">
                  <a:txBody>
                    <a:bodyPr/>
                    <a:lstStyle/>
                    <a:p>
                      <a:pPr algn="ctr" rtl="0"/>
                      <a:r>
                        <a:rPr lang="ar-SY" sz="1800">
                          <a:effectLst/>
                        </a:rPr>
                        <a:t>المجموع</a:t>
                      </a:r>
                      <a:endParaRPr lang="en-US" sz="1800">
                        <a:effectLst/>
                        <a:latin typeface="Calibri" panose="020F0502020204030204" pitchFamily="34" charset="0"/>
                      </a:endParaRPr>
                    </a:p>
                  </a:txBody>
                  <a:tcPr marL="68580" marR="68580" marT="0" marB="0" anchor="ctr"/>
                </a:tc>
                <a:tc hMerge="1">
                  <a:txBody>
                    <a:bodyPr/>
                    <a:lstStyle/>
                    <a:p>
                      <a:pPr rtl="1"/>
                      <a:endParaRPr lang="ar-SY"/>
                    </a:p>
                  </a:txBody>
                  <a:tcPr/>
                </a:tc>
                <a:tc>
                  <a:txBody>
                    <a:bodyPr/>
                    <a:lstStyle/>
                    <a:p>
                      <a:pPr algn="ctr" rtl="0"/>
                      <a:r>
                        <a:rPr lang="ar-SY" sz="1800" dirty="0">
                          <a:effectLst/>
                        </a:rPr>
                        <a:t>1080</a:t>
                      </a:r>
                      <a:endParaRPr lang="en-US" sz="1800" dirty="0">
                        <a:effectLst/>
                        <a:latin typeface="Calibri" panose="020F0502020204030204" pitchFamily="34" charset="0"/>
                      </a:endParaRPr>
                    </a:p>
                  </a:txBody>
                  <a:tcPr marL="68580" marR="68580" marT="0" marB="0" anchor="ctr"/>
                </a:tc>
                <a:tc>
                  <a:txBody>
                    <a:bodyPr/>
                    <a:lstStyle/>
                    <a:p>
                      <a:pPr algn="ctr" rtl="0"/>
                      <a:r>
                        <a:rPr lang="ar-SY" sz="1800" dirty="0">
                          <a:effectLst/>
                        </a:rPr>
                        <a:t> </a:t>
                      </a:r>
                      <a:endParaRPr lang="en-US" sz="1800" dirty="0">
                        <a:effectLst/>
                        <a:latin typeface="Calibri" panose="020F0502020204030204" pitchFamily="34" charset="0"/>
                      </a:endParaRPr>
                    </a:p>
                  </a:txBody>
                  <a:tcPr marL="68580" marR="68580" marT="0" marB="0" anchor="ctr"/>
                </a:tc>
                <a:tc>
                  <a:txBody>
                    <a:bodyPr/>
                    <a:lstStyle/>
                    <a:p>
                      <a:pPr algn="ctr" rtl="0"/>
                      <a:r>
                        <a:rPr lang="ar-SY" sz="1800">
                          <a:effectLst/>
                        </a:rPr>
                        <a:t> </a:t>
                      </a:r>
                      <a:endParaRPr lang="en-US" sz="1800">
                        <a:effectLst/>
                        <a:latin typeface="Calibri" panose="020F0502020204030204" pitchFamily="34" charset="0"/>
                      </a:endParaRPr>
                    </a:p>
                  </a:txBody>
                  <a:tcPr marL="68580" marR="68580" marT="0" marB="0" anchor="ctr"/>
                </a:tc>
                <a:tc>
                  <a:txBody>
                    <a:bodyPr/>
                    <a:lstStyle/>
                    <a:p>
                      <a:pPr algn="ctr" rtl="0"/>
                      <a:r>
                        <a:rPr lang="ar-SY" sz="1800" dirty="0">
                          <a:effectLst/>
                        </a:rPr>
                        <a:t> </a:t>
                      </a:r>
                      <a:endParaRPr lang="en-US" sz="1800" dirty="0">
                        <a:effectLst/>
                        <a:latin typeface="Calibri" panose="020F0502020204030204" pitchFamily="34" charset="0"/>
                      </a:endParaRPr>
                    </a:p>
                  </a:txBody>
                  <a:tcPr marL="68580" marR="68580" marT="0" marB="0" anchor="ctr"/>
                </a:tc>
              </a:tr>
            </a:tbl>
          </a:graphicData>
        </a:graphic>
      </p:graphicFrame>
      <p:sp>
        <p:nvSpPr>
          <p:cNvPr id="5" name="سهم إلى اليمين 4"/>
          <p:cNvSpPr/>
          <p:nvPr/>
        </p:nvSpPr>
        <p:spPr>
          <a:xfrm>
            <a:off x="677334" y="3234519"/>
            <a:ext cx="2029285" cy="11873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000" dirty="0" smtClean="0">
                <a:latin typeface="Aldhabi" panose="01000000000000000000" pitchFamily="2" charset="-78"/>
                <a:cs typeface="Aldhabi" panose="01000000000000000000" pitchFamily="2" charset="-78"/>
              </a:rPr>
              <a:t>قيمة مستوى المعنوية </a:t>
            </a:r>
            <a:r>
              <a:rPr lang="ar-SY" sz="2000" dirty="0" smtClean="0">
                <a:latin typeface="Aldhabi" panose="01000000000000000000" pitchFamily="2" charset="-78"/>
                <a:cs typeface="Aldhabi" panose="01000000000000000000" pitchFamily="2" charset="-78"/>
              </a:rPr>
              <a:t>أصغر </a:t>
            </a:r>
            <a:r>
              <a:rPr lang="ar-SY" sz="2000" dirty="0" smtClean="0">
                <a:latin typeface="Aldhabi" panose="01000000000000000000" pitchFamily="2" charset="-78"/>
                <a:cs typeface="Aldhabi" panose="01000000000000000000" pitchFamily="2" charset="-78"/>
              </a:rPr>
              <a:t>من 0.05</a:t>
            </a:r>
            <a:endParaRPr lang="ar-SY" sz="20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96160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par>
                                <p:cTn id="13" presetID="50" presetClass="entr" presetSubtype="0" decel="10000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strVal val="#ppt_w+.3"/>
                                          </p:val>
                                        </p:tav>
                                        <p:tav tm="100000">
                                          <p:val>
                                            <p:strVal val="#ppt_w"/>
                                          </p:val>
                                        </p:tav>
                                      </p:tavLst>
                                    </p:anim>
                                    <p:anim calcmode="lin" valueType="num">
                                      <p:cBhvr>
                                        <p:cTn id="16" dur="1000" fill="hold"/>
                                        <p:tgtEl>
                                          <p:spTgt spid="5"/>
                                        </p:tgtEl>
                                        <p:attrNameLst>
                                          <p:attrName>ppt_h</p:attrName>
                                        </p:attrNameLst>
                                      </p:cBhvr>
                                      <p:tavLst>
                                        <p:tav tm="0">
                                          <p:val>
                                            <p:strVal val="#ppt_h"/>
                                          </p:val>
                                        </p:tav>
                                        <p:tav tm="100000">
                                          <p:val>
                                            <p:strVal val="#ppt_h"/>
                                          </p:val>
                                        </p:tav>
                                      </p:tavLst>
                                    </p:anim>
                                    <p:animEffect transition="in" filter="fade">
                                      <p:cBhvr>
                                        <p:cTn id="17" dur="1000"/>
                                        <p:tgtEl>
                                          <p:spTgt spid="5"/>
                                        </p:tgtEl>
                                      </p:cBhvr>
                                    </p:animEffect>
                                  </p:childTnLst>
                                </p:cTn>
                              </p:par>
                              <p:par>
                                <p:cTn id="18" presetID="27" presetClass="emph" presetSubtype="0" fill="remove" grpId="1" nodeType="withEffect">
                                  <p:stCondLst>
                                    <p:cond delay="0"/>
                                  </p:stCondLst>
                                  <p:childTnLst>
                                    <p:animClr clrSpc="rgb" dir="cw">
                                      <p:cBhvr override="childStyle">
                                        <p:cTn id="19" dur="250" autoRev="1" fill="remove"/>
                                        <p:tgtEl>
                                          <p:spTgt spid="5"/>
                                        </p:tgtEl>
                                        <p:attrNameLst>
                                          <p:attrName>style.color</p:attrName>
                                        </p:attrNameLst>
                                      </p:cBhvr>
                                      <p:to>
                                        <a:schemeClr val="bg1"/>
                                      </p:to>
                                    </p:animClr>
                                    <p:animClr clrSpc="rgb" dir="cw">
                                      <p:cBhvr>
                                        <p:cTn id="20" dur="250" autoRev="1" fill="remove"/>
                                        <p:tgtEl>
                                          <p:spTgt spid="5"/>
                                        </p:tgtEl>
                                        <p:attrNameLst>
                                          <p:attrName>fillcolor</p:attrName>
                                        </p:attrNameLst>
                                      </p:cBhvr>
                                      <p:to>
                                        <a:schemeClr val="bg1"/>
                                      </p:to>
                                    </p:animClr>
                                    <p:set>
                                      <p:cBhvr>
                                        <p:cTn id="21" dur="250" autoRev="1" fill="remove"/>
                                        <p:tgtEl>
                                          <p:spTgt spid="5"/>
                                        </p:tgtEl>
                                        <p:attrNameLst>
                                          <p:attrName>fill.type</p:attrName>
                                        </p:attrNameLst>
                                      </p:cBhvr>
                                      <p:to>
                                        <p:strVal val="solid"/>
                                      </p:to>
                                    </p:set>
                                    <p:set>
                                      <p:cBhvr>
                                        <p:cTn id="22"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Y" sz="2400" b="1" dirty="0">
                <a:solidFill>
                  <a:schemeClr val="tx1"/>
                </a:solidFill>
              </a:rPr>
              <a:t>جدول </a:t>
            </a:r>
            <a:r>
              <a:rPr lang="ar-SY" sz="2400" b="1" dirty="0" smtClean="0">
                <a:solidFill>
                  <a:schemeClr val="tx1"/>
                </a:solidFill>
              </a:rPr>
              <a:t>(8) </a:t>
            </a:r>
            <a:r>
              <a:rPr lang="ar-SY" sz="2400" b="1" dirty="0">
                <a:solidFill>
                  <a:schemeClr val="tx1"/>
                </a:solidFill>
              </a:rPr>
              <a:t>متوسطات حدوث تشنج العضلات في المجموعات التجريبية الأولى والثانية والضابطة خلال جلسات الديال الدموي.</a:t>
            </a:r>
            <a:r>
              <a:rPr lang="en-US" sz="2400" dirty="0">
                <a:solidFill>
                  <a:schemeClr val="tx1"/>
                </a:solidFill>
              </a:rPr>
              <a:t/>
            </a:r>
            <a:br>
              <a:rPr lang="en-US" sz="2400" dirty="0">
                <a:solidFill>
                  <a:schemeClr val="tx1"/>
                </a:solidFill>
              </a:rPr>
            </a:br>
            <a:endParaRPr lang="ar-SY" sz="24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72051257"/>
              </p:ext>
            </p:extLst>
          </p:nvPr>
        </p:nvGraphicFramePr>
        <p:xfrm>
          <a:off x="2442949" y="1733267"/>
          <a:ext cx="8529851" cy="3571311"/>
        </p:xfrm>
        <a:graphic>
          <a:graphicData uri="http://schemas.openxmlformats.org/drawingml/2006/table">
            <a:tbl>
              <a:tblPr rtl="1" firstRow="1" firstCol="1" bandRow="1">
                <a:tableStyleId>{5C22544A-7EE6-4342-B048-85BDC9FD1C3A}</a:tableStyleId>
              </a:tblPr>
              <a:tblGrid>
                <a:gridCol w="1992470"/>
                <a:gridCol w="1992470"/>
                <a:gridCol w="1187734"/>
                <a:gridCol w="1187734"/>
                <a:gridCol w="1060069"/>
                <a:gridCol w="1109374"/>
              </a:tblGrid>
              <a:tr h="896964">
                <a:tc>
                  <a:txBody>
                    <a:bodyPr/>
                    <a:lstStyle/>
                    <a:p>
                      <a:pPr marL="0" marR="0" algn="ctr" rtl="0">
                        <a:spcBef>
                          <a:spcPts val="0"/>
                        </a:spcBef>
                        <a:spcAft>
                          <a:spcPts val="0"/>
                        </a:spcAft>
                      </a:pPr>
                      <a:r>
                        <a:rPr lang="ar-SY" sz="1800" dirty="0">
                          <a:effectLst/>
                        </a:rPr>
                        <a:t>الخاصية</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a:effectLst/>
                        </a:rPr>
                        <a:t>المجموعة</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en-US" sz="1800" dirty="0">
                          <a:effectLst/>
                          <a:latin typeface="Aharoni" panose="02010803020104030203" pitchFamily="2" charset="-79"/>
                          <a:cs typeface="Aharoni" panose="02010803020104030203" pitchFamily="2" charset="-79"/>
                        </a:rPr>
                        <a:t>N</a:t>
                      </a:r>
                      <a:endParaRPr lang="en-US" sz="18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tc>
                <a:tc>
                  <a:txBody>
                    <a:bodyPr/>
                    <a:lstStyle/>
                    <a:p>
                      <a:pPr marL="0" marR="0" algn="ctr" rtl="0">
                        <a:spcBef>
                          <a:spcPts val="0"/>
                        </a:spcBef>
                        <a:spcAft>
                          <a:spcPts val="0"/>
                        </a:spcAft>
                      </a:pPr>
                      <a:r>
                        <a:rPr lang="ar-SY" sz="1800" dirty="0">
                          <a:effectLst/>
                        </a:rPr>
                        <a:t>المتوسط</a:t>
                      </a:r>
                      <a:endParaRPr lang="en-US" sz="1800" dirty="0">
                        <a:effectLst/>
                      </a:endParaRPr>
                    </a:p>
                    <a:p>
                      <a:pPr marL="0" marR="0" algn="ctr" rtl="0">
                        <a:spcBef>
                          <a:spcPts val="0"/>
                        </a:spcBef>
                        <a:spcAft>
                          <a:spcPts val="0"/>
                        </a:spcAft>
                      </a:pPr>
                      <a:r>
                        <a:rPr lang="en-US" sz="1800" dirty="0">
                          <a:effectLst/>
                          <a:latin typeface="Aharoni" panose="02010803020104030203" pitchFamily="2" charset="-79"/>
                          <a:cs typeface="Aharoni" panose="02010803020104030203" pitchFamily="2" charset="-79"/>
                        </a:rPr>
                        <a:t>Mean</a:t>
                      </a:r>
                      <a:endParaRPr lang="en-US" sz="18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tc>
                <a:tc>
                  <a:txBody>
                    <a:bodyPr/>
                    <a:lstStyle/>
                    <a:p>
                      <a:pPr marL="0" marR="0" algn="ctr" rtl="0">
                        <a:spcBef>
                          <a:spcPts val="0"/>
                        </a:spcBef>
                        <a:spcAft>
                          <a:spcPts val="0"/>
                        </a:spcAft>
                      </a:pPr>
                      <a:r>
                        <a:rPr lang="ar-SY" sz="1800" dirty="0">
                          <a:effectLst/>
                        </a:rPr>
                        <a:t>قيمة فيشر المحسوبة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a:effectLst/>
                        </a:rPr>
                        <a:t>معنوية الاختبار </a:t>
                      </a:r>
                      <a:r>
                        <a:rPr lang="en-US" sz="1800" dirty="0">
                          <a:effectLst/>
                          <a:latin typeface="Aharoni" panose="02010803020104030203" pitchFamily="2" charset="-79"/>
                          <a:cs typeface="Aharoni" panose="02010803020104030203" pitchFamily="2" charset="-79"/>
                        </a:rPr>
                        <a:t>sig</a:t>
                      </a:r>
                      <a:r>
                        <a:rPr lang="en-US" sz="1800" dirty="0">
                          <a:effectLst/>
                        </a:rPr>
                        <a: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r>
              <a:tr h="287255">
                <a:tc rowSpan="3">
                  <a:txBody>
                    <a:bodyPr/>
                    <a:lstStyle/>
                    <a:p>
                      <a:pPr marL="0" marR="0" algn="ctr" rtl="0">
                        <a:spcBef>
                          <a:spcPts val="0"/>
                        </a:spcBef>
                        <a:spcAft>
                          <a:spcPts val="0"/>
                        </a:spcAft>
                      </a:pPr>
                      <a:r>
                        <a:rPr lang="ar-SY" sz="1800">
                          <a:effectLst/>
                        </a:rPr>
                        <a:t>تشنج بعد ساعة</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المجموعة الضابطة</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rPr>
                        <a:t>1.01</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rtl="0">
                        <a:spcBef>
                          <a:spcPts val="0"/>
                        </a:spcBef>
                        <a:spcAft>
                          <a:spcPts val="0"/>
                        </a:spcAft>
                      </a:pPr>
                      <a:r>
                        <a:rPr lang="ar-SY" sz="1800" dirty="0" smtClean="0">
                          <a:effectLst/>
                        </a:rPr>
                        <a:t>3.017</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rtl="0">
                        <a:spcBef>
                          <a:spcPts val="0"/>
                        </a:spcBef>
                        <a:spcAft>
                          <a:spcPts val="0"/>
                        </a:spcAft>
                      </a:pPr>
                      <a:r>
                        <a:rPr lang="en-US" sz="1800" dirty="0" smtClean="0">
                          <a:effectLst/>
                        </a:rPr>
                        <a:t>0.049</a:t>
                      </a:r>
                      <a:endParaRPr lang="en-US" sz="1800" dirty="0">
                        <a:effectLst/>
                        <a:latin typeface="Times New Roman" panose="02020603050405020304" pitchFamily="18" charset="0"/>
                        <a:ea typeface="Times New Roman" panose="02020603050405020304" pitchFamily="18" charset="0"/>
                      </a:endParaRPr>
                    </a:p>
                  </a:txBody>
                  <a:tcPr marL="68580" marR="68580" marT="0" marB="0">
                    <a:solidFill>
                      <a:srgbClr val="FFFF00"/>
                    </a:solidFill>
                  </a:tcPr>
                </a:tc>
              </a:tr>
              <a:tr h="321317">
                <a:tc vMerge="1">
                  <a:txBody>
                    <a:bodyPr/>
                    <a:lstStyle/>
                    <a:p>
                      <a:pPr rtl="1"/>
                      <a:endParaRPr lang="ar-SY"/>
                    </a:p>
                  </a:txBody>
                  <a:tcPr/>
                </a:tc>
                <a:tc>
                  <a:txBody>
                    <a:bodyPr/>
                    <a:lstStyle/>
                    <a:p>
                      <a:pPr marL="0" marR="0" algn="ctr" rtl="0">
                        <a:spcBef>
                          <a:spcPts val="0"/>
                        </a:spcBef>
                        <a:spcAft>
                          <a:spcPts val="0"/>
                        </a:spcAft>
                      </a:pPr>
                      <a:r>
                        <a:rPr lang="ar-SY" sz="1800">
                          <a:effectLst/>
                        </a:rPr>
                        <a:t>المجموعة الأولى</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latin typeface="+mn-lt"/>
                          <a:ea typeface="+mn-ea"/>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rtl="1"/>
                      <a:endParaRPr lang="ar-SY"/>
                    </a:p>
                  </a:txBody>
                  <a:tcPr/>
                </a:tc>
                <a:tc vMerge="1">
                  <a:txBody>
                    <a:bodyPr/>
                    <a:lstStyle/>
                    <a:p>
                      <a:pPr rtl="1"/>
                      <a:endParaRPr lang="ar-SY"/>
                    </a:p>
                  </a:txBody>
                  <a:tcPr/>
                </a:tc>
              </a:tr>
              <a:tr h="304287">
                <a:tc vMerge="1">
                  <a:txBody>
                    <a:bodyPr/>
                    <a:lstStyle/>
                    <a:p>
                      <a:pPr rtl="1"/>
                      <a:endParaRPr lang="ar-SY"/>
                    </a:p>
                  </a:txBody>
                  <a:tcPr/>
                </a:tc>
                <a:tc>
                  <a:txBody>
                    <a:bodyPr/>
                    <a:lstStyle/>
                    <a:p>
                      <a:pPr marL="0" marR="0" algn="ctr" rtl="0">
                        <a:spcBef>
                          <a:spcPts val="0"/>
                        </a:spcBef>
                        <a:spcAft>
                          <a:spcPts val="0"/>
                        </a:spcAft>
                      </a:pPr>
                      <a:r>
                        <a:rPr lang="ar-SY" sz="1800">
                          <a:effectLst/>
                        </a:rPr>
                        <a:t>المجموعة الثانية</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rtl="1"/>
                      <a:endParaRPr lang="ar-SY"/>
                    </a:p>
                  </a:txBody>
                  <a:tcPr/>
                </a:tc>
                <a:tc vMerge="1">
                  <a:txBody>
                    <a:bodyPr/>
                    <a:lstStyle/>
                    <a:p>
                      <a:pPr rtl="1"/>
                      <a:endParaRPr lang="ar-SY"/>
                    </a:p>
                  </a:txBody>
                  <a:tcPr/>
                </a:tc>
              </a:tr>
              <a:tr h="304287">
                <a:tc gridSpan="2">
                  <a:txBody>
                    <a:bodyPr/>
                    <a:lstStyle/>
                    <a:p>
                      <a:pPr marL="0" marR="0" algn="ctr" rtl="0">
                        <a:spcBef>
                          <a:spcPts val="0"/>
                        </a:spcBef>
                        <a:spcAft>
                          <a:spcPts val="0"/>
                        </a:spcAft>
                      </a:pPr>
                      <a:r>
                        <a:rPr lang="ar-SY" sz="1800">
                          <a:effectLst/>
                        </a:rPr>
                        <a:t>المجموع</a:t>
                      </a:r>
                      <a:endParaRPr lang="en-US" sz="18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pPr rtl="1"/>
                      <a:endParaRPr lang="ar-SY"/>
                    </a:p>
                  </a:txBody>
                  <a:tcPr/>
                </a:tc>
                <a:tc>
                  <a:txBody>
                    <a:bodyPr/>
                    <a:lstStyle/>
                    <a:p>
                      <a:pPr marL="0" marR="0" algn="ctr" rtl="0">
                        <a:spcBef>
                          <a:spcPts val="0"/>
                        </a:spcBef>
                        <a:spcAft>
                          <a:spcPts val="0"/>
                        </a:spcAft>
                      </a:pPr>
                      <a:r>
                        <a:rPr lang="ar-SY" sz="1800">
                          <a:effectLst/>
                        </a:rPr>
                        <a:t>1080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r>
              <a:tr h="287255">
                <a:tc rowSpan="3">
                  <a:txBody>
                    <a:bodyPr/>
                    <a:lstStyle/>
                    <a:p>
                      <a:pPr marL="0" marR="0" algn="ctr" rtl="0">
                        <a:spcBef>
                          <a:spcPts val="0"/>
                        </a:spcBef>
                        <a:spcAft>
                          <a:spcPts val="0"/>
                        </a:spcAft>
                      </a:pPr>
                      <a:r>
                        <a:rPr lang="ar-SY" sz="1800">
                          <a:effectLst/>
                        </a:rPr>
                        <a:t>تشنج بعد ساعة ونصف</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المجموعة الضابطة</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rPr>
                        <a:t>1.01</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rtl="0">
                        <a:spcBef>
                          <a:spcPts val="0"/>
                        </a:spcBef>
                        <a:spcAft>
                          <a:spcPts val="0"/>
                        </a:spcAft>
                      </a:pPr>
                      <a:r>
                        <a:rPr lang="ar-SY" sz="1800" dirty="0" smtClean="0">
                          <a:effectLst/>
                        </a:rPr>
                        <a:t>4.034</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rtl="0">
                        <a:spcBef>
                          <a:spcPts val="0"/>
                        </a:spcBef>
                        <a:spcAft>
                          <a:spcPts val="0"/>
                        </a:spcAft>
                      </a:pPr>
                      <a:r>
                        <a:rPr lang="en-US" sz="1800" dirty="0" smtClean="0">
                          <a:effectLst/>
                        </a:rPr>
                        <a:t>0.018</a:t>
                      </a:r>
                      <a:endParaRPr lang="en-US" sz="1800" dirty="0">
                        <a:effectLst/>
                        <a:latin typeface="Times New Roman" panose="02020603050405020304" pitchFamily="18" charset="0"/>
                        <a:ea typeface="Times New Roman" panose="02020603050405020304" pitchFamily="18" charset="0"/>
                      </a:endParaRPr>
                    </a:p>
                  </a:txBody>
                  <a:tcPr marL="68580" marR="68580" marT="0" marB="0">
                    <a:solidFill>
                      <a:srgbClr val="FFFF00"/>
                    </a:solidFill>
                  </a:tcPr>
                </a:tc>
              </a:tr>
              <a:tr h="304287">
                <a:tc vMerge="1">
                  <a:txBody>
                    <a:bodyPr/>
                    <a:lstStyle/>
                    <a:p>
                      <a:pPr rtl="1"/>
                      <a:endParaRPr lang="ar-SY"/>
                    </a:p>
                  </a:txBody>
                  <a:tcPr/>
                </a:tc>
                <a:tc>
                  <a:txBody>
                    <a:bodyPr/>
                    <a:lstStyle/>
                    <a:p>
                      <a:pPr marL="0" marR="0" algn="ctr" rtl="0">
                        <a:spcBef>
                          <a:spcPts val="0"/>
                        </a:spcBef>
                        <a:spcAft>
                          <a:spcPts val="0"/>
                        </a:spcAft>
                      </a:pPr>
                      <a:r>
                        <a:rPr lang="ar-SY" sz="1800">
                          <a:effectLst/>
                        </a:rPr>
                        <a:t>المجموعة الأولى</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rtl="1"/>
                      <a:endParaRPr lang="ar-SY"/>
                    </a:p>
                  </a:txBody>
                  <a:tcPr/>
                </a:tc>
                <a:tc vMerge="1">
                  <a:txBody>
                    <a:bodyPr/>
                    <a:lstStyle/>
                    <a:p>
                      <a:pPr rtl="1"/>
                      <a:endParaRPr lang="ar-SY"/>
                    </a:p>
                  </a:txBody>
                  <a:tcPr/>
                </a:tc>
              </a:tr>
              <a:tr h="321317">
                <a:tc vMerge="1">
                  <a:txBody>
                    <a:bodyPr/>
                    <a:lstStyle/>
                    <a:p>
                      <a:pPr rtl="1"/>
                      <a:endParaRPr lang="ar-SY"/>
                    </a:p>
                  </a:txBody>
                  <a:tcPr/>
                </a:tc>
                <a:tc>
                  <a:txBody>
                    <a:bodyPr/>
                    <a:lstStyle/>
                    <a:p>
                      <a:pPr marL="0" marR="0" algn="ctr" rtl="0">
                        <a:spcBef>
                          <a:spcPts val="0"/>
                        </a:spcBef>
                        <a:spcAft>
                          <a:spcPts val="0"/>
                        </a:spcAft>
                      </a:pPr>
                      <a:r>
                        <a:rPr lang="ar-SY" sz="1800">
                          <a:effectLst/>
                        </a:rPr>
                        <a:t>المجموعة الثانية</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360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smtClean="0">
                          <a:effectLst/>
                          <a:latin typeface="+mn-lt"/>
                          <a:ea typeface="+mn-ea"/>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rtl="1"/>
                      <a:endParaRPr lang="ar-SY"/>
                    </a:p>
                  </a:txBody>
                  <a:tcPr/>
                </a:tc>
                <a:tc vMerge="1">
                  <a:txBody>
                    <a:bodyPr/>
                    <a:lstStyle/>
                    <a:p>
                      <a:pPr rtl="1"/>
                      <a:endParaRPr lang="ar-SY"/>
                    </a:p>
                  </a:txBody>
                  <a:tcPr/>
                </a:tc>
              </a:tr>
              <a:tr h="344026">
                <a:tc gridSpan="2">
                  <a:txBody>
                    <a:bodyPr/>
                    <a:lstStyle/>
                    <a:p>
                      <a:pPr marL="0" marR="0" algn="ctr" rtl="0">
                        <a:spcBef>
                          <a:spcPts val="0"/>
                        </a:spcBef>
                        <a:spcAft>
                          <a:spcPts val="0"/>
                        </a:spcAft>
                      </a:pPr>
                      <a:r>
                        <a:rPr lang="ar-SY" sz="1800">
                          <a:effectLst/>
                        </a:rPr>
                        <a:t>المجموع</a:t>
                      </a:r>
                      <a:endParaRPr lang="en-US" sz="18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pPr rtl="1"/>
                      <a:endParaRPr lang="ar-SY"/>
                    </a:p>
                  </a:txBody>
                  <a:tcPr/>
                </a:tc>
                <a:tc>
                  <a:txBody>
                    <a:bodyPr/>
                    <a:lstStyle/>
                    <a:p>
                      <a:pPr marL="0" marR="0" algn="ctr" rtl="0">
                        <a:spcBef>
                          <a:spcPts val="0"/>
                        </a:spcBef>
                        <a:spcAft>
                          <a:spcPts val="0"/>
                        </a:spcAft>
                      </a:pPr>
                      <a:r>
                        <a:rPr lang="ar-SY" sz="1800">
                          <a:effectLst/>
                        </a:rPr>
                        <a:t>1080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a:effectLst/>
                        </a:rPr>
                        <a:t> </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rtl="0">
                        <a:spcBef>
                          <a:spcPts val="0"/>
                        </a:spcBef>
                        <a:spcAft>
                          <a:spcPts val="0"/>
                        </a:spcAft>
                      </a:pPr>
                      <a:r>
                        <a:rPr lang="ar-SY" sz="1800" dirty="0">
                          <a:effectLst/>
                        </a:rPr>
                        <a:t> </a:t>
                      </a:r>
                      <a:endParaRPr lang="en-US" sz="1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5" name="سهم إلى اليمين 4"/>
          <p:cNvSpPr/>
          <p:nvPr/>
        </p:nvSpPr>
        <p:spPr>
          <a:xfrm>
            <a:off x="150125" y="2811438"/>
            <a:ext cx="2165763" cy="873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000" dirty="0" smtClean="0">
                <a:latin typeface="Aldhabi" panose="01000000000000000000" pitchFamily="2" charset="-78"/>
                <a:cs typeface="Aldhabi" panose="01000000000000000000" pitchFamily="2" charset="-78"/>
              </a:rPr>
              <a:t>مستوى المعنوية </a:t>
            </a:r>
            <a:r>
              <a:rPr lang="ar-SY" sz="2000" dirty="0" smtClean="0">
                <a:latin typeface="Aldhabi" panose="01000000000000000000" pitchFamily="2" charset="-78"/>
                <a:cs typeface="Aldhabi" panose="01000000000000000000" pitchFamily="2" charset="-78"/>
              </a:rPr>
              <a:t>أصغر </a:t>
            </a:r>
            <a:r>
              <a:rPr lang="ar-SY" sz="2000" dirty="0" smtClean="0">
                <a:latin typeface="Aldhabi" panose="01000000000000000000" pitchFamily="2" charset="-78"/>
                <a:cs typeface="Aldhabi" panose="01000000000000000000" pitchFamily="2" charset="-78"/>
              </a:rPr>
              <a:t>من 0.05</a:t>
            </a:r>
            <a:endParaRPr lang="ar-SY" sz="2000" dirty="0">
              <a:latin typeface="Aldhabi" panose="01000000000000000000" pitchFamily="2" charset="-78"/>
              <a:cs typeface="Aldhabi" panose="01000000000000000000" pitchFamily="2" charset="-78"/>
            </a:endParaRPr>
          </a:p>
        </p:txBody>
      </p:sp>
      <p:sp>
        <p:nvSpPr>
          <p:cNvPr id="6" name="سهم إلى اليمين 5"/>
          <p:cNvSpPr/>
          <p:nvPr/>
        </p:nvSpPr>
        <p:spPr>
          <a:xfrm>
            <a:off x="150125" y="4012442"/>
            <a:ext cx="2165763" cy="900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dirty="0">
                <a:latin typeface="Aldhabi" panose="01000000000000000000" pitchFamily="2" charset="-78"/>
                <a:cs typeface="Aldhabi" panose="01000000000000000000" pitchFamily="2" charset="-78"/>
              </a:rPr>
              <a:t>مستوى المعنوية </a:t>
            </a:r>
            <a:r>
              <a:rPr lang="ar-SY" dirty="0" smtClean="0">
                <a:latin typeface="Aldhabi" panose="01000000000000000000" pitchFamily="2" charset="-78"/>
                <a:cs typeface="Aldhabi" panose="01000000000000000000" pitchFamily="2" charset="-78"/>
              </a:rPr>
              <a:t>أصغر </a:t>
            </a:r>
            <a:r>
              <a:rPr lang="ar-SY" dirty="0">
                <a:latin typeface="Aldhabi" panose="01000000000000000000" pitchFamily="2" charset="-78"/>
                <a:cs typeface="Aldhabi" panose="01000000000000000000" pitchFamily="2" charset="-78"/>
              </a:rPr>
              <a:t>من 0.05</a:t>
            </a:r>
          </a:p>
        </p:txBody>
      </p:sp>
    </p:spTree>
    <p:extLst>
      <p:ext uri="{BB962C8B-B14F-4D97-AF65-F5344CB8AC3E}">
        <p14:creationId xmlns:p14="http://schemas.microsoft.com/office/powerpoint/2010/main" val="92092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par>
                                <p:cTn id="14" presetID="49" presetClass="entr" presetSubtype="0" decel="10000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 calcmode="lin" valueType="num">
                                      <p:cBhvr>
                                        <p:cTn id="18" dur="500" fill="hold"/>
                                        <p:tgtEl>
                                          <p:spTgt spid="5"/>
                                        </p:tgtEl>
                                        <p:attrNameLst>
                                          <p:attrName>style.rotation</p:attrName>
                                        </p:attrNameLst>
                                      </p:cBhvr>
                                      <p:tavLst>
                                        <p:tav tm="0">
                                          <p:val>
                                            <p:fltVal val="360"/>
                                          </p:val>
                                        </p:tav>
                                        <p:tav tm="100000">
                                          <p:val>
                                            <p:fltVal val="0"/>
                                          </p:val>
                                        </p:tav>
                                      </p:tavLst>
                                    </p:anim>
                                    <p:animEffect transition="in" filter="fade">
                                      <p:cBhvr>
                                        <p:cTn id="19" dur="500"/>
                                        <p:tgtEl>
                                          <p:spTgt spid="5"/>
                                        </p:tgtEl>
                                      </p:cBhvr>
                                    </p:animEffect>
                                  </p:childTnLst>
                                </p:cTn>
                              </p:par>
                              <p:par>
                                <p:cTn id="20" presetID="27" presetClass="emph" presetSubtype="0" fill="remove" grpId="1" nodeType="withEffect">
                                  <p:stCondLst>
                                    <p:cond delay="0"/>
                                  </p:stCondLst>
                                  <p:childTnLst>
                                    <p:animClr clrSpc="rgb" dir="cw">
                                      <p:cBhvr override="childStyle">
                                        <p:cTn id="21" dur="250" autoRev="1" fill="remove"/>
                                        <p:tgtEl>
                                          <p:spTgt spid="5"/>
                                        </p:tgtEl>
                                        <p:attrNameLst>
                                          <p:attrName>style.color</p:attrName>
                                        </p:attrNameLst>
                                      </p:cBhvr>
                                      <p:to>
                                        <a:schemeClr val="bg1"/>
                                      </p:to>
                                    </p:animClr>
                                    <p:animClr clrSpc="rgb" dir="cw">
                                      <p:cBhvr>
                                        <p:cTn id="22" dur="250" autoRev="1" fill="remove"/>
                                        <p:tgtEl>
                                          <p:spTgt spid="5"/>
                                        </p:tgtEl>
                                        <p:attrNameLst>
                                          <p:attrName>fillcolor</p:attrName>
                                        </p:attrNameLst>
                                      </p:cBhvr>
                                      <p:to>
                                        <a:schemeClr val="bg1"/>
                                      </p:to>
                                    </p:animClr>
                                    <p:set>
                                      <p:cBhvr>
                                        <p:cTn id="23" dur="250" autoRev="1" fill="remove"/>
                                        <p:tgtEl>
                                          <p:spTgt spid="5"/>
                                        </p:tgtEl>
                                        <p:attrNameLst>
                                          <p:attrName>fill.type</p:attrName>
                                        </p:attrNameLst>
                                      </p:cBhvr>
                                      <p:to>
                                        <p:strVal val="solid"/>
                                      </p:to>
                                    </p:set>
                                    <p:set>
                                      <p:cBhvr>
                                        <p:cTn id="24" dur="250" autoRev="1" fill="remove"/>
                                        <p:tgtEl>
                                          <p:spTgt spid="5"/>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 calcmode="lin" valueType="num">
                                      <p:cBhvr>
                                        <p:cTn id="31" dur="500" fill="hold"/>
                                        <p:tgtEl>
                                          <p:spTgt spid="6"/>
                                        </p:tgtEl>
                                        <p:attrNameLst>
                                          <p:attrName>style.rotation</p:attrName>
                                        </p:attrNameLst>
                                      </p:cBhvr>
                                      <p:tavLst>
                                        <p:tav tm="0">
                                          <p:val>
                                            <p:fltVal val="360"/>
                                          </p:val>
                                        </p:tav>
                                        <p:tav tm="100000">
                                          <p:val>
                                            <p:fltVal val="0"/>
                                          </p:val>
                                        </p:tav>
                                      </p:tavLst>
                                    </p:anim>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mph" presetSubtype="0" fill="remove" grpId="1" nodeType="clickEffect">
                                  <p:stCondLst>
                                    <p:cond delay="0"/>
                                  </p:stCondLst>
                                  <p:childTnLst>
                                    <p:animClr clrSpc="rgb" dir="cw">
                                      <p:cBhvr override="childStyle">
                                        <p:cTn id="36" dur="250" autoRev="1" fill="remove"/>
                                        <p:tgtEl>
                                          <p:spTgt spid="6"/>
                                        </p:tgtEl>
                                        <p:attrNameLst>
                                          <p:attrName>style.color</p:attrName>
                                        </p:attrNameLst>
                                      </p:cBhvr>
                                      <p:to>
                                        <a:schemeClr val="bg1"/>
                                      </p:to>
                                    </p:animClr>
                                    <p:animClr clrSpc="rgb" dir="cw">
                                      <p:cBhvr>
                                        <p:cTn id="37" dur="250" autoRev="1" fill="remove"/>
                                        <p:tgtEl>
                                          <p:spTgt spid="6"/>
                                        </p:tgtEl>
                                        <p:attrNameLst>
                                          <p:attrName>fillcolor</p:attrName>
                                        </p:attrNameLst>
                                      </p:cBhvr>
                                      <p:to>
                                        <a:schemeClr val="bg1"/>
                                      </p:to>
                                    </p:animClr>
                                    <p:set>
                                      <p:cBhvr>
                                        <p:cTn id="38" dur="250" autoRev="1" fill="remove"/>
                                        <p:tgtEl>
                                          <p:spTgt spid="6"/>
                                        </p:tgtEl>
                                        <p:attrNameLst>
                                          <p:attrName>fill.type</p:attrName>
                                        </p:attrNameLst>
                                      </p:cBhvr>
                                      <p:to>
                                        <p:strVal val="solid"/>
                                      </p:to>
                                    </p:set>
                                    <p:set>
                                      <p:cBhvr>
                                        <p:cTn id="39"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6" grpId="0" animBg="1"/>
      <p:bldP spid="6"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084" y="0"/>
            <a:ext cx="10396882" cy="1151965"/>
          </a:xfrm>
        </p:spPr>
        <p:txBody>
          <a:bodyPr>
            <a:normAutofit fontScale="90000"/>
          </a:bodyPr>
          <a:lstStyle/>
          <a:p>
            <a:pPr algn="r"/>
            <a:r>
              <a:rPr lang="ar-SA" sz="2400" b="1" dirty="0">
                <a:solidFill>
                  <a:schemeClr val="tx1"/>
                </a:solidFill>
              </a:rPr>
              <a:t>جدول</a:t>
            </a:r>
            <a:r>
              <a:rPr lang="ar-SY" sz="2400" b="1" dirty="0" smtClean="0">
                <a:solidFill>
                  <a:schemeClr val="tx1"/>
                </a:solidFill>
              </a:rPr>
              <a:t>(9) </a:t>
            </a:r>
            <a:r>
              <a:rPr lang="ar-SA" sz="2400" b="1" dirty="0">
                <a:solidFill>
                  <a:schemeClr val="tx1"/>
                </a:solidFill>
              </a:rPr>
              <a:t>الإحصاءات الوصفية للمجموعتين التجريبيتين الأولى والثانية بالنسبة لضغط الدم</a:t>
            </a:r>
            <a:r>
              <a:rPr lang="en-US" sz="2400" dirty="0">
                <a:solidFill>
                  <a:schemeClr val="tx1"/>
                </a:solidFill>
              </a:rPr>
              <a:t/>
            </a:r>
            <a:br>
              <a:rPr lang="en-US" sz="2400" dirty="0">
                <a:solidFill>
                  <a:schemeClr val="tx1"/>
                </a:solidFill>
              </a:rPr>
            </a:br>
            <a:endParaRPr lang="ar-SY" sz="24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930901177"/>
              </p:ext>
            </p:extLst>
          </p:nvPr>
        </p:nvGraphicFramePr>
        <p:xfrm>
          <a:off x="1937984" y="791577"/>
          <a:ext cx="8939983" cy="5472740"/>
        </p:xfrm>
        <a:graphic>
          <a:graphicData uri="http://schemas.openxmlformats.org/drawingml/2006/table">
            <a:tbl>
              <a:tblPr rtl="1" firstRow="1" firstCol="1" bandRow="1">
                <a:tableStyleId>{5C22544A-7EE6-4342-B048-85BDC9FD1C3A}</a:tableStyleId>
              </a:tblPr>
              <a:tblGrid>
                <a:gridCol w="1764345"/>
                <a:gridCol w="1452485"/>
                <a:gridCol w="1111060"/>
                <a:gridCol w="1111060"/>
                <a:gridCol w="2048548"/>
                <a:gridCol w="1452485"/>
              </a:tblGrid>
              <a:tr h="608084">
                <a:tc>
                  <a:txBody>
                    <a:bodyPr/>
                    <a:lstStyle/>
                    <a:p>
                      <a:pPr marL="0" marR="0" algn="ctr" rtl="1">
                        <a:spcBef>
                          <a:spcPts val="0"/>
                        </a:spcBef>
                        <a:spcAft>
                          <a:spcPts val="0"/>
                        </a:spcAft>
                      </a:pPr>
                      <a:r>
                        <a:rPr lang="ar-SA"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a:effectLst/>
                        </a:rPr>
                        <a:t>المجموعة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en-US" sz="1200" dirty="0">
                          <a:effectLst/>
                          <a:latin typeface="Aharoni" panose="02010803020104030203" pitchFamily="2" charset="-79"/>
                          <a:cs typeface="Aharoni" panose="02010803020104030203" pitchFamily="2" charset="-79"/>
                        </a:rPr>
                        <a:t>N</a:t>
                      </a:r>
                      <a:endParaRPr lang="en-US" sz="12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nchor="ctr"/>
                </a:tc>
                <a:tc>
                  <a:txBody>
                    <a:bodyPr/>
                    <a:lstStyle/>
                    <a:p>
                      <a:pPr marL="0" marR="0" algn="ctr" rtl="1">
                        <a:spcBef>
                          <a:spcPts val="0"/>
                        </a:spcBef>
                        <a:spcAft>
                          <a:spcPts val="0"/>
                        </a:spcAft>
                      </a:pPr>
                      <a:r>
                        <a:rPr lang="ar-SY" sz="1200" dirty="0">
                          <a:effectLst/>
                        </a:rPr>
                        <a:t>المتوسط</a:t>
                      </a:r>
                      <a:endParaRPr lang="en-US" sz="1200" dirty="0">
                        <a:effectLst/>
                      </a:endParaRPr>
                    </a:p>
                    <a:p>
                      <a:pPr marL="0" marR="0" algn="ctr" rtl="1">
                        <a:spcBef>
                          <a:spcPts val="0"/>
                        </a:spcBef>
                        <a:spcAft>
                          <a:spcPts val="0"/>
                        </a:spcAft>
                      </a:pPr>
                      <a:r>
                        <a:rPr lang="en-US" sz="1200" dirty="0">
                          <a:effectLst/>
                          <a:latin typeface="Aharoni" panose="02010803020104030203" pitchFamily="2" charset="-79"/>
                          <a:cs typeface="Aharoni" panose="02010803020104030203" pitchFamily="2" charset="-79"/>
                        </a:rPr>
                        <a:t>Mean</a:t>
                      </a:r>
                      <a:endParaRPr lang="en-US" sz="12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nchor="ctr"/>
                </a:tc>
                <a:tc>
                  <a:txBody>
                    <a:bodyPr/>
                    <a:lstStyle/>
                    <a:p>
                      <a:pPr marL="0" marR="0" algn="ctr" rtl="1">
                        <a:spcBef>
                          <a:spcPts val="0"/>
                        </a:spcBef>
                        <a:spcAft>
                          <a:spcPts val="0"/>
                        </a:spcAft>
                      </a:pPr>
                      <a:r>
                        <a:rPr lang="ar-SY" sz="1200">
                          <a:effectLst/>
                        </a:rPr>
                        <a:t>اختبار </a:t>
                      </a:r>
                      <a:r>
                        <a:rPr lang="en-US" sz="1200">
                          <a:effectLst/>
                        </a:rPr>
                        <a:t>T</a:t>
                      </a:r>
                      <a:r>
                        <a:rPr lang="ar-SY" sz="1200">
                          <a:effectLst/>
                        </a:rPr>
                        <a:t> لتساوي المتوسطات</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a:effectLst/>
                        </a:rPr>
                        <a:t>احتمالات الدلالة </a:t>
                      </a:r>
                      <a:r>
                        <a:rPr lang="en-US" sz="1200" dirty="0">
                          <a:effectLst/>
                          <a:latin typeface="Aharoni" panose="02010803020104030203" pitchFamily="2" charset="-79"/>
                          <a:cs typeface="Aharoni" panose="02010803020104030203" pitchFamily="2" charset="-79"/>
                        </a:rPr>
                        <a:t>sig</a:t>
                      </a:r>
                      <a:r>
                        <a:rPr lang="en-US" sz="1200" dirty="0">
                          <a:effectLst/>
                        </a:rPr>
                        <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r>
              <a:tr h="304041">
                <a:tc rowSpan="2">
                  <a:txBody>
                    <a:bodyPr/>
                    <a:lstStyle/>
                    <a:p>
                      <a:pPr marL="0" marR="0" algn="ctr" rtl="1">
                        <a:spcBef>
                          <a:spcPts val="0"/>
                        </a:spcBef>
                        <a:spcAft>
                          <a:spcPts val="0"/>
                        </a:spcAft>
                      </a:pPr>
                      <a:r>
                        <a:rPr lang="ar-SY" sz="1200" dirty="0">
                          <a:effectLst/>
                        </a:rPr>
                        <a:t>انقباضي قبل بداية الجلسة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a:effectLst/>
                        </a:rPr>
                        <a:t>المجموعة الاولى</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14.80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2.748</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0.006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a:effectLst/>
                        </a:rPr>
                        <a:t>المجموعة الثانية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15.14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a:effectLst/>
                        </a:rPr>
                        <a:t>انقباضي بعد 40 دقيقة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a:effectLst/>
                        </a:rPr>
                        <a:t>المجموعة الاولى</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14.79</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2.624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rPr>
                        <a:t>0.009</a:t>
                      </a:r>
                      <a:endParaRPr lang="en-US" sz="1200" dirty="0">
                        <a:effectLst/>
                      </a:endParaRPr>
                    </a:p>
                    <a:p>
                      <a:pPr marL="0" marR="0" algn="ctr" rtl="1">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a:effectLst/>
                        </a:rPr>
                        <a:t>المجموعة الثانية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15.12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a:effectLst/>
                        </a:rPr>
                        <a:t>انقباضي بعد ساعة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a:effectLst/>
                        </a:rPr>
                        <a:t>المجموعة الاولى</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14.80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2.271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a:effectLst/>
                        </a:rPr>
                        <a:t>المجموعة الثانية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15.07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a:effectLst/>
                        </a:rPr>
                        <a:t>انبساطي بعد ساعتين</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a:effectLst/>
                        </a:rPr>
                        <a:t>المجموعة الاولى</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760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6.33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2.117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0.035</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a:effectLst/>
                        </a:rPr>
                        <a:t>المجموعة الثانية</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6.50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dirty="0">
                          <a:effectLst/>
                        </a:rPr>
                        <a:t>انقباضي يعد 2 </a:t>
                      </a:r>
                      <a:r>
                        <a:rPr lang="ar-SY" sz="1200" dirty="0" err="1">
                          <a:effectLst/>
                        </a:rPr>
                        <a:t>سا</a:t>
                      </a:r>
                      <a:r>
                        <a:rPr lang="ar-SY" sz="1200" dirty="0">
                          <a:effectLst/>
                        </a:rPr>
                        <a:t> ونصف</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dirty="0">
                          <a:effectLst/>
                        </a:rPr>
                        <a:t>المجموعة الاولى</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14.44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2.390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0.017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dirty="0">
                          <a:effectLst/>
                        </a:rPr>
                        <a:t>المجموعة الثانية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14.76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dirty="0">
                          <a:effectLst/>
                        </a:rPr>
                        <a:t>انبساطي بعد ثلاث ساعات</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dirty="0">
                          <a:effectLst/>
                        </a:rPr>
                        <a:t>المجموعة الاولى</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6.16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4.121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rPr>
                        <a:t>0.000</a:t>
                      </a:r>
                      <a:endParaRPr lang="en-US" sz="1200" dirty="0">
                        <a:effectLst/>
                      </a:endParaRPr>
                    </a:p>
                    <a:p>
                      <a:pPr marL="0" marR="0" algn="ctr" rtl="1">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dirty="0">
                          <a:effectLst/>
                        </a:rPr>
                        <a:t>المجموعة الثانية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6.54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dirty="0">
                          <a:effectLst/>
                        </a:rPr>
                        <a:t>انبساطي بعد 3 </a:t>
                      </a:r>
                      <a:r>
                        <a:rPr lang="ar-SY" sz="1200" dirty="0" err="1">
                          <a:effectLst/>
                        </a:rPr>
                        <a:t>سا</a:t>
                      </a:r>
                      <a:r>
                        <a:rPr lang="ar-SY" sz="1200" dirty="0">
                          <a:effectLst/>
                        </a:rPr>
                        <a:t> ونصف</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dirty="0">
                          <a:effectLst/>
                        </a:rPr>
                        <a:t>المجموعة الاولى</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6.21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200" dirty="0" smtClean="0">
                          <a:effectLst/>
                        </a:rPr>
                        <a:t>4.663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dirty="0">
                          <a:effectLst/>
                        </a:rPr>
                        <a:t>المجموعة الثانية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6.64</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304041">
                <a:tc rowSpan="2">
                  <a:txBody>
                    <a:bodyPr/>
                    <a:lstStyle/>
                    <a:p>
                      <a:pPr marL="0" marR="0" algn="ctr" rtl="1">
                        <a:spcBef>
                          <a:spcPts val="0"/>
                        </a:spcBef>
                        <a:spcAft>
                          <a:spcPts val="0"/>
                        </a:spcAft>
                      </a:pPr>
                      <a:r>
                        <a:rPr lang="ar-SY" sz="1200" dirty="0">
                          <a:effectLst/>
                        </a:rPr>
                        <a:t>انقباضي نهاية الجلسة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200" dirty="0">
                          <a:effectLst/>
                        </a:rPr>
                        <a:t>المجموعة الاولى</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14.93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0">
                        <a:spcBef>
                          <a:spcPts val="0"/>
                        </a:spcBef>
                        <a:spcAft>
                          <a:spcPts val="0"/>
                        </a:spcAft>
                      </a:pPr>
                      <a:r>
                        <a:rPr lang="ar-SY" sz="1200" dirty="0" smtClean="0">
                          <a:effectLst/>
                        </a:rPr>
                        <a:t>2.696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200" dirty="0" smtClean="0">
                          <a:effectLst/>
                          <a:latin typeface="+mn-lt"/>
                          <a:ea typeface="+mn-ea"/>
                        </a:rPr>
                        <a:t>0.007</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304041">
                <a:tc vMerge="1">
                  <a:txBody>
                    <a:bodyPr/>
                    <a:lstStyle/>
                    <a:p>
                      <a:pPr rtl="1"/>
                      <a:endParaRPr lang="ar-SY"/>
                    </a:p>
                  </a:txBody>
                  <a:tcPr/>
                </a:tc>
                <a:tc>
                  <a:txBody>
                    <a:bodyPr/>
                    <a:lstStyle/>
                    <a:p>
                      <a:pPr marL="0" marR="0" algn="ctr" rtl="1">
                        <a:spcBef>
                          <a:spcPts val="0"/>
                        </a:spcBef>
                        <a:spcAft>
                          <a:spcPts val="0"/>
                        </a:spcAft>
                      </a:pPr>
                      <a:r>
                        <a:rPr lang="ar-SA" sz="1200" dirty="0">
                          <a:effectLst/>
                        </a:rPr>
                        <a:t>المجموعة الثانية</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200" dirty="0" smtClean="0">
                          <a:effectLst/>
                        </a:rPr>
                        <a:t>360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200" dirty="0" smtClean="0">
                          <a:effectLst/>
                        </a:rPr>
                        <a:t>14.62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vMerge="1">
                  <a:txBody>
                    <a:bodyPr/>
                    <a:lstStyle/>
                    <a:p>
                      <a:pPr rtl="1"/>
                      <a:endParaRPr lang="ar-SY"/>
                    </a:p>
                  </a:txBody>
                  <a:tcPr/>
                </a:tc>
                <a:tc vMerge="1">
                  <a:txBody>
                    <a:bodyPr/>
                    <a:lstStyle/>
                    <a:p>
                      <a:pPr rtl="1"/>
                      <a:endParaRPr lang="ar-SY"/>
                    </a:p>
                  </a:txBody>
                  <a:tcP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Y"/>
          </a:p>
        </p:txBody>
      </p:sp>
      <p:sp>
        <p:nvSpPr>
          <p:cNvPr id="6" name="سهم مسنن إلى اليمين 5"/>
          <p:cNvSpPr/>
          <p:nvPr/>
        </p:nvSpPr>
        <p:spPr>
          <a:xfrm>
            <a:off x="368490" y="1419367"/>
            <a:ext cx="1510671" cy="51192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solidFill>
                  <a:schemeClr val="bg1"/>
                </a:solidFill>
                <a:latin typeface="Aldhabi" panose="01000000000000000000" pitchFamily="2" charset="-78"/>
                <a:cs typeface="Aldhabi" panose="01000000000000000000" pitchFamily="2" charset="-78"/>
              </a:rPr>
              <a:t>دال عند 0.01</a:t>
            </a:r>
            <a:endParaRPr lang="ar-SY" sz="2400" dirty="0">
              <a:solidFill>
                <a:schemeClr val="bg1"/>
              </a:solidFill>
              <a:latin typeface="Aldhabi" panose="01000000000000000000" pitchFamily="2" charset="-78"/>
              <a:cs typeface="Aldhabi" panose="01000000000000000000" pitchFamily="2" charset="-78"/>
            </a:endParaRPr>
          </a:p>
        </p:txBody>
      </p:sp>
      <p:sp>
        <p:nvSpPr>
          <p:cNvPr id="7" name="سهم مسنن إلى اليمين 6"/>
          <p:cNvSpPr/>
          <p:nvPr/>
        </p:nvSpPr>
        <p:spPr>
          <a:xfrm>
            <a:off x="368490" y="1983677"/>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0.01</a:t>
            </a:r>
            <a:endParaRPr lang="ar-SY" sz="2400" dirty="0">
              <a:latin typeface="Aldhabi" panose="01000000000000000000" pitchFamily="2" charset="-78"/>
              <a:cs typeface="Aldhabi" panose="01000000000000000000" pitchFamily="2" charset="-78"/>
            </a:endParaRPr>
          </a:p>
        </p:txBody>
      </p:sp>
      <p:sp>
        <p:nvSpPr>
          <p:cNvPr id="8" name="سهم مسنن إلى اليمين 7"/>
          <p:cNvSpPr/>
          <p:nvPr/>
        </p:nvSpPr>
        <p:spPr>
          <a:xfrm>
            <a:off x="368490" y="2634018"/>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0.05</a:t>
            </a:r>
            <a:endParaRPr lang="ar-SY" sz="2400" dirty="0">
              <a:latin typeface="Aldhabi" panose="01000000000000000000" pitchFamily="2" charset="-78"/>
              <a:cs typeface="Aldhabi" panose="01000000000000000000" pitchFamily="2" charset="-78"/>
            </a:endParaRPr>
          </a:p>
        </p:txBody>
      </p:sp>
      <p:sp>
        <p:nvSpPr>
          <p:cNvPr id="9" name="سهم مسنن إلى اليمين 8"/>
          <p:cNvSpPr/>
          <p:nvPr/>
        </p:nvSpPr>
        <p:spPr>
          <a:xfrm>
            <a:off x="368490" y="3284359"/>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0.05</a:t>
            </a:r>
            <a:endParaRPr lang="ar-SY" sz="2400" dirty="0">
              <a:latin typeface="Aldhabi" panose="01000000000000000000" pitchFamily="2" charset="-78"/>
              <a:cs typeface="Aldhabi" panose="01000000000000000000" pitchFamily="2" charset="-78"/>
            </a:endParaRPr>
          </a:p>
        </p:txBody>
      </p:sp>
      <p:sp>
        <p:nvSpPr>
          <p:cNvPr id="10" name="سهم مسنن إلى اليمين 9"/>
          <p:cNvSpPr/>
          <p:nvPr/>
        </p:nvSpPr>
        <p:spPr>
          <a:xfrm>
            <a:off x="368490" y="3934700"/>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0.05</a:t>
            </a:r>
            <a:endParaRPr lang="ar-SY" sz="2400" dirty="0">
              <a:latin typeface="Aldhabi" panose="01000000000000000000" pitchFamily="2" charset="-78"/>
              <a:cs typeface="Aldhabi" panose="01000000000000000000" pitchFamily="2" charset="-78"/>
            </a:endParaRPr>
          </a:p>
        </p:txBody>
      </p:sp>
      <p:sp>
        <p:nvSpPr>
          <p:cNvPr id="11" name="سهم مسنن إلى اليمين 10"/>
          <p:cNvSpPr/>
          <p:nvPr/>
        </p:nvSpPr>
        <p:spPr>
          <a:xfrm>
            <a:off x="368490" y="4585041"/>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0.01</a:t>
            </a:r>
            <a:endParaRPr lang="ar-SY" sz="2400" dirty="0">
              <a:latin typeface="Aldhabi" panose="01000000000000000000" pitchFamily="2" charset="-78"/>
              <a:cs typeface="Aldhabi" panose="01000000000000000000" pitchFamily="2" charset="-78"/>
            </a:endParaRPr>
          </a:p>
        </p:txBody>
      </p:sp>
      <p:sp>
        <p:nvSpPr>
          <p:cNvPr id="12" name="سهم مسنن إلى اليمين 11"/>
          <p:cNvSpPr/>
          <p:nvPr/>
        </p:nvSpPr>
        <p:spPr>
          <a:xfrm>
            <a:off x="368490" y="5152527"/>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0.01</a:t>
            </a:r>
            <a:endParaRPr lang="ar-SY" sz="2400" dirty="0">
              <a:latin typeface="Aldhabi" panose="01000000000000000000" pitchFamily="2" charset="-78"/>
              <a:cs typeface="Aldhabi" panose="01000000000000000000" pitchFamily="2" charset="-78"/>
            </a:endParaRPr>
          </a:p>
        </p:txBody>
      </p:sp>
      <p:sp>
        <p:nvSpPr>
          <p:cNvPr id="13" name="سهم مسنن إلى اليمين 12"/>
          <p:cNvSpPr/>
          <p:nvPr/>
        </p:nvSpPr>
        <p:spPr>
          <a:xfrm>
            <a:off x="368490" y="5720014"/>
            <a:ext cx="1510671"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0.01</a:t>
            </a:r>
            <a:endParaRPr lang="ar-SY" sz="2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44368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49" presetClass="entr" presetSubtype="0" decel="10000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 calcmode="lin" valueType="num">
                                      <p:cBhvr>
                                        <p:cTn id="18" dur="500" fill="hold"/>
                                        <p:tgtEl>
                                          <p:spTgt spid="6"/>
                                        </p:tgtEl>
                                        <p:attrNameLst>
                                          <p:attrName>style.rotation</p:attrName>
                                        </p:attrNameLst>
                                      </p:cBhvr>
                                      <p:tavLst>
                                        <p:tav tm="0">
                                          <p:val>
                                            <p:fltVal val="360"/>
                                          </p:val>
                                        </p:tav>
                                        <p:tav tm="100000">
                                          <p:val>
                                            <p:fltVal val="0"/>
                                          </p:val>
                                        </p:tav>
                                      </p:tavLst>
                                    </p:anim>
                                    <p:animEffect transition="in" filter="fade">
                                      <p:cBhvr>
                                        <p:cTn id="19" dur="500"/>
                                        <p:tgtEl>
                                          <p:spTgt spid="6"/>
                                        </p:tgtEl>
                                      </p:cBhvr>
                                    </p:animEffect>
                                  </p:childTnLst>
                                </p:cTn>
                              </p:par>
                              <p:par>
                                <p:cTn id="20" presetID="27" presetClass="emph" presetSubtype="0" fill="remove" grpId="1" nodeType="withEffect">
                                  <p:stCondLst>
                                    <p:cond delay="0"/>
                                  </p:stCondLst>
                                  <p:childTnLst>
                                    <p:animClr clrSpc="rgb" dir="cw">
                                      <p:cBhvr override="childStyle">
                                        <p:cTn id="21" dur="250" autoRev="1" fill="remove"/>
                                        <p:tgtEl>
                                          <p:spTgt spid="6"/>
                                        </p:tgtEl>
                                        <p:attrNameLst>
                                          <p:attrName>style.color</p:attrName>
                                        </p:attrNameLst>
                                      </p:cBhvr>
                                      <p:to>
                                        <a:schemeClr val="bg1"/>
                                      </p:to>
                                    </p:animClr>
                                    <p:animClr clrSpc="rgb" dir="cw">
                                      <p:cBhvr>
                                        <p:cTn id="22" dur="250" autoRev="1" fill="remove"/>
                                        <p:tgtEl>
                                          <p:spTgt spid="6"/>
                                        </p:tgtEl>
                                        <p:attrNameLst>
                                          <p:attrName>fillcolor</p:attrName>
                                        </p:attrNameLst>
                                      </p:cBhvr>
                                      <p:to>
                                        <a:schemeClr val="bg1"/>
                                      </p:to>
                                    </p:animClr>
                                    <p:set>
                                      <p:cBhvr>
                                        <p:cTn id="23" dur="250" autoRev="1" fill="remove"/>
                                        <p:tgtEl>
                                          <p:spTgt spid="6"/>
                                        </p:tgtEl>
                                        <p:attrNameLst>
                                          <p:attrName>fill.type</p:attrName>
                                        </p:attrNameLst>
                                      </p:cBhvr>
                                      <p:to>
                                        <p:strVal val="solid"/>
                                      </p:to>
                                    </p:set>
                                    <p:set>
                                      <p:cBhvr>
                                        <p:cTn id="24" dur="250" autoRev="1" fill="remove"/>
                                        <p:tgtEl>
                                          <p:spTgt spid="6"/>
                                        </p:tgtEl>
                                        <p:attrNameLst>
                                          <p:attrName>fill.on</p:attrName>
                                        </p:attrNameLst>
                                      </p:cBhvr>
                                      <p:to>
                                        <p:strVal val="true"/>
                                      </p:to>
                                    </p:set>
                                  </p:childTnLst>
                                </p:cTn>
                              </p:par>
                              <p:par>
                                <p:cTn id="25" presetID="49" presetClass="entr" presetSubtype="0" decel="10000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 calcmode="lin" valueType="num">
                                      <p:cBhvr>
                                        <p:cTn id="29" dur="500" fill="hold"/>
                                        <p:tgtEl>
                                          <p:spTgt spid="7"/>
                                        </p:tgtEl>
                                        <p:attrNameLst>
                                          <p:attrName>style.rotation</p:attrName>
                                        </p:attrNameLst>
                                      </p:cBhvr>
                                      <p:tavLst>
                                        <p:tav tm="0">
                                          <p:val>
                                            <p:fltVal val="360"/>
                                          </p:val>
                                        </p:tav>
                                        <p:tav tm="100000">
                                          <p:val>
                                            <p:fltVal val="0"/>
                                          </p:val>
                                        </p:tav>
                                      </p:tavLst>
                                    </p:anim>
                                    <p:animEffect transition="in" filter="fade">
                                      <p:cBhvr>
                                        <p:cTn id="30" dur="500"/>
                                        <p:tgtEl>
                                          <p:spTgt spid="7"/>
                                        </p:tgtEl>
                                      </p:cBhvr>
                                    </p:animEffect>
                                  </p:childTnLst>
                                </p:cTn>
                              </p:par>
                              <p:par>
                                <p:cTn id="31" presetID="27" presetClass="emph" presetSubtype="0" fill="remove" grpId="1" nodeType="withEffect">
                                  <p:stCondLst>
                                    <p:cond delay="0"/>
                                  </p:stCondLst>
                                  <p:childTnLst>
                                    <p:animClr clrSpc="rgb" dir="cw">
                                      <p:cBhvr override="childStyle">
                                        <p:cTn id="32" dur="250" autoRev="1" fill="remove"/>
                                        <p:tgtEl>
                                          <p:spTgt spid="7"/>
                                        </p:tgtEl>
                                        <p:attrNameLst>
                                          <p:attrName>style.color</p:attrName>
                                        </p:attrNameLst>
                                      </p:cBhvr>
                                      <p:to>
                                        <a:schemeClr val="bg1"/>
                                      </p:to>
                                    </p:animClr>
                                    <p:animClr clrSpc="rgb" dir="cw">
                                      <p:cBhvr>
                                        <p:cTn id="33" dur="250" autoRev="1" fill="remove"/>
                                        <p:tgtEl>
                                          <p:spTgt spid="7"/>
                                        </p:tgtEl>
                                        <p:attrNameLst>
                                          <p:attrName>fillcolor</p:attrName>
                                        </p:attrNameLst>
                                      </p:cBhvr>
                                      <p:to>
                                        <a:schemeClr val="bg1"/>
                                      </p:to>
                                    </p:animClr>
                                    <p:set>
                                      <p:cBhvr>
                                        <p:cTn id="34" dur="250" autoRev="1" fill="remove"/>
                                        <p:tgtEl>
                                          <p:spTgt spid="7"/>
                                        </p:tgtEl>
                                        <p:attrNameLst>
                                          <p:attrName>fill.type</p:attrName>
                                        </p:attrNameLst>
                                      </p:cBhvr>
                                      <p:to>
                                        <p:strVal val="solid"/>
                                      </p:to>
                                    </p:set>
                                    <p:set>
                                      <p:cBhvr>
                                        <p:cTn id="35" dur="250" autoRev="1" fill="remove"/>
                                        <p:tgtEl>
                                          <p:spTgt spid="7"/>
                                        </p:tgtEl>
                                        <p:attrNameLst>
                                          <p:attrName>fill.on</p:attrName>
                                        </p:attrNameLst>
                                      </p:cBhvr>
                                      <p:to>
                                        <p:strVal val="true"/>
                                      </p:to>
                                    </p:set>
                                  </p:childTnLst>
                                </p:cTn>
                              </p:par>
                              <p:par>
                                <p:cTn id="36" presetID="49" presetClass="entr" presetSubtype="0" decel="10000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 calcmode="lin" valueType="num">
                                      <p:cBhvr>
                                        <p:cTn id="40" dur="500" fill="hold"/>
                                        <p:tgtEl>
                                          <p:spTgt spid="8"/>
                                        </p:tgtEl>
                                        <p:attrNameLst>
                                          <p:attrName>style.rotation</p:attrName>
                                        </p:attrNameLst>
                                      </p:cBhvr>
                                      <p:tavLst>
                                        <p:tav tm="0">
                                          <p:val>
                                            <p:fltVal val="360"/>
                                          </p:val>
                                        </p:tav>
                                        <p:tav tm="100000">
                                          <p:val>
                                            <p:fltVal val="0"/>
                                          </p:val>
                                        </p:tav>
                                      </p:tavLst>
                                    </p:anim>
                                    <p:animEffect transition="in" filter="fade">
                                      <p:cBhvr>
                                        <p:cTn id="41" dur="500"/>
                                        <p:tgtEl>
                                          <p:spTgt spid="8"/>
                                        </p:tgtEl>
                                      </p:cBhvr>
                                    </p:animEffect>
                                  </p:childTnLst>
                                </p:cTn>
                              </p:par>
                              <p:par>
                                <p:cTn id="42" presetID="27" presetClass="emph" presetSubtype="0" fill="remove" grpId="1" nodeType="withEffect">
                                  <p:stCondLst>
                                    <p:cond delay="0"/>
                                  </p:stCondLst>
                                  <p:childTnLst>
                                    <p:animClr clrSpc="rgb" dir="cw">
                                      <p:cBhvr override="childStyle">
                                        <p:cTn id="43" dur="250" autoRev="1" fill="remove"/>
                                        <p:tgtEl>
                                          <p:spTgt spid="8"/>
                                        </p:tgtEl>
                                        <p:attrNameLst>
                                          <p:attrName>style.color</p:attrName>
                                        </p:attrNameLst>
                                      </p:cBhvr>
                                      <p:to>
                                        <a:schemeClr val="bg1"/>
                                      </p:to>
                                    </p:animClr>
                                    <p:animClr clrSpc="rgb" dir="cw">
                                      <p:cBhvr>
                                        <p:cTn id="44" dur="250" autoRev="1" fill="remove"/>
                                        <p:tgtEl>
                                          <p:spTgt spid="8"/>
                                        </p:tgtEl>
                                        <p:attrNameLst>
                                          <p:attrName>fillcolor</p:attrName>
                                        </p:attrNameLst>
                                      </p:cBhvr>
                                      <p:to>
                                        <a:schemeClr val="bg1"/>
                                      </p:to>
                                    </p:animClr>
                                    <p:set>
                                      <p:cBhvr>
                                        <p:cTn id="45" dur="250" autoRev="1" fill="remove"/>
                                        <p:tgtEl>
                                          <p:spTgt spid="8"/>
                                        </p:tgtEl>
                                        <p:attrNameLst>
                                          <p:attrName>fill.type</p:attrName>
                                        </p:attrNameLst>
                                      </p:cBhvr>
                                      <p:to>
                                        <p:strVal val="solid"/>
                                      </p:to>
                                    </p:set>
                                    <p:set>
                                      <p:cBhvr>
                                        <p:cTn id="46" dur="250" autoRev="1" fill="remove"/>
                                        <p:tgtEl>
                                          <p:spTgt spid="8"/>
                                        </p:tgtEl>
                                        <p:attrNameLst>
                                          <p:attrName>fill.on</p:attrName>
                                        </p:attrNameLst>
                                      </p:cBhvr>
                                      <p:to>
                                        <p:strVal val="true"/>
                                      </p:to>
                                    </p:set>
                                  </p:childTnLst>
                                </p:cTn>
                              </p:par>
                              <p:par>
                                <p:cTn id="47" presetID="49" presetClass="entr" presetSubtype="0" decel="10000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style.rotation</p:attrName>
                                        </p:attrNameLst>
                                      </p:cBhvr>
                                      <p:tavLst>
                                        <p:tav tm="0">
                                          <p:val>
                                            <p:fltVal val="360"/>
                                          </p:val>
                                        </p:tav>
                                        <p:tav tm="100000">
                                          <p:val>
                                            <p:fltVal val="0"/>
                                          </p:val>
                                        </p:tav>
                                      </p:tavLst>
                                    </p:anim>
                                    <p:animEffect transition="in" filter="fade">
                                      <p:cBhvr>
                                        <p:cTn id="52" dur="500"/>
                                        <p:tgtEl>
                                          <p:spTgt spid="9"/>
                                        </p:tgtEl>
                                      </p:cBhvr>
                                    </p:animEffect>
                                  </p:childTnLst>
                                </p:cTn>
                              </p:par>
                              <p:par>
                                <p:cTn id="53" presetID="27" presetClass="emph" presetSubtype="0" fill="remove" grpId="1" nodeType="withEffect">
                                  <p:stCondLst>
                                    <p:cond delay="0"/>
                                  </p:stCondLst>
                                  <p:childTnLst>
                                    <p:animClr clrSpc="rgb" dir="cw">
                                      <p:cBhvr override="childStyle">
                                        <p:cTn id="54" dur="250" autoRev="1" fill="remove"/>
                                        <p:tgtEl>
                                          <p:spTgt spid="9"/>
                                        </p:tgtEl>
                                        <p:attrNameLst>
                                          <p:attrName>style.color</p:attrName>
                                        </p:attrNameLst>
                                      </p:cBhvr>
                                      <p:to>
                                        <a:schemeClr val="bg1"/>
                                      </p:to>
                                    </p:animClr>
                                    <p:animClr clrSpc="rgb" dir="cw">
                                      <p:cBhvr>
                                        <p:cTn id="55" dur="250" autoRev="1" fill="remove"/>
                                        <p:tgtEl>
                                          <p:spTgt spid="9"/>
                                        </p:tgtEl>
                                        <p:attrNameLst>
                                          <p:attrName>fillcolor</p:attrName>
                                        </p:attrNameLst>
                                      </p:cBhvr>
                                      <p:to>
                                        <a:schemeClr val="bg1"/>
                                      </p:to>
                                    </p:animClr>
                                    <p:set>
                                      <p:cBhvr>
                                        <p:cTn id="56" dur="250" autoRev="1" fill="remove"/>
                                        <p:tgtEl>
                                          <p:spTgt spid="9"/>
                                        </p:tgtEl>
                                        <p:attrNameLst>
                                          <p:attrName>fill.type</p:attrName>
                                        </p:attrNameLst>
                                      </p:cBhvr>
                                      <p:to>
                                        <p:strVal val="solid"/>
                                      </p:to>
                                    </p:set>
                                    <p:set>
                                      <p:cBhvr>
                                        <p:cTn id="57" dur="250" autoRev="1" fill="remove"/>
                                        <p:tgtEl>
                                          <p:spTgt spid="9"/>
                                        </p:tgtEl>
                                        <p:attrNameLst>
                                          <p:attrName>fill.on</p:attrName>
                                        </p:attrNameLst>
                                      </p:cBhvr>
                                      <p:to>
                                        <p:strVal val="true"/>
                                      </p:to>
                                    </p:set>
                                  </p:childTnLst>
                                </p:cTn>
                              </p:par>
                              <p:par>
                                <p:cTn id="58" presetID="49" presetClass="entr" presetSubtype="0" decel="100000" fill="hold" grpId="0" nodeType="with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fltVal val="0"/>
                                          </p:val>
                                        </p:tav>
                                        <p:tav tm="100000">
                                          <p:val>
                                            <p:strVal val="#ppt_h"/>
                                          </p:val>
                                        </p:tav>
                                      </p:tavLst>
                                    </p:anim>
                                    <p:anim calcmode="lin" valueType="num">
                                      <p:cBhvr>
                                        <p:cTn id="62" dur="500" fill="hold"/>
                                        <p:tgtEl>
                                          <p:spTgt spid="10"/>
                                        </p:tgtEl>
                                        <p:attrNameLst>
                                          <p:attrName>style.rotation</p:attrName>
                                        </p:attrNameLst>
                                      </p:cBhvr>
                                      <p:tavLst>
                                        <p:tav tm="0">
                                          <p:val>
                                            <p:fltVal val="360"/>
                                          </p:val>
                                        </p:tav>
                                        <p:tav tm="100000">
                                          <p:val>
                                            <p:fltVal val="0"/>
                                          </p:val>
                                        </p:tav>
                                      </p:tavLst>
                                    </p:anim>
                                    <p:animEffect transition="in" filter="fade">
                                      <p:cBhvr>
                                        <p:cTn id="63" dur="500"/>
                                        <p:tgtEl>
                                          <p:spTgt spid="10"/>
                                        </p:tgtEl>
                                      </p:cBhvr>
                                    </p:animEffect>
                                  </p:childTnLst>
                                </p:cTn>
                              </p:par>
                              <p:par>
                                <p:cTn id="64" presetID="27" presetClass="emph" presetSubtype="0" fill="remove" grpId="1" nodeType="withEffect">
                                  <p:stCondLst>
                                    <p:cond delay="0"/>
                                  </p:stCondLst>
                                  <p:childTnLst>
                                    <p:animClr clrSpc="rgb" dir="cw">
                                      <p:cBhvr override="childStyle">
                                        <p:cTn id="65" dur="250" autoRev="1" fill="remove"/>
                                        <p:tgtEl>
                                          <p:spTgt spid="10"/>
                                        </p:tgtEl>
                                        <p:attrNameLst>
                                          <p:attrName>style.color</p:attrName>
                                        </p:attrNameLst>
                                      </p:cBhvr>
                                      <p:to>
                                        <a:schemeClr val="bg1"/>
                                      </p:to>
                                    </p:animClr>
                                    <p:animClr clrSpc="rgb" dir="cw">
                                      <p:cBhvr>
                                        <p:cTn id="66" dur="250" autoRev="1" fill="remove"/>
                                        <p:tgtEl>
                                          <p:spTgt spid="10"/>
                                        </p:tgtEl>
                                        <p:attrNameLst>
                                          <p:attrName>fillcolor</p:attrName>
                                        </p:attrNameLst>
                                      </p:cBhvr>
                                      <p:to>
                                        <a:schemeClr val="bg1"/>
                                      </p:to>
                                    </p:animClr>
                                    <p:set>
                                      <p:cBhvr>
                                        <p:cTn id="67" dur="250" autoRev="1" fill="remove"/>
                                        <p:tgtEl>
                                          <p:spTgt spid="10"/>
                                        </p:tgtEl>
                                        <p:attrNameLst>
                                          <p:attrName>fill.type</p:attrName>
                                        </p:attrNameLst>
                                      </p:cBhvr>
                                      <p:to>
                                        <p:strVal val="solid"/>
                                      </p:to>
                                    </p:set>
                                    <p:set>
                                      <p:cBhvr>
                                        <p:cTn id="68" dur="250" autoRev="1" fill="remove"/>
                                        <p:tgtEl>
                                          <p:spTgt spid="10"/>
                                        </p:tgtEl>
                                        <p:attrNameLst>
                                          <p:attrName>fill.on</p:attrName>
                                        </p:attrNameLst>
                                      </p:cBhvr>
                                      <p:to>
                                        <p:strVal val="true"/>
                                      </p:to>
                                    </p:set>
                                  </p:childTnLst>
                                </p:cTn>
                              </p:par>
                              <p:par>
                                <p:cTn id="69" presetID="49" presetClass="entr" presetSubtype="0" decel="100000"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500" fill="hold"/>
                                        <p:tgtEl>
                                          <p:spTgt spid="11"/>
                                        </p:tgtEl>
                                        <p:attrNameLst>
                                          <p:attrName>ppt_w</p:attrName>
                                        </p:attrNameLst>
                                      </p:cBhvr>
                                      <p:tavLst>
                                        <p:tav tm="0">
                                          <p:val>
                                            <p:fltVal val="0"/>
                                          </p:val>
                                        </p:tav>
                                        <p:tav tm="100000">
                                          <p:val>
                                            <p:strVal val="#ppt_w"/>
                                          </p:val>
                                        </p:tav>
                                      </p:tavLst>
                                    </p:anim>
                                    <p:anim calcmode="lin" valueType="num">
                                      <p:cBhvr>
                                        <p:cTn id="72" dur="500" fill="hold"/>
                                        <p:tgtEl>
                                          <p:spTgt spid="11"/>
                                        </p:tgtEl>
                                        <p:attrNameLst>
                                          <p:attrName>ppt_h</p:attrName>
                                        </p:attrNameLst>
                                      </p:cBhvr>
                                      <p:tavLst>
                                        <p:tav tm="0">
                                          <p:val>
                                            <p:fltVal val="0"/>
                                          </p:val>
                                        </p:tav>
                                        <p:tav tm="100000">
                                          <p:val>
                                            <p:strVal val="#ppt_h"/>
                                          </p:val>
                                        </p:tav>
                                      </p:tavLst>
                                    </p:anim>
                                    <p:anim calcmode="lin" valueType="num">
                                      <p:cBhvr>
                                        <p:cTn id="73" dur="500" fill="hold"/>
                                        <p:tgtEl>
                                          <p:spTgt spid="11"/>
                                        </p:tgtEl>
                                        <p:attrNameLst>
                                          <p:attrName>style.rotation</p:attrName>
                                        </p:attrNameLst>
                                      </p:cBhvr>
                                      <p:tavLst>
                                        <p:tav tm="0">
                                          <p:val>
                                            <p:fltVal val="360"/>
                                          </p:val>
                                        </p:tav>
                                        <p:tav tm="100000">
                                          <p:val>
                                            <p:fltVal val="0"/>
                                          </p:val>
                                        </p:tav>
                                      </p:tavLst>
                                    </p:anim>
                                    <p:animEffect transition="in" filter="fade">
                                      <p:cBhvr>
                                        <p:cTn id="74" dur="500"/>
                                        <p:tgtEl>
                                          <p:spTgt spid="11"/>
                                        </p:tgtEl>
                                      </p:cBhvr>
                                    </p:animEffect>
                                  </p:childTnLst>
                                </p:cTn>
                              </p:par>
                              <p:par>
                                <p:cTn id="75" presetID="27" presetClass="emph" presetSubtype="0" fill="remove" grpId="1" nodeType="withEffect">
                                  <p:stCondLst>
                                    <p:cond delay="0"/>
                                  </p:stCondLst>
                                  <p:childTnLst>
                                    <p:animClr clrSpc="rgb" dir="cw">
                                      <p:cBhvr override="childStyle">
                                        <p:cTn id="76" dur="250" autoRev="1" fill="remove"/>
                                        <p:tgtEl>
                                          <p:spTgt spid="11"/>
                                        </p:tgtEl>
                                        <p:attrNameLst>
                                          <p:attrName>style.color</p:attrName>
                                        </p:attrNameLst>
                                      </p:cBhvr>
                                      <p:to>
                                        <a:schemeClr val="bg1"/>
                                      </p:to>
                                    </p:animClr>
                                    <p:animClr clrSpc="rgb" dir="cw">
                                      <p:cBhvr>
                                        <p:cTn id="77" dur="250" autoRev="1" fill="remove"/>
                                        <p:tgtEl>
                                          <p:spTgt spid="11"/>
                                        </p:tgtEl>
                                        <p:attrNameLst>
                                          <p:attrName>fillcolor</p:attrName>
                                        </p:attrNameLst>
                                      </p:cBhvr>
                                      <p:to>
                                        <a:schemeClr val="bg1"/>
                                      </p:to>
                                    </p:animClr>
                                    <p:set>
                                      <p:cBhvr>
                                        <p:cTn id="78" dur="250" autoRev="1" fill="remove"/>
                                        <p:tgtEl>
                                          <p:spTgt spid="11"/>
                                        </p:tgtEl>
                                        <p:attrNameLst>
                                          <p:attrName>fill.type</p:attrName>
                                        </p:attrNameLst>
                                      </p:cBhvr>
                                      <p:to>
                                        <p:strVal val="solid"/>
                                      </p:to>
                                    </p:set>
                                    <p:set>
                                      <p:cBhvr>
                                        <p:cTn id="79" dur="250" autoRev="1" fill="remove"/>
                                        <p:tgtEl>
                                          <p:spTgt spid="11"/>
                                        </p:tgtEl>
                                        <p:attrNameLst>
                                          <p:attrName>fill.on</p:attrName>
                                        </p:attrNameLst>
                                      </p:cBhvr>
                                      <p:to>
                                        <p:strVal val="true"/>
                                      </p:to>
                                    </p:set>
                                  </p:childTnLst>
                                </p:cTn>
                              </p:par>
                              <p:par>
                                <p:cTn id="80" presetID="49" presetClass="entr" presetSubtype="0" decel="100000" fill="hold" grpId="0" nodeType="withEffect">
                                  <p:stCondLst>
                                    <p:cond delay="0"/>
                                  </p:stCondLst>
                                  <p:childTnLst>
                                    <p:set>
                                      <p:cBhvr>
                                        <p:cTn id="81" dur="1" fill="hold">
                                          <p:stCondLst>
                                            <p:cond delay="0"/>
                                          </p:stCondLst>
                                        </p:cTn>
                                        <p:tgtEl>
                                          <p:spTgt spid="12"/>
                                        </p:tgtEl>
                                        <p:attrNameLst>
                                          <p:attrName>style.visibility</p:attrName>
                                        </p:attrNameLst>
                                      </p:cBhvr>
                                      <p:to>
                                        <p:strVal val="visible"/>
                                      </p:to>
                                    </p:set>
                                    <p:anim calcmode="lin" valueType="num">
                                      <p:cBhvr>
                                        <p:cTn id="82" dur="500" fill="hold"/>
                                        <p:tgtEl>
                                          <p:spTgt spid="12"/>
                                        </p:tgtEl>
                                        <p:attrNameLst>
                                          <p:attrName>ppt_w</p:attrName>
                                        </p:attrNameLst>
                                      </p:cBhvr>
                                      <p:tavLst>
                                        <p:tav tm="0">
                                          <p:val>
                                            <p:fltVal val="0"/>
                                          </p:val>
                                        </p:tav>
                                        <p:tav tm="100000">
                                          <p:val>
                                            <p:strVal val="#ppt_w"/>
                                          </p:val>
                                        </p:tav>
                                      </p:tavLst>
                                    </p:anim>
                                    <p:anim calcmode="lin" valueType="num">
                                      <p:cBhvr>
                                        <p:cTn id="83" dur="500" fill="hold"/>
                                        <p:tgtEl>
                                          <p:spTgt spid="12"/>
                                        </p:tgtEl>
                                        <p:attrNameLst>
                                          <p:attrName>ppt_h</p:attrName>
                                        </p:attrNameLst>
                                      </p:cBhvr>
                                      <p:tavLst>
                                        <p:tav tm="0">
                                          <p:val>
                                            <p:fltVal val="0"/>
                                          </p:val>
                                        </p:tav>
                                        <p:tav tm="100000">
                                          <p:val>
                                            <p:strVal val="#ppt_h"/>
                                          </p:val>
                                        </p:tav>
                                      </p:tavLst>
                                    </p:anim>
                                    <p:anim calcmode="lin" valueType="num">
                                      <p:cBhvr>
                                        <p:cTn id="84" dur="500" fill="hold"/>
                                        <p:tgtEl>
                                          <p:spTgt spid="12"/>
                                        </p:tgtEl>
                                        <p:attrNameLst>
                                          <p:attrName>style.rotation</p:attrName>
                                        </p:attrNameLst>
                                      </p:cBhvr>
                                      <p:tavLst>
                                        <p:tav tm="0">
                                          <p:val>
                                            <p:fltVal val="360"/>
                                          </p:val>
                                        </p:tav>
                                        <p:tav tm="100000">
                                          <p:val>
                                            <p:fltVal val="0"/>
                                          </p:val>
                                        </p:tav>
                                      </p:tavLst>
                                    </p:anim>
                                    <p:animEffect transition="in" filter="fade">
                                      <p:cBhvr>
                                        <p:cTn id="85" dur="500"/>
                                        <p:tgtEl>
                                          <p:spTgt spid="12"/>
                                        </p:tgtEl>
                                      </p:cBhvr>
                                    </p:animEffect>
                                  </p:childTnLst>
                                </p:cTn>
                              </p:par>
                              <p:par>
                                <p:cTn id="86" presetID="27" presetClass="emph" presetSubtype="0" fill="remove" grpId="1" nodeType="withEffect">
                                  <p:stCondLst>
                                    <p:cond delay="0"/>
                                  </p:stCondLst>
                                  <p:childTnLst>
                                    <p:animClr clrSpc="rgb" dir="cw">
                                      <p:cBhvr override="childStyle">
                                        <p:cTn id="87" dur="250" autoRev="1" fill="remove"/>
                                        <p:tgtEl>
                                          <p:spTgt spid="12"/>
                                        </p:tgtEl>
                                        <p:attrNameLst>
                                          <p:attrName>style.color</p:attrName>
                                        </p:attrNameLst>
                                      </p:cBhvr>
                                      <p:to>
                                        <a:schemeClr val="bg1"/>
                                      </p:to>
                                    </p:animClr>
                                    <p:animClr clrSpc="rgb" dir="cw">
                                      <p:cBhvr>
                                        <p:cTn id="88" dur="250" autoRev="1" fill="remove"/>
                                        <p:tgtEl>
                                          <p:spTgt spid="12"/>
                                        </p:tgtEl>
                                        <p:attrNameLst>
                                          <p:attrName>fillcolor</p:attrName>
                                        </p:attrNameLst>
                                      </p:cBhvr>
                                      <p:to>
                                        <a:schemeClr val="bg1"/>
                                      </p:to>
                                    </p:animClr>
                                    <p:set>
                                      <p:cBhvr>
                                        <p:cTn id="89" dur="250" autoRev="1" fill="remove"/>
                                        <p:tgtEl>
                                          <p:spTgt spid="12"/>
                                        </p:tgtEl>
                                        <p:attrNameLst>
                                          <p:attrName>fill.type</p:attrName>
                                        </p:attrNameLst>
                                      </p:cBhvr>
                                      <p:to>
                                        <p:strVal val="solid"/>
                                      </p:to>
                                    </p:set>
                                    <p:set>
                                      <p:cBhvr>
                                        <p:cTn id="90" dur="250" autoRev="1" fill="remove"/>
                                        <p:tgtEl>
                                          <p:spTgt spid="12"/>
                                        </p:tgtEl>
                                        <p:attrNameLst>
                                          <p:attrName>fill.on</p:attrName>
                                        </p:attrNameLst>
                                      </p:cBhvr>
                                      <p:to>
                                        <p:strVal val="true"/>
                                      </p:to>
                                    </p:set>
                                  </p:childTnLst>
                                </p:cTn>
                              </p:par>
                              <p:par>
                                <p:cTn id="91" presetID="49" presetClass="entr" presetSubtype="0" decel="100000" fill="hold" grpId="0" nodeType="with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p:cTn id="93" dur="500" fill="hold"/>
                                        <p:tgtEl>
                                          <p:spTgt spid="13"/>
                                        </p:tgtEl>
                                        <p:attrNameLst>
                                          <p:attrName>ppt_w</p:attrName>
                                        </p:attrNameLst>
                                      </p:cBhvr>
                                      <p:tavLst>
                                        <p:tav tm="0">
                                          <p:val>
                                            <p:fltVal val="0"/>
                                          </p:val>
                                        </p:tav>
                                        <p:tav tm="100000">
                                          <p:val>
                                            <p:strVal val="#ppt_w"/>
                                          </p:val>
                                        </p:tav>
                                      </p:tavLst>
                                    </p:anim>
                                    <p:anim calcmode="lin" valueType="num">
                                      <p:cBhvr>
                                        <p:cTn id="94" dur="500" fill="hold"/>
                                        <p:tgtEl>
                                          <p:spTgt spid="13"/>
                                        </p:tgtEl>
                                        <p:attrNameLst>
                                          <p:attrName>ppt_h</p:attrName>
                                        </p:attrNameLst>
                                      </p:cBhvr>
                                      <p:tavLst>
                                        <p:tav tm="0">
                                          <p:val>
                                            <p:fltVal val="0"/>
                                          </p:val>
                                        </p:tav>
                                        <p:tav tm="100000">
                                          <p:val>
                                            <p:strVal val="#ppt_h"/>
                                          </p:val>
                                        </p:tav>
                                      </p:tavLst>
                                    </p:anim>
                                    <p:anim calcmode="lin" valueType="num">
                                      <p:cBhvr>
                                        <p:cTn id="95" dur="500" fill="hold"/>
                                        <p:tgtEl>
                                          <p:spTgt spid="13"/>
                                        </p:tgtEl>
                                        <p:attrNameLst>
                                          <p:attrName>style.rotation</p:attrName>
                                        </p:attrNameLst>
                                      </p:cBhvr>
                                      <p:tavLst>
                                        <p:tav tm="0">
                                          <p:val>
                                            <p:fltVal val="360"/>
                                          </p:val>
                                        </p:tav>
                                        <p:tav tm="100000">
                                          <p:val>
                                            <p:fltVal val="0"/>
                                          </p:val>
                                        </p:tav>
                                      </p:tavLst>
                                    </p:anim>
                                    <p:animEffect transition="in" filter="fade">
                                      <p:cBhvr>
                                        <p:cTn id="96" dur="500"/>
                                        <p:tgtEl>
                                          <p:spTgt spid="13"/>
                                        </p:tgtEl>
                                      </p:cBhvr>
                                    </p:animEffect>
                                  </p:childTnLst>
                                </p:cTn>
                              </p:par>
                              <p:par>
                                <p:cTn id="97" presetID="27" presetClass="emph" presetSubtype="0" fill="remove" grpId="1" nodeType="withEffect">
                                  <p:stCondLst>
                                    <p:cond delay="0"/>
                                  </p:stCondLst>
                                  <p:childTnLst>
                                    <p:animClr clrSpc="rgb" dir="cw">
                                      <p:cBhvr override="childStyle">
                                        <p:cTn id="98" dur="250" autoRev="1" fill="remove"/>
                                        <p:tgtEl>
                                          <p:spTgt spid="13"/>
                                        </p:tgtEl>
                                        <p:attrNameLst>
                                          <p:attrName>style.color</p:attrName>
                                        </p:attrNameLst>
                                      </p:cBhvr>
                                      <p:to>
                                        <a:schemeClr val="bg1"/>
                                      </p:to>
                                    </p:animClr>
                                    <p:animClr clrSpc="rgb" dir="cw">
                                      <p:cBhvr>
                                        <p:cTn id="99" dur="250" autoRev="1" fill="remove"/>
                                        <p:tgtEl>
                                          <p:spTgt spid="13"/>
                                        </p:tgtEl>
                                        <p:attrNameLst>
                                          <p:attrName>fillcolor</p:attrName>
                                        </p:attrNameLst>
                                      </p:cBhvr>
                                      <p:to>
                                        <a:schemeClr val="bg1"/>
                                      </p:to>
                                    </p:animClr>
                                    <p:set>
                                      <p:cBhvr>
                                        <p:cTn id="100" dur="250" autoRev="1" fill="remove"/>
                                        <p:tgtEl>
                                          <p:spTgt spid="13"/>
                                        </p:tgtEl>
                                        <p:attrNameLst>
                                          <p:attrName>fill.type</p:attrName>
                                        </p:attrNameLst>
                                      </p:cBhvr>
                                      <p:to>
                                        <p:strVal val="solid"/>
                                      </p:to>
                                    </p:set>
                                    <p:set>
                                      <p:cBhvr>
                                        <p:cTn id="101" dur="250" autoRev="1" fill="remove"/>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221776"/>
            <a:ext cx="10396882" cy="1151965"/>
          </a:xfrm>
        </p:spPr>
        <p:txBody>
          <a:bodyPr>
            <a:normAutofit fontScale="90000"/>
          </a:bodyPr>
          <a:lstStyle/>
          <a:p>
            <a:pPr algn="r"/>
            <a:r>
              <a:rPr lang="ar-SA" sz="2400" b="1" dirty="0">
                <a:solidFill>
                  <a:schemeClr val="tx1"/>
                </a:solidFill>
              </a:rPr>
              <a:t>جدول </a:t>
            </a:r>
            <a:r>
              <a:rPr lang="ar-SA" sz="2400" b="1" dirty="0" smtClean="0">
                <a:solidFill>
                  <a:schemeClr val="tx1"/>
                </a:solidFill>
              </a:rPr>
              <a:t>(</a:t>
            </a:r>
            <a:r>
              <a:rPr lang="ar-SY" sz="2400" b="1" dirty="0" smtClean="0">
                <a:solidFill>
                  <a:schemeClr val="tx1"/>
                </a:solidFill>
              </a:rPr>
              <a:t>10</a:t>
            </a:r>
            <a:r>
              <a:rPr lang="ar-SA" sz="2400" b="1" dirty="0" smtClean="0">
                <a:solidFill>
                  <a:schemeClr val="tx1"/>
                </a:solidFill>
              </a:rPr>
              <a:t>): </a:t>
            </a:r>
            <a:r>
              <a:rPr lang="ar-SA" sz="2400" b="1" dirty="0">
                <a:solidFill>
                  <a:schemeClr val="tx1"/>
                </a:solidFill>
              </a:rPr>
              <a:t>الإحصاءات الوصفية للمجموعتين التجريبيتين الأولى والثانية بالنسبة لحدوث الغثيان خلال جلسات الديال الدموي.</a:t>
            </a:r>
            <a:r>
              <a:rPr lang="en-US" sz="2400" dirty="0">
                <a:solidFill>
                  <a:schemeClr val="tx1"/>
                </a:solidFill>
              </a:rPr>
              <a:t/>
            </a:r>
            <a:br>
              <a:rPr lang="en-US" sz="2400" dirty="0">
                <a:solidFill>
                  <a:schemeClr val="tx1"/>
                </a:solidFill>
              </a:rPr>
            </a:br>
            <a:endParaRPr lang="ar-SY" sz="24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727169786"/>
              </p:ext>
            </p:extLst>
          </p:nvPr>
        </p:nvGraphicFramePr>
        <p:xfrm>
          <a:off x="2606720" y="1214647"/>
          <a:ext cx="8475963" cy="5259847"/>
        </p:xfrm>
        <a:graphic>
          <a:graphicData uri="http://schemas.openxmlformats.org/drawingml/2006/table">
            <a:tbl>
              <a:tblPr rtl="1" firstRow="1" firstCol="1" bandRow="1">
                <a:tableStyleId>{5C22544A-7EE6-4342-B048-85BDC9FD1C3A}</a:tableStyleId>
              </a:tblPr>
              <a:tblGrid>
                <a:gridCol w="1746269"/>
                <a:gridCol w="1360780"/>
                <a:gridCol w="829768"/>
                <a:gridCol w="1034258"/>
                <a:gridCol w="1856917"/>
                <a:gridCol w="1647971"/>
              </a:tblGrid>
              <a:tr h="870727">
                <a:tc>
                  <a:txBody>
                    <a:bodyPr/>
                    <a:lstStyle/>
                    <a:p>
                      <a:pPr marL="0" marR="0" algn="ctr" rtl="1">
                        <a:spcBef>
                          <a:spcPts val="0"/>
                        </a:spcBef>
                        <a:spcAft>
                          <a:spcPts val="0"/>
                        </a:spcAft>
                      </a:pPr>
                      <a:r>
                        <a:rPr lang="ar-SA" sz="1800" dirty="0">
                          <a:effectLst/>
                        </a:rPr>
                        <a:t>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Y" sz="1800">
                          <a:effectLst/>
                        </a:rPr>
                        <a:t>المجموعة</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en-US" sz="1800" dirty="0">
                          <a:effectLst/>
                          <a:latin typeface="Aharoni" panose="02010803020104030203" pitchFamily="2" charset="-79"/>
                          <a:cs typeface="Aharoni" panose="02010803020104030203" pitchFamily="2" charset="-79"/>
                        </a:rPr>
                        <a:t>N</a:t>
                      </a:r>
                      <a:endParaRPr lang="en-US" sz="18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nchor="ctr"/>
                </a:tc>
                <a:tc>
                  <a:txBody>
                    <a:bodyPr/>
                    <a:lstStyle/>
                    <a:p>
                      <a:pPr marL="0" marR="0" algn="ctr" rtl="1">
                        <a:spcBef>
                          <a:spcPts val="0"/>
                        </a:spcBef>
                        <a:spcAft>
                          <a:spcPts val="0"/>
                        </a:spcAft>
                      </a:pPr>
                      <a:r>
                        <a:rPr lang="ar-SY" sz="1800" dirty="0">
                          <a:effectLst/>
                        </a:rPr>
                        <a:t>المتوسط</a:t>
                      </a:r>
                      <a:endParaRPr lang="en-US" sz="1800" dirty="0">
                        <a:effectLst/>
                      </a:endParaRPr>
                    </a:p>
                    <a:p>
                      <a:pPr marL="0" marR="0" algn="ctr" rtl="1">
                        <a:spcBef>
                          <a:spcPts val="0"/>
                        </a:spcBef>
                        <a:spcAft>
                          <a:spcPts val="0"/>
                        </a:spcAft>
                      </a:pPr>
                      <a:r>
                        <a:rPr lang="en-US" sz="1800" dirty="0">
                          <a:effectLst/>
                          <a:latin typeface="Aharoni" panose="02010803020104030203" pitchFamily="2" charset="-79"/>
                          <a:cs typeface="Aharoni" panose="02010803020104030203" pitchFamily="2" charset="-79"/>
                        </a:rPr>
                        <a:t>Mean</a:t>
                      </a:r>
                      <a:endParaRPr lang="en-US" sz="1800" dirty="0">
                        <a:effectLst/>
                        <a:latin typeface="Aharoni" panose="02010803020104030203" pitchFamily="2" charset="-79"/>
                        <a:ea typeface="Times New Roman" panose="02020603050405020304" pitchFamily="18" charset="0"/>
                        <a:cs typeface="Aharoni" panose="02010803020104030203" pitchFamily="2" charset="-79"/>
                      </a:endParaRPr>
                    </a:p>
                  </a:txBody>
                  <a:tcPr marL="68580" marR="68580" marT="0" marB="0" anchor="ctr"/>
                </a:tc>
                <a:tc>
                  <a:txBody>
                    <a:bodyPr/>
                    <a:lstStyle/>
                    <a:p>
                      <a:pPr marL="0" marR="0" algn="ctr" rtl="1">
                        <a:spcBef>
                          <a:spcPts val="0"/>
                        </a:spcBef>
                        <a:spcAft>
                          <a:spcPts val="0"/>
                        </a:spcAft>
                      </a:pPr>
                      <a:r>
                        <a:rPr lang="ar-SY" sz="1800">
                          <a:effectLst/>
                        </a:rPr>
                        <a:t>اختبار </a:t>
                      </a:r>
                      <a:r>
                        <a:rPr lang="en-US" sz="1800">
                          <a:effectLst/>
                        </a:rPr>
                        <a:t>T</a:t>
                      </a:r>
                      <a:r>
                        <a:rPr lang="ar-SY" sz="1800">
                          <a:effectLst/>
                        </a:rPr>
                        <a:t> لتساوي المتوسطات</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a:effectLst/>
                        </a:rPr>
                        <a:t>احتمالات الدلالة </a:t>
                      </a:r>
                      <a:r>
                        <a:rPr lang="en-US" sz="1800" dirty="0">
                          <a:effectLst/>
                          <a:latin typeface="Aharoni" panose="02010803020104030203" pitchFamily="2" charset="-79"/>
                          <a:cs typeface="Aharoni" panose="02010803020104030203" pitchFamily="2" charset="-79"/>
                        </a:rPr>
                        <a:t>sig</a:t>
                      </a:r>
                      <a:r>
                        <a:rPr lang="en-US" sz="1800" dirty="0">
                          <a:effectLst/>
                        </a:rPr>
                        <a: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r>
              <a:tr h="435364">
                <a:tc rowSpan="2">
                  <a:txBody>
                    <a:bodyPr/>
                    <a:lstStyle/>
                    <a:p>
                      <a:pPr marL="0" marR="0" algn="ctr" rtl="1">
                        <a:spcBef>
                          <a:spcPts val="0"/>
                        </a:spcBef>
                        <a:spcAft>
                          <a:spcPts val="0"/>
                        </a:spcAft>
                      </a:pPr>
                      <a:r>
                        <a:rPr lang="ar-SY" sz="1800">
                          <a:effectLst/>
                        </a:rPr>
                        <a:t>غثيان قبل بداية الجلسة</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a:effectLst/>
                        </a:rPr>
                        <a:t>المجموعة الاولى</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1">
                        <a:spcBef>
                          <a:spcPts val="0"/>
                        </a:spcBef>
                        <a:spcAft>
                          <a:spcPts val="0"/>
                        </a:spcAft>
                      </a:pPr>
                      <a:r>
                        <a:rPr lang="ar-SA" sz="1800" dirty="0">
                          <a:effectLst/>
                        </a:rPr>
                        <a:t>3.203</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800" dirty="0" smtClean="0">
                          <a:effectLst/>
                          <a:latin typeface="+mn-lt"/>
                          <a:ea typeface="+mn-ea"/>
                        </a:rPr>
                        <a:t>0.001</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435364">
                <a:tc vMerge="1">
                  <a:txBody>
                    <a:bodyPr/>
                    <a:lstStyle/>
                    <a:p>
                      <a:pPr rtl="1"/>
                      <a:endParaRPr lang="ar-SY"/>
                    </a:p>
                  </a:txBody>
                  <a:tcPr/>
                </a:tc>
                <a:tc>
                  <a:txBody>
                    <a:bodyPr/>
                    <a:lstStyle/>
                    <a:p>
                      <a:pPr marL="0" marR="0" algn="ctr" rtl="1">
                        <a:spcBef>
                          <a:spcPts val="0"/>
                        </a:spcBef>
                        <a:spcAft>
                          <a:spcPts val="0"/>
                        </a:spcAft>
                      </a:pPr>
                      <a:r>
                        <a:rPr lang="ar-SA" sz="1800" dirty="0">
                          <a:effectLst/>
                        </a:rPr>
                        <a:t>المجموعة الثانية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1.03</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435364">
                <a:tc rowSpan="2">
                  <a:txBody>
                    <a:bodyPr/>
                    <a:lstStyle/>
                    <a:p>
                      <a:pPr marL="0" marR="0" algn="ctr" rtl="1">
                        <a:spcBef>
                          <a:spcPts val="0"/>
                        </a:spcBef>
                        <a:spcAft>
                          <a:spcPts val="0"/>
                        </a:spcAft>
                      </a:pPr>
                      <a:r>
                        <a:rPr lang="ar-SY" sz="1800" dirty="0">
                          <a:effectLst/>
                        </a:rPr>
                        <a:t>غثيان بعد 40 دقيقة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المجموعة الاولى</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800" dirty="0" smtClean="0">
                          <a:effectLst/>
                        </a:rPr>
                        <a:t>3.364</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800" dirty="0" smtClean="0">
                          <a:effectLst/>
                          <a:latin typeface="+mn-lt"/>
                          <a:ea typeface="+mn-ea"/>
                        </a:rPr>
                        <a:t>0.001</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435364">
                <a:tc vMerge="1">
                  <a:txBody>
                    <a:bodyPr/>
                    <a:lstStyle/>
                    <a:p>
                      <a:pPr rtl="1"/>
                      <a:endParaRPr lang="ar-SY"/>
                    </a:p>
                  </a:txBody>
                  <a:tcPr/>
                </a:tc>
                <a:tc>
                  <a:txBody>
                    <a:bodyPr/>
                    <a:lstStyle/>
                    <a:p>
                      <a:pPr marL="0" marR="0" algn="ctr" rtl="1">
                        <a:spcBef>
                          <a:spcPts val="0"/>
                        </a:spcBef>
                        <a:spcAft>
                          <a:spcPts val="0"/>
                        </a:spcAft>
                      </a:pPr>
                      <a:r>
                        <a:rPr lang="ar-SA" sz="1800" dirty="0">
                          <a:effectLst/>
                        </a:rPr>
                        <a:t>المجموعة الثانية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1.03</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435364">
                <a:tc rowSpan="2">
                  <a:txBody>
                    <a:bodyPr/>
                    <a:lstStyle/>
                    <a:p>
                      <a:pPr marL="0" marR="0" algn="ctr" rtl="1">
                        <a:spcBef>
                          <a:spcPts val="0"/>
                        </a:spcBef>
                        <a:spcAft>
                          <a:spcPts val="0"/>
                        </a:spcAft>
                      </a:pPr>
                      <a:r>
                        <a:rPr lang="ar-SY" sz="1800" dirty="0">
                          <a:effectLst/>
                        </a:rPr>
                        <a:t>غثيان بعد ساعة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المجموعة الاولى</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1.01</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rowSpan="2">
                  <a:txBody>
                    <a:bodyPr/>
                    <a:lstStyle/>
                    <a:p>
                      <a:pPr marL="0" marR="0" algn="ctr" rtl="0">
                        <a:spcBef>
                          <a:spcPts val="0"/>
                        </a:spcBef>
                        <a:spcAft>
                          <a:spcPts val="0"/>
                        </a:spcAft>
                      </a:pPr>
                      <a:r>
                        <a:rPr lang="ar-SY" sz="1800" dirty="0" smtClean="0">
                          <a:effectLst/>
                        </a:rPr>
                        <a:t>1.962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800" dirty="0" smtClean="0">
                          <a:effectLst/>
                          <a:latin typeface="+mn-lt"/>
                          <a:ea typeface="+mn-ea"/>
                        </a:rPr>
                        <a:t>0.005</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435364">
                <a:tc vMerge="1">
                  <a:txBody>
                    <a:bodyPr/>
                    <a:lstStyle/>
                    <a:p>
                      <a:pPr rtl="1"/>
                      <a:endParaRPr lang="ar-SY"/>
                    </a:p>
                  </a:txBody>
                  <a:tcPr/>
                </a:tc>
                <a:tc>
                  <a:txBody>
                    <a:bodyPr/>
                    <a:lstStyle/>
                    <a:p>
                      <a:pPr marL="0" marR="0" algn="ctr" rtl="1">
                        <a:spcBef>
                          <a:spcPts val="0"/>
                        </a:spcBef>
                        <a:spcAft>
                          <a:spcPts val="0"/>
                        </a:spcAft>
                      </a:pPr>
                      <a:r>
                        <a:rPr lang="ar-SA" sz="1800" dirty="0">
                          <a:effectLst/>
                        </a:rPr>
                        <a:t>المجموعة الثانية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1.03</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pPr rtl="1"/>
                      <a:endParaRPr lang="ar-SY"/>
                    </a:p>
                  </a:txBody>
                  <a:tcPr/>
                </a:tc>
                <a:tc vMerge="1">
                  <a:txBody>
                    <a:bodyPr/>
                    <a:lstStyle/>
                    <a:p>
                      <a:pPr rtl="1"/>
                      <a:endParaRPr lang="ar-SY"/>
                    </a:p>
                  </a:txBody>
                  <a:tcPr/>
                </a:tc>
              </a:tr>
              <a:tr h="435364">
                <a:tc rowSpan="2">
                  <a:txBody>
                    <a:bodyPr/>
                    <a:lstStyle/>
                    <a:p>
                      <a:pPr marL="0" marR="0" algn="ctr" rtl="1">
                        <a:spcBef>
                          <a:spcPts val="0"/>
                        </a:spcBef>
                        <a:spcAft>
                          <a:spcPts val="0"/>
                        </a:spcAft>
                      </a:pPr>
                      <a:r>
                        <a:rPr lang="ar-SY" sz="1800" dirty="0">
                          <a:effectLst/>
                        </a:rPr>
                        <a:t>غثيان يعد 2 </a:t>
                      </a:r>
                      <a:r>
                        <a:rPr lang="ar-SY" sz="1800" dirty="0" err="1">
                          <a:effectLst/>
                        </a:rPr>
                        <a:t>سا</a:t>
                      </a:r>
                      <a:r>
                        <a:rPr lang="ar-SY" sz="1800" dirty="0">
                          <a:effectLst/>
                        </a:rPr>
                        <a:t> ونصف</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المجموعة الاولى</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1.01</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0">
                        <a:spcBef>
                          <a:spcPts val="0"/>
                        </a:spcBef>
                        <a:spcAft>
                          <a:spcPts val="0"/>
                        </a:spcAft>
                      </a:pPr>
                      <a:r>
                        <a:rPr lang="ar-SY" sz="1800" dirty="0" smtClean="0">
                          <a:effectLst/>
                        </a:rPr>
                        <a:t>2.008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lgn="ctr" rtl="1">
                        <a:spcBef>
                          <a:spcPts val="0"/>
                        </a:spcBef>
                        <a:spcAft>
                          <a:spcPts val="0"/>
                        </a:spcAft>
                      </a:pPr>
                      <a:r>
                        <a:rPr lang="en-US" sz="1800" dirty="0" smtClean="0">
                          <a:effectLst/>
                          <a:latin typeface="+mn-lt"/>
                          <a:ea typeface="+mn-ea"/>
                        </a:rPr>
                        <a:t>0.045</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rgbClr val="FFFF00"/>
                    </a:solidFill>
                  </a:tcPr>
                </a:tc>
              </a:tr>
              <a:tr h="435364">
                <a:tc vMerge="1">
                  <a:txBody>
                    <a:bodyPr/>
                    <a:lstStyle/>
                    <a:p>
                      <a:pPr rtl="1"/>
                      <a:endParaRPr lang="ar-SY"/>
                    </a:p>
                  </a:txBody>
                  <a:tcPr/>
                </a:tc>
                <a:tc>
                  <a:txBody>
                    <a:bodyPr/>
                    <a:lstStyle/>
                    <a:p>
                      <a:pPr marL="0" marR="0" algn="ctr" rtl="1">
                        <a:spcBef>
                          <a:spcPts val="0"/>
                        </a:spcBef>
                        <a:spcAft>
                          <a:spcPts val="0"/>
                        </a:spcAft>
                      </a:pPr>
                      <a:r>
                        <a:rPr lang="ar-SA" sz="1800" dirty="0">
                          <a:effectLst/>
                        </a:rPr>
                        <a:t>المجموعة الثانية</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0">
                        <a:spcBef>
                          <a:spcPts val="0"/>
                        </a:spcBef>
                        <a:spcAft>
                          <a:spcPts val="0"/>
                        </a:spcAft>
                      </a:pPr>
                      <a:r>
                        <a:rPr lang="ar-SY" sz="1800" dirty="0" smtClean="0">
                          <a:effectLst/>
                        </a:rPr>
                        <a:t>360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rtl="1">
                        <a:spcBef>
                          <a:spcPts val="0"/>
                        </a:spcBef>
                        <a:spcAft>
                          <a:spcPts val="0"/>
                        </a:spcAft>
                      </a:pPr>
                      <a:r>
                        <a:rPr lang="ar-SA" sz="1800" dirty="0">
                          <a:effectLst/>
                        </a:rPr>
                        <a:t>1.00</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solidFill>
                      <a:schemeClr val="bg1">
                        <a:lumMod val="75000"/>
                      </a:schemeClr>
                    </a:solidFill>
                  </a:tcPr>
                </a:tc>
                <a:tc vMerge="1">
                  <a:txBody>
                    <a:bodyPr/>
                    <a:lstStyle/>
                    <a:p>
                      <a:pPr rtl="1"/>
                      <a:endParaRPr lang="ar-SY"/>
                    </a:p>
                  </a:txBody>
                  <a:tcPr/>
                </a:tc>
                <a:tc vMerge="1">
                  <a:txBody>
                    <a:bodyPr/>
                    <a:lstStyle/>
                    <a:p>
                      <a:pPr rtl="1"/>
                      <a:endParaRPr lang="ar-SY"/>
                    </a:p>
                  </a:txBody>
                  <a:tcPr/>
                </a:tc>
              </a:tr>
            </a:tbl>
          </a:graphicData>
        </a:graphic>
      </p:graphicFrame>
      <p:sp>
        <p:nvSpPr>
          <p:cNvPr id="5" name="سهم مسنن إلى اليمين 4"/>
          <p:cNvSpPr/>
          <p:nvPr/>
        </p:nvSpPr>
        <p:spPr>
          <a:xfrm>
            <a:off x="818866" y="2235891"/>
            <a:ext cx="1715387" cy="79157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800" dirty="0" smtClean="0">
                <a:latin typeface="Aldhabi" panose="01000000000000000000" pitchFamily="2" charset="-78"/>
                <a:cs typeface="Aldhabi" panose="01000000000000000000" pitchFamily="2" charset="-78"/>
              </a:rPr>
              <a:t>دال عند 0.01</a:t>
            </a:r>
            <a:endParaRPr lang="ar-SY" sz="2800" dirty="0">
              <a:latin typeface="Aldhabi" panose="01000000000000000000" pitchFamily="2" charset="-78"/>
              <a:cs typeface="Aldhabi" panose="01000000000000000000" pitchFamily="2" charset="-78"/>
            </a:endParaRPr>
          </a:p>
        </p:txBody>
      </p:sp>
      <p:sp>
        <p:nvSpPr>
          <p:cNvPr id="6" name="سهم مسنن إلى اليمين 5"/>
          <p:cNvSpPr/>
          <p:nvPr/>
        </p:nvSpPr>
        <p:spPr>
          <a:xfrm>
            <a:off x="818866" y="3220872"/>
            <a:ext cx="1715387" cy="85980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0.01</a:t>
            </a:r>
            <a:endParaRPr lang="ar-SY" sz="2400" dirty="0">
              <a:latin typeface="Aldhabi" panose="01000000000000000000" pitchFamily="2" charset="-78"/>
              <a:cs typeface="Aldhabi" panose="01000000000000000000" pitchFamily="2" charset="-78"/>
            </a:endParaRPr>
          </a:p>
        </p:txBody>
      </p:sp>
      <p:sp>
        <p:nvSpPr>
          <p:cNvPr id="7" name="سهم مسنن إلى اليمين 6"/>
          <p:cNvSpPr/>
          <p:nvPr/>
        </p:nvSpPr>
        <p:spPr>
          <a:xfrm>
            <a:off x="818866" y="4380932"/>
            <a:ext cx="1715387" cy="81886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0.05</a:t>
            </a:r>
            <a:endParaRPr lang="ar-SY" sz="2400" dirty="0">
              <a:latin typeface="Aldhabi" panose="01000000000000000000" pitchFamily="2" charset="-78"/>
              <a:cs typeface="Aldhabi" panose="01000000000000000000" pitchFamily="2" charset="-78"/>
            </a:endParaRPr>
          </a:p>
        </p:txBody>
      </p:sp>
      <p:sp>
        <p:nvSpPr>
          <p:cNvPr id="8" name="سهم مسنن إلى اليمين 7"/>
          <p:cNvSpPr/>
          <p:nvPr/>
        </p:nvSpPr>
        <p:spPr>
          <a:xfrm>
            <a:off x="818866" y="5472752"/>
            <a:ext cx="1715387" cy="8734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2400" dirty="0" smtClean="0">
                <a:latin typeface="Aldhabi" panose="01000000000000000000" pitchFamily="2" charset="-78"/>
                <a:cs typeface="Aldhabi" panose="01000000000000000000" pitchFamily="2" charset="-78"/>
              </a:rPr>
              <a:t>دال عند 0.05</a:t>
            </a:r>
            <a:endParaRPr lang="ar-SY" sz="2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6916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ppt_y</p:attrName>
                                        </p:attrNameLst>
                                      </p:cBhvr>
                                      <p:tavLst>
                                        <p:tav tm="0">
                                          <p:val>
                                            <p:strVal val="#ppt_y+#ppt_h*1.125000"/>
                                          </p:val>
                                        </p:tav>
                                        <p:tav tm="100000">
                                          <p:val>
                                            <p:strVal val="#ppt_y"/>
                                          </p:val>
                                        </p:tav>
                                      </p:tavLst>
                                    </p:anim>
                                    <p:animEffect transition="in" filter="wipe(up)">
                                      <p:cBhvr>
                                        <p:cTn id="14" dur="500"/>
                                        <p:tgtEl>
                                          <p:spTgt spid="4"/>
                                        </p:tgtEl>
                                      </p:cBhvr>
                                    </p:animEffect>
                                  </p:childTnLst>
                                </p:cTn>
                              </p:par>
                              <p:par>
                                <p:cTn id="15" presetID="37"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900" decel="100000" fill="hold"/>
                                        <p:tgtEl>
                                          <p:spTgt spid="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21" presetID="27" presetClass="emph" presetSubtype="0" fill="remove" grpId="1" nodeType="withEffect">
                                  <p:stCondLst>
                                    <p:cond delay="0"/>
                                  </p:stCondLst>
                                  <p:childTnLst>
                                    <p:animClr clrSpc="rgb" dir="cw">
                                      <p:cBhvr override="childStyle">
                                        <p:cTn id="22" dur="250" autoRev="1" fill="remove"/>
                                        <p:tgtEl>
                                          <p:spTgt spid="5"/>
                                        </p:tgtEl>
                                        <p:attrNameLst>
                                          <p:attrName>style.color</p:attrName>
                                        </p:attrNameLst>
                                      </p:cBhvr>
                                      <p:to>
                                        <a:schemeClr val="bg1"/>
                                      </p:to>
                                    </p:animClr>
                                    <p:animClr clrSpc="rgb" dir="cw">
                                      <p:cBhvr>
                                        <p:cTn id="23" dur="250" autoRev="1" fill="remove"/>
                                        <p:tgtEl>
                                          <p:spTgt spid="5"/>
                                        </p:tgtEl>
                                        <p:attrNameLst>
                                          <p:attrName>fillcolor</p:attrName>
                                        </p:attrNameLst>
                                      </p:cBhvr>
                                      <p:to>
                                        <a:schemeClr val="bg1"/>
                                      </p:to>
                                    </p:animClr>
                                    <p:set>
                                      <p:cBhvr>
                                        <p:cTn id="24" dur="250" autoRev="1" fill="remove"/>
                                        <p:tgtEl>
                                          <p:spTgt spid="5"/>
                                        </p:tgtEl>
                                        <p:attrNameLst>
                                          <p:attrName>fill.type</p:attrName>
                                        </p:attrNameLst>
                                      </p:cBhvr>
                                      <p:to>
                                        <p:strVal val="solid"/>
                                      </p:to>
                                    </p:set>
                                    <p:set>
                                      <p:cBhvr>
                                        <p:cTn id="25" dur="250" autoRev="1" fill="remove"/>
                                        <p:tgtEl>
                                          <p:spTgt spid="5"/>
                                        </p:tgtEl>
                                        <p:attrNameLst>
                                          <p:attrName>fill.on</p:attrName>
                                        </p:attrNameLst>
                                      </p:cBhvr>
                                      <p:to>
                                        <p:strVal val="true"/>
                                      </p:to>
                                    </p:set>
                                  </p:childTnLst>
                                </p:cTn>
                              </p:par>
                              <p:par>
                                <p:cTn id="26" presetID="37"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900" decel="100000" fill="hold"/>
                                        <p:tgtEl>
                                          <p:spTgt spid="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32" presetID="27" presetClass="emph" presetSubtype="0" fill="remove" grpId="1" nodeType="withEffect">
                                  <p:stCondLst>
                                    <p:cond delay="0"/>
                                  </p:stCondLst>
                                  <p:childTnLst>
                                    <p:animClr clrSpc="rgb" dir="cw">
                                      <p:cBhvr override="childStyle">
                                        <p:cTn id="33" dur="250" autoRev="1" fill="remove"/>
                                        <p:tgtEl>
                                          <p:spTgt spid="6"/>
                                        </p:tgtEl>
                                        <p:attrNameLst>
                                          <p:attrName>style.color</p:attrName>
                                        </p:attrNameLst>
                                      </p:cBhvr>
                                      <p:to>
                                        <a:schemeClr val="bg1"/>
                                      </p:to>
                                    </p:animClr>
                                    <p:animClr clrSpc="rgb" dir="cw">
                                      <p:cBhvr>
                                        <p:cTn id="34" dur="250" autoRev="1" fill="remove"/>
                                        <p:tgtEl>
                                          <p:spTgt spid="6"/>
                                        </p:tgtEl>
                                        <p:attrNameLst>
                                          <p:attrName>fillcolor</p:attrName>
                                        </p:attrNameLst>
                                      </p:cBhvr>
                                      <p:to>
                                        <a:schemeClr val="bg1"/>
                                      </p:to>
                                    </p:animClr>
                                    <p:set>
                                      <p:cBhvr>
                                        <p:cTn id="35" dur="250" autoRev="1" fill="remove"/>
                                        <p:tgtEl>
                                          <p:spTgt spid="6"/>
                                        </p:tgtEl>
                                        <p:attrNameLst>
                                          <p:attrName>fill.type</p:attrName>
                                        </p:attrNameLst>
                                      </p:cBhvr>
                                      <p:to>
                                        <p:strVal val="solid"/>
                                      </p:to>
                                    </p:set>
                                    <p:set>
                                      <p:cBhvr>
                                        <p:cTn id="36" dur="250" autoRev="1" fill="remove"/>
                                        <p:tgtEl>
                                          <p:spTgt spid="6"/>
                                        </p:tgtEl>
                                        <p:attrNameLst>
                                          <p:attrName>fill.on</p:attrName>
                                        </p:attrNameLst>
                                      </p:cBhvr>
                                      <p:to>
                                        <p:strVal val="true"/>
                                      </p:to>
                                    </p:set>
                                  </p:childTnLst>
                                </p:cTn>
                              </p:par>
                              <p:par>
                                <p:cTn id="37" presetID="37"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900" decel="100000" fill="hold"/>
                                        <p:tgtEl>
                                          <p:spTgt spid="7"/>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43" presetID="27" presetClass="emph" presetSubtype="0" fill="remove" grpId="1" nodeType="withEffect">
                                  <p:stCondLst>
                                    <p:cond delay="0"/>
                                  </p:stCondLst>
                                  <p:childTnLst>
                                    <p:animClr clrSpc="rgb" dir="cw">
                                      <p:cBhvr override="childStyle">
                                        <p:cTn id="44" dur="250" autoRev="1" fill="remove"/>
                                        <p:tgtEl>
                                          <p:spTgt spid="7"/>
                                        </p:tgtEl>
                                        <p:attrNameLst>
                                          <p:attrName>style.color</p:attrName>
                                        </p:attrNameLst>
                                      </p:cBhvr>
                                      <p:to>
                                        <a:schemeClr val="bg1"/>
                                      </p:to>
                                    </p:animClr>
                                    <p:animClr clrSpc="rgb" dir="cw">
                                      <p:cBhvr>
                                        <p:cTn id="45" dur="250" autoRev="1" fill="remove"/>
                                        <p:tgtEl>
                                          <p:spTgt spid="7"/>
                                        </p:tgtEl>
                                        <p:attrNameLst>
                                          <p:attrName>fillcolor</p:attrName>
                                        </p:attrNameLst>
                                      </p:cBhvr>
                                      <p:to>
                                        <a:schemeClr val="bg1"/>
                                      </p:to>
                                    </p:animClr>
                                    <p:set>
                                      <p:cBhvr>
                                        <p:cTn id="46" dur="250" autoRev="1" fill="remove"/>
                                        <p:tgtEl>
                                          <p:spTgt spid="7"/>
                                        </p:tgtEl>
                                        <p:attrNameLst>
                                          <p:attrName>fill.type</p:attrName>
                                        </p:attrNameLst>
                                      </p:cBhvr>
                                      <p:to>
                                        <p:strVal val="solid"/>
                                      </p:to>
                                    </p:set>
                                    <p:set>
                                      <p:cBhvr>
                                        <p:cTn id="47" dur="250" autoRev="1" fill="remove"/>
                                        <p:tgtEl>
                                          <p:spTgt spid="7"/>
                                        </p:tgtEl>
                                        <p:attrNameLst>
                                          <p:attrName>fill.on</p:attrName>
                                        </p:attrNameLst>
                                      </p:cBhvr>
                                      <p:to>
                                        <p:strVal val="true"/>
                                      </p:to>
                                    </p:set>
                                  </p:childTnLst>
                                </p:cTn>
                              </p:par>
                              <p:par>
                                <p:cTn id="48" presetID="37" presetClass="entr" presetSubtype="0" fill="hold" grpId="0" nodeType="with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1000"/>
                                        <p:tgtEl>
                                          <p:spTgt spid="8"/>
                                        </p:tgtEl>
                                      </p:cBhvr>
                                    </p:animEffect>
                                    <p:anim calcmode="lin" valueType="num">
                                      <p:cBhvr>
                                        <p:cTn id="51" dur="1000" fill="hold"/>
                                        <p:tgtEl>
                                          <p:spTgt spid="8"/>
                                        </p:tgtEl>
                                        <p:attrNameLst>
                                          <p:attrName>ppt_x</p:attrName>
                                        </p:attrNameLst>
                                      </p:cBhvr>
                                      <p:tavLst>
                                        <p:tav tm="0">
                                          <p:val>
                                            <p:strVal val="#ppt_x"/>
                                          </p:val>
                                        </p:tav>
                                        <p:tav tm="100000">
                                          <p:val>
                                            <p:strVal val="#ppt_x"/>
                                          </p:val>
                                        </p:tav>
                                      </p:tavLst>
                                    </p:anim>
                                    <p:anim calcmode="lin" valueType="num">
                                      <p:cBhvr>
                                        <p:cTn id="52" dur="900" decel="100000" fill="hold"/>
                                        <p:tgtEl>
                                          <p:spTgt spid="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par>
                                <p:cTn id="54" presetID="27" presetClass="emph" presetSubtype="0" fill="remove" grpId="1" nodeType="withEffect">
                                  <p:stCondLst>
                                    <p:cond delay="0"/>
                                  </p:stCondLst>
                                  <p:childTnLst>
                                    <p:animClr clrSpc="rgb" dir="cw">
                                      <p:cBhvr override="childStyle">
                                        <p:cTn id="55" dur="250" autoRev="1" fill="remove"/>
                                        <p:tgtEl>
                                          <p:spTgt spid="8"/>
                                        </p:tgtEl>
                                        <p:attrNameLst>
                                          <p:attrName>style.color</p:attrName>
                                        </p:attrNameLst>
                                      </p:cBhvr>
                                      <p:to>
                                        <a:schemeClr val="bg1"/>
                                      </p:to>
                                    </p:animClr>
                                    <p:animClr clrSpc="rgb" dir="cw">
                                      <p:cBhvr>
                                        <p:cTn id="56" dur="250" autoRev="1" fill="remove"/>
                                        <p:tgtEl>
                                          <p:spTgt spid="8"/>
                                        </p:tgtEl>
                                        <p:attrNameLst>
                                          <p:attrName>fillcolor</p:attrName>
                                        </p:attrNameLst>
                                      </p:cBhvr>
                                      <p:to>
                                        <a:schemeClr val="bg1"/>
                                      </p:to>
                                    </p:animClr>
                                    <p:set>
                                      <p:cBhvr>
                                        <p:cTn id="57" dur="250" autoRev="1" fill="remove"/>
                                        <p:tgtEl>
                                          <p:spTgt spid="8"/>
                                        </p:tgtEl>
                                        <p:attrNameLst>
                                          <p:attrName>fill.type</p:attrName>
                                        </p:attrNameLst>
                                      </p:cBhvr>
                                      <p:to>
                                        <p:strVal val="solid"/>
                                      </p:to>
                                    </p:set>
                                    <p:set>
                                      <p:cBhvr>
                                        <p:cTn id="58" dur="250" autoRev="1" fill="remove"/>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P spid="6" grpId="0" animBg="1"/>
      <p:bldP spid="6" grpId="1" animBg="1"/>
      <p:bldP spid="7" grpId="0" animBg="1"/>
      <p:bldP spid="7" grpId="1" animBg="1"/>
      <p:bldP spid="8" grpId="0" animBg="1"/>
      <p:bldP spid="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996286"/>
            <a:ext cx="10396882" cy="436728"/>
          </a:xfrm>
        </p:spPr>
        <p:txBody>
          <a:bodyPr>
            <a:normAutofit fontScale="90000"/>
          </a:bodyPr>
          <a:lstStyle/>
          <a:p>
            <a:endParaRPr lang="ar-SY" dirty="0"/>
          </a:p>
        </p:txBody>
      </p:sp>
      <p:sp>
        <p:nvSpPr>
          <p:cNvPr id="3" name="عنصر نائب للمحتوى 2"/>
          <p:cNvSpPr>
            <a:spLocks noGrp="1"/>
          </p:cNvSpPr>
          <p:nvPr>
            <p:ph idx="1"/>
          </p:nvPr>
        </p:nvSpPr>
        <p:spPr>
          <a:xfrm>
            <a:off x="685800" y="259308"/>
            <a:ext cx="10394707" cy="5115278"/>
          </a:xfrm>
        </p:spPr>
        <p:txBody>
          <a:bodyPr>
            <a:normAutofit/>
          </a:bodyPr>
          <a:lstStyle/>
          <a:p>
            <a:pPr algn="just"/>
            <a:r>
              <a:rPr lang="ar-SA" sz="2400" dirty="0"/>
              <a:t>مع تقدم المرض تزداد علامات القصور لدى المريض حيث يشير ذلك للحاجة لإجراء علاج بديل </a:t>
            </a:r>
            <a:r>
              <a:rPr lang="ar-SA" sz="2400" dirty="0" err="1"/>
              <a:t>كالديال</a:t>
            </a:r>
            <a:r>
              <a:rPr lang="ar-SA" sz="2400" dirty="0"/>
              <a:t> أو زرع كلية في المراحل </a:t>
            </a:r>
            <a:r>
              <a:rPr lang="ar-SA" sz="2400" dirty="0" smtClean="0"/>
              <a:t>المتقدمة، </a:t>
            </a:r>
            <a:r>
              <a:rPr lang="ar-SA" sz="2400" dirty="0"/>
              <a:t>حيث يمكن استخدام الديال للمرضى الذين لديهم اضطراب حاد في الكلية (إصابة الكلية الحاد، فشل كلوي سابق) أو اضطراب </a:t>
            </a:r>
            <a:r>
              <a:rPr lang="ar-SA" sz="2400" dirty="0" smtClean="0"/>
              <a:t>مزمن،</a:t>
            </a:r>
            <a:r>
              <a:rPr lang="en-US" sz="2400" dirty="0" smtClean="0"/>
              <a:t> </a:t>
            </a:r>
            <a:r>
              <a:rPr lang="ar-SA" sz="2400" dirty="0" smtClean="0"/>
              <a:t>إذ </a:t>
            </a:r>
            <a:r>
              <a:rPr lang="ar-SA" sz="2400" dirty="0"/>
              <a:t>يوجد نوعين رئيسيين من الديال: الديال الدموي والديال </a:t>
            </a:r>
            <a:r>
              <a:rPr lang="ar-SA" sz="2400" dirty="0" err="1" smtClean="0"/>
              <a:t>البريتواني</a:t>
            </a:r>
            <a:r>
              <a:rPr lang="ar-SY" sz="2400" dirty="0" smtClean="0"/>
              <a:t>.</a:t>
            </a:r>
            <a:r>
              <a:rPr lang="ar-SA" sz="2400" dirty="0" smtClean="0"/>
              <a:t> </a:t>
            </a:r>
            <a:endParaRPr lang="ar-SY" sz="2400" dirty="0" smtClean="0"/>
          </a:p>
          <a:p>
            <a:pPr algn="just"/>
            <a:r>
              <a:rPr lang="ar-SA" sz="2400" dirty="0"/>
              <a:t>ويعد الديال علاج غير كامل ليحل مكان وظائف الكلية لأنه لا يصحح وظائف الغدد الصماء في الكلية، لذلك يعتبر الديال علاج لاستبدال بعض وظائف الكلية في التخلص من الفضلات وإزالة </a:t>
            </a:r>
            <a:r>
              <a:rPr lang="ar-SA" sz="2400" dirty="0" smtClean="0"/>
              <a:t>السوائل، </a:t>
            </a:r>
            <a:r>
              <a:rPr lang="ar-SY" sz="2400" dirty="0" smtClean="0"/>
              <a:t>و</a:t>
            </a:r>
            <a:r>
              <a:rPr lang="ar-SA" sz="2400" dirty="0" smtClean="0"/>
              <a:t>يعرف </a:t>
            </a:r>
            <a:r>
              <a:rPr lang="ar-SA" sz="2400" dirty="0"/>
              <a:t>الديال بأنه عبارة عن حركة السوائل والجزيئات عبر غشاء نصف نفوذ من حجرة إلى أخرى، حيث يستخدم لتصحيح الاضطرابات في السوائل والشوارد وإزالة الفضلات الناتجة عن عمليات استقلاب الجسم في القصور </a:t>
            </a:r>
            <a:r>
              <a:rPr lang="ar-SA" sz="2400" dirty="0" smtClean="0"/>
              <a:t>الكلوي</a:t>
            </a:r>
            <a:r>
              <a:rPr lang="ar-SY" sz="2400" dirty="0" smtClean="0"/>
              <a:t>.</a:t>
            </a:r>
            <a:endParaRPr lang="ar-SY" sz="2400" dirty="0"/>
          </a:p>
        </p:txBody>
      </p:sp>
    </p:spTree>
    <p:extLst>
      <p:ext uri="{BB962C8B-B14F-4D97-AF65-F5344CB8AC3E}">
        <p14:creationId xmlns:p14="http://schemas.microsoft.com/office/powerpoint/2010/main" val="43061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dirty="0"/>
          </a:p>
        </p:txBody>
      </p:sp>
      <p:sp>
        <p:nvSpPr>
          <p:cNvPr id="3" name="عنصر نائب للمحتوى 2"/>
          <p:cNvSpPr>
            <a:spLocks noGrp="1"/>
          </p:cNvSpPr>
          <p:nvPr>
            <p:ph idx="1"/>
          </p:nvPr>
        </p:nvSpPr>
        <p:spPr>
          <a:xfrm>
            <a:off x="685800" y="1672294"/>
            <a:ext cx="10394707" cy="3702291"/>
          </a:xfrm>
        </p:spPr>
        <p:txBody>
          <a:bodyPr>
            <a:normAutofit/>
          </a:bodyPr>
          <a:lstStyle/>
          <a:p>
            <a:pPr algn="just"/>
            <a:r>
              <a:rPr lang="ar-SY" dirty="0"/>
              <a:t>خلُصت الدراسة الحالية إلى الاستنتاجات التالية:</a:t>
            </a:r>
            <a:endParaRPr lang="en-US" dirty="0"/>
          </a:p>
          <a:p>
            <a:pPr marL="0" lvl="0" indent="0" algn="just">
              <a:buNone/>
            </a:pPr>
            <a:r>
              <a:rPr lang="ar-SY" dirty="0" smtClean="0"/>
              <a:t>        - تقاربت نسبة الذكور مع الاناث المشاركين بالدراسة في المجموعات الثلاث، في حين توزعت أعمار المشاركين بنسبة (75%) بين العقدين الثالث والسابع مقابل (25%) لعمر أقل من 30 عام.</a:t>
            </a:r>
            <a:endParaRPr lang="en-US" dirty="0" smtClean="0"/>
          </a:p>
          <a:p>
            <a:pPr marL="0" lvl="0" indent="0" algn="just">
              <a:buNone/>
            </a:pPr>
            <a:r>
              <a:rPr lang="ar-SY" dirty="0" smtClean="0"/>
              <a:t>- كانت </a:t>
            </a:r>
            <a:r>
              <a:rPr lang="ar-SY" dirty="0"/>
              <a:t>نسبة حدوث الاختلاطات في المجموعة التجريبية الثانية هي الأدنى تليها المجموعة التجريبية الاولى ثم المجموعة الضابطة.</a:t>
            </a:r>
            <a:endParaRPr lang="en-US" dirty="0"/>
          </a:p>
          <a:p>
            <a:pPr marL="0" lvl="0" indent="0" algn="just">
              <a:buNone/>
            </a:pPr>
            <a:r>
              <a:rPr lang="ar-SY" dirty="0" smtClean="0"/>
              <a:t>        - خفضت </a:t>
            </a:r>
            <a:r>
              <a:rPr lang="ar-SY" dirty="0"/>
              <a:t>البرامج الرياضية من معدل حدوث الاختلاطات وبشكل متقارب بين المجموعتين التجريبيتين الأولى والثانية.</a:t>
            </a:r>
            <a:endParaRPr lang="en-US" dirty="0"/>
          </a:p>
          <a:p>
            <a:pPr marL="0" indent="0" algn="just">
              <a:buNone/>
            </a:pPr>
            <a:r>
              <a:rPr lang="ar-SY" dirty="0" smtClean="0"/>
              <a:t>        - خفضت </a:t>
            </a:r>
            <a:r>
              <a:rPr lang="ar-SY" dirty="0"/>
              <a:t>ممارسة التمارين الرياضية من معدل حدوث الاختلاطات بغض النظر عن برنامج الرياضية.</a:t>
            </a:r>
          </a:p>
        </p:txBody>
      </p:sp>
      <p:sp>
        <p:nvSpPr>
          <p:cNvPr id="4" name="شريط إلى الأعلى 3"/>
          <p:cNvSpPr/>
          <p:nvPr/>
        </p:nvSpPr>
        <p:spPr>
          <a:xfrm>
            <a:off x="4094328" y="460169"/>
            <a:ext cx="4312693" cy="986494"/>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3200" dirty="0">
                <a:latin typeface="Aldhabi" panose="01000000000000000000" pitchFamily="2" charset="-78"/>
                <a:cs typeface="Aldhabi" panose="01000000000000000000" pitchFamily="2" charset="-78"/>
              </a:rPr>
              <a:t>الاستنتاجات</a:t>
            </a:r>
            <a:endParaRPr lang="en-US" sz="32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61886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strips(downLeft)">
                                      <p:cBhvr>
                                        <p:cTn id="19" dur="500"/>
                                        <p:tgtEl>
                                          <p:spTgt spid="3">
                                            <p:txEl>
                                              <p:pRg st="0" end="0"/>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trips(downLeft)">
                                      <p:cBhvr>
                                        <p:cTn id="22" dur="500"/>
                                        <p:tgtEl>
                                          <p:spTgt spid="3">
                                            <p:txEl>
                                              <p:pRg st="1" end="1"/>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strips(downLeft)">
                                      <p:cBhvr>
                                        <p:cTn id="25" dur="500"/>
                                        <p:tgtEl>
                                          <p:spTgt spid="3">
                                            <p:txEl>
                                              <p:pRg st="2" end="2"/>
                                            </p:txEl>
                                          </p:spTgt>
                                        </p:tgtEl>
                                      </p:cBhvr>
                                    </p:animEffect>
                                  </p:childTnLst>
                                </p:cTn>
                              </p:par>
                              <p:par>
                                <p:cTn id="26" presetID="18" presetClass="entr" presetSubtype="12"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strips(downLeft)">
                                      <p:cBhvr>
                                        <p:cTn id="28" dur="500"/>
                                        <p:tgtEl>
                                          <p:spTgt spid="3">
                                            <p:txEl>
                                              <p:pRg st="3" end="3"/>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strips(downLeft)">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a:xfrm>
            <a:off x="685800" y="1568108"/>
            <a:ext cx="10394707" cy="3806478"/>
          </a:xfrm>
        </p:spPr>
        <p:txBody>
          <a:bodyPr/>
          <a:lstStyle/>
          <a:p>
            <a:r>
              <a:rPr lang="ar-SY" b="1" dirty="0"/>
              <a:t>فيما يخص الممارسة </a:t>
            </a:r>
            <a:r>
              <a:rPr lang="ar-SY" b="1" dirty="0" smtClean="0"/>
              <a:t>التطبيقية:</a:t>
            </a:r>
            <a:endParaRPr lang="ar-SY" dirty="0"/>
          </a:p>
          <a:p>
            <a:pPr marL="0" indent="0">
              <a:buNone/>
            </a:pPr>
            <a:r>
              <a:rPr lang="ar-SY" dirty="0"/>
              <a:t> </a:t>
            </a:r>
            <a:r>
              <a:rPr lang="ar-SY" dirty="0" smtClean="0"/>
              <a:t>                 1- </a:t>
            </a:r>
            <a:r>
              <a:rPr lang="ar-SY" dirty="0" err="1" smtClean="0"/>
              <a:t>إعتماد</a:t>
            </a:r>
            <a:r>
              <a:rPr lang="ar-SY" dirty="0" smtClean="0"/>
              <a:t> </a:t>
            </a:r>
            <a:r>
              <a:rPr lang="ar-SY" dirty="0"/>
              <a:t>تطبيق برنامج رياضي ضمن سياسة الرعاية التمريضية لمرضى القصور الكلوي المزمن الذين يخضعون للديال الدموي.</a:t>
            </a:r>
            <a:endParaRPr lang="en-US" dirty="0"/>
          </a:p>
          <a:p>
            <a:pPr marL="0" lvl="0" indent="0">
              <a:buNone/>
            </a:pPr>
            <a:r>
              <a:rPr lang="ar-SY" dirty="0" smtClean="0"/>
              <a:t>                  2 - اعتماد </a:t>
            </a:r>
            <a:r>
              <a:rPr lang="ar-SY" dirty="0"/>
              <a:t>تطبيق برنامج التمارين الرياضية الجسمانية باستخدام أدوات خلال 45 دقيقة الأولى من بدء جلسة الديال الدموي.</a:t>
            </a:r>
            <a:endParaRPr lang="en-US" dirty="0"/>
          </a:p>
          <a:p>
            <a:r>
              <a:rPr lang="ar-SY" b="1" dirty="0"/>
              <a:t>فيما يخص الأبحاث الإضافية: </a:t>
            </a:r>
            <a:endParaRPr lang="en-US" dirty="0"/>
          </a:p>
          <a:p>
            <a:pPr marL="0" lvl="0" indent="0">
              <a:buNone/>
            </a:pPr>
            <a:r>
              <a:rPr lang="ar-SY" dirty="0" smtClean="0"/>
              <a:t>                   1- إجراء </a:t>
            </a:r>
            <a:r>
              <a:rPr lang="ar-SY" dirty="0"/>
              <a:t>أبحاث حول تأثير البرنامج الرياضي بحيث تكون مدة الأبحاث لا تقل عن 12 شهر.</a:t>
            </a:r>
            <a:endParaRPr lang="en-US" dirty="0"/>
          </a:p>
          <a:p>
            <a:pPr marL="0" lvl="0" indent="0">
              <a:buNone/>
            </a:pPr>
            <a:r>
              <a:rPr lang="ar-SY" dirty="0" smtClean="0"/>
              <a:t>                   2 - إجراء </a:t>
            </a:r>
            <a:r>
              <a:rPr lang="ar-SY" dirty="0"/>
              <a:t>أبحاث لدراسة تأثير ممارسة التمارين على باقي المضاعفات المحتملة في الديال الدموي.</a:t>
            </a:r>
            <a:endParaRPr lang="en-US" dirty="0"/>
          </a:p>
          <a:p>
            <a:endParaRPr lang="ar-SY" dirty="0"/>
          </a:p>
        </p:txBody>
      </p:sp>
      <p:sp>
        <p:nvSpPr>
          <p:cNvPr id="4" name="شريط إلى الأعلى 3"/>
          <p:cNvSpPr/>
          <p:nvPr/>
        </p:nvSpPr>
        <p:spPr>
          <a:xfrm>
            <a:off x="3945171" y="460169"/>
            <a:ext cx="3875963" cy="882307"/>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3200" dirty="0">
                <a:latin typeface="Aldhabi" panose="01000000000000000000" pitchFamily="2" charset="-78"/>
                <a:cs typeface="Aldhabi" panose="01000000000000000000" pitchFamily="2" charset="-78"/>
              </a:rPr>
              <a:t>المقترحات</a:t>
            </a:r>
            <a:endParaRPr lang="en-US" sz="32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13129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25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250"/>
                                        <p:tgtEl>
                                          <p:spTgt spid="3">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250"/>
                                        <p:tgtEl>
                                          <p:spTgt spid="3">
                                            <p:txEl>
                                              <p:pRg st="2" end="2"/>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250"/>
                                        <p:tgtEl>
                                          <p:spTgt spid="3">
                                            <p:txEl>
                                              <p:pRg st="3" end="3"/>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250"/>
                                        <p:tgtEl>
                                          <p:spTgt spid="3">
                                            <p:txEl>
                                              <p:pRg st="4" end="4"/>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ssolve">
                                      <p:cBhvr>
                                        <p:cTn id="29" dur="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p:txBody>
          <a:bodyPr>
            <a:normAutofit/>
          </a:bodyPr>
          <a:lstStyle/>
          <a:p>
            <a:pPr algn="ctr"/>
            <a:r>
              <a:rPr lang="ar-SY" sz="9600" dirty="0" smtClean="0">
                <a:latin typeface="Aldhabi" panose="01000000000000000000" pitchFamily="2" charset="-78"/>
                <a:cs typeface="Aldhabi" panose="01000000000000000000" pitchFamily="2" charset="-78"/>
              </a:rPr>
              <a:t>شكراً لإصغائكم</a:t>
            </a:r>
            <a:endParaRPr lang="ar-SY" sz="9600" dirty="0">
              <a:latin typeface="Aldhabi" panose="01000000000000000000" pitchFamily="2" charset="-78"/>
              <a:cs typeface="Aldhabi" panose="01000000000000000000" pitchFamily="2" charset="-78"/>
            </a:endParaRPr>
          </a:p>
        </p:txBody>
      </p:sp>
      <p:sp>
        <p:nvSpPr>
          <p:cNvPr id="5" name="عنوان فرعي 4"/>
          <p:cNvSpPr>
            <a:spLocks noGrp="1"/>
          </p:cNvSpPr>
          <p:nvPr>
            <p:ph type="subTitle" idx="1"/>
          </p:nvPr>
        </p:nvSpPr>
        <p:spPr/>
        <p:txBody>
          <a:bodyPr/>
          <a:lstStyle/>
          <a:p>
            <a:endParaRPr lang="ar-SY"/>
          </a:p>
        </p:txBody>
      </p:sp>
    </p:spTree>
    <p:extLst>
      <p:ext uri="{BB962C8B-B14F-4D97-AF65-F5344CB8AC3E}">
        <p14:creationId xmlns:p14="http://schemas.microsoft.com/office/powerpoint/2010/main" val="247687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8" presetClass="emph" presetSubtype="0" fill="hold" grpId="1" nodeType="clickEffect">
                                  <p:stCondLst>
                                    <p:cond delay="0"/>
                                  </p:stCondLst>
                                  <p:iterate type="lt">
                                    <p:tmPct val="10000"/>
                                  </p:iterate>
                                  <p:childTnLst>
                                    <p:animClr clrSpc="rgb" dir="cw">
                                      <p:cBhvr override="childStyle">
                                        <p:cTn id="24" dur="500" fill="hold"/>
                                        <p:tgtEl>
                                          <p:spTgt spid="4"/>
                                        </p:tgtEl>
                                        <p:attrNameLst>
                                          <p:attrName>style.color</p:attrName>
                                        </p:attrNameLst>
                                      </p:cBhvr>
                                      <p:to>
                                        <a:schemeClr val="accent2"/>
                                      </p:to>
                                    </p:animClr>
                                    <p:animClr clrSpc="rgb" dir="cw">
                                      <p:cBhvr>
                                        <p:cTn id="25" dur="500" fill="hold"/>
                                        <p:tgtEl>
                                          <p:spTgt spid="4"/>
                                        </p:tgtEl>
                                        <p:attrNameLst>
                                          <p:attrName>fillcolor</p:attrName>
                                        </p:attrNameLst>
                                      </p:cBhvr>
                                      <p:to>
                                        <a:schemeClr val="accent2"/>
                                      </p:to>
                                    </p:animClr>
                                    <p:set>
                                      <p:cBhvr>
                                        <p:cTn id="26" dur="500" fill="hold"/>
                                        <p:tgtEl>
                                          <p:spTgt spid="4"/>
                                        </p:tgtEl>
                                        <p:attrNameLst>
                                          <p:attrName>fill.type</p:attrName>
                                        </p:attrNameLst>
                                      </p:cBhvr>
                                      <p:to>
                                        <p:strVal val="solid"/>
                                      </p:to>
                                    </p:set>
                                    <p:anim to="1.5" calcmode="lin" valueType="num">
                                      <p:cBhvr override="childStyle">
                                        <p:cTn id="27" dur="500" fill="hold"/>
                                        <p:tgtEl>
                                          <p:spTgt spid="4"/>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709683"/>
            <a:ext cx="10396882" cy="709684"/>
          </a:xfrm>
        </p:spPr>
        <p:txBody>
          <a:bodyPr>
            <a:normAutofit/>
          </a:bodyPr>
          <a:lstStyle/>
          <a:p>
            <a:endParaRPr lang="ar-SY" dirty="0"/>
          </a:p>
        </p:txBody>
      </p:sp>
      <p:sp>
        <p:nvSpPr>
          <p:cNvPr id="3" name="عنصر نائب للمحتوى 2"/>
          <p:cNvSpPr>
            <a:spLocks noGrp="1"/>
          </p:cNvSpPr>
          <p:nvPr>
            <p:ph idx="1"/>
          </p:nvPr>
        </p:nvSpPr>
        <p:spPr>
          <a:xfrm>
            <a:off x="685800" y="245660"/>
            <a:ext cx="10394707" cy="5128925"/>
          </a:xfrm>
        </p:spPr>
        <p:txBody>
          <a:bodyPr>
            <a:normAutofit/>
          </a:bodyPr>
          <a:lstStyle/>
          <a:p>
            <a:pPr algn="just"/>
            <a:endParaRPr lang="ar-SY" sz="2800" dirty="0" smtClean="0"/>
          </a:p>
          <a:p>
            <a:pPr algn="just"/>
            <a:endParaRPr lang="ar-SY" sz="2800" dirty="0"/>
          </a:p>
          <a:p>
            <a:pPr algn="just"/>
            <a:endParaRPr lang="ar-SY" sz="2800" dirty="0" smtClean="0"/>
          </a:p>
          <a:p>
            <a:pPr algn="just"/>
            <a:r>
              <a:rPr lang="ar-SA" sz="2800" dirty="0" smtClean="0"/>
              <a:t>من </a:t>
            </a:r>
            <a:r>
              <a:rPr lang="ar-SA" sz="2800" dirty="0"/>
              <a:t>أكثر الاختلاطات التي تحدث خلال جلسات الديال الدموي، انخفاض</a:t>
            </a:r>
            <a:r>
              <a:rPr lang="en-US" sz="2800" dirty="0"/>
              <a:t>/</a:t>
            </a:r>
            <a:r>
              <a:rPr lang="ar-SA" sz="2800" dirty="0"/>
              <a:t>ارتفاع ضغط الدم بنسبة (20-30%)، والتشنجات بنسبة (5-20%)، والغثيان والإقياء بنسبة (5-15%)، والصداع بنسبة (5%)، وألم الصدر (2-5%)، وألم الظهر بنسبة (2-5%)، والحكة بنسبة (5%)، وحمى وقشعريرة بنسبة (أقل من1</a:t>
            </a:r>
            <a:r>
              <a:rPr lang="ar-SA" sz="2800" dirty="0" smtClean="0"/>
              <a:t>%).</a:t>
            </a:r>
            <a:endParaRPr lang="ar-SY" sz="2800" dirty="0"/>
          </a:p>
        </p:txBody>
      </p:sp>
    </p:spTree>
    <p:extLst>
      <p:ext uri="{BB962C8B-B14F-4D97-AF65-F5344CB8AC3E}">
        <p14:creationId xmlns:p14="http://schemas.microsoft.com/office/powerpoint/2010/main" val="199599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460310"/>
            <a:ext cx="10396882" cy="1064525"/>
          </a:xfrm>
        </p:spPr>
        <p:txBody>
          <a:bodyPr/>
          <a:lstStyle/>
          <a:p>
            <a:endParaRPr lang="ar-SY" dirty="0"/>
          </a:p>
        </p:txBody>
      </p:sp>
      <p:sp>
        <p:nvSpPr>
          <p:cNvPr id="3" name="عنصر نائب للمحتوى 2"/>
          <p:cNvSpPr>
            <a:spLocks noGrp="1"/>
          </p:cNvSpPr>
          <p:nvPr>
            <p:ph idx="1"/>
          </p:nvPr>
        </p:nvSpPr>
        <p:spPr>
          <a:xfrm>
            <a:off x="685800" y="1091821"/>
            <a:ext cx="10394707" cy="5131557"/>
          </a:xfrm>
        </p:spPr>
        <p:txBody>
          <a:bodyPr>
            <a:normAutofit/>
          </a:bodyPr>
          <a:lstStyle/>
          <a:p>
            <a:pPr algn="just"/>
            <a:r>
              <a:rPr lang="ar-SA" sz="2400" dirty="0" smtClean="0"/>
              <a:t>تشمل</a:t>
            </a:r>
            <a:r>
              <a:rPr lang="ar-SY" sz="2400" dirty="0" smtClean="0"/>
              <a:t> </a:t>
            </a:r>
            <a:r>
              <a:rPr lang="ar-SA" sz="2400" dirty="0" smtClean="0"/>
              <a:t>البنود </a:t>
            </a:r>
            <a:r>
              <a:rPr lang="ar-SA" sz="2400" dirty="0"/>
              <a:t>المتعلقة بالرعاية التمريضية بمرضى القصور الكلوي </a:t>
            </a:r>
            <a:r>
              <a:rPr lang="ar-SA" sz="2400" dirty="0" smtClean="0"/>
              <a:t>الذين </a:t>
            </a:r>
            <a:r>
              <a:rPr lang="ar-SA" sz="2400" dirty="0"/>
              <a:t>يخضعون للديال الدموي </a:t>
            </a:r>
            <a:r>
              <a:rPr lang="ar-SA" sz="2400" dirty="0" smtClean="0"/>
              <a:t>مجموعة </a:t>
            </a:r>
            <a:r>
              <a:rPr lang="ar-SA" sz="2400" dirty="0"/>
              <a:t>من الإجراءات التي تقسم إلى ثلاثة أقسام التقييم والتداخلات وتثقيف المريض</a:t>
            </a:r>
            <a:r>
              <a:rPr lang="en-US" sz="2400" dirty="0"/>
              <a:t>.</a:t>
            </a:r>
          </a:p>
          <a:p>
            <a:pPr algn="just"/>
            <a:r>
              <a:rPr lang="ar-SY" sz="2400" dirty="0" smtClean="0"/>
              <a:t>إذ </a:t>
            </a:r>
            <a:r>
              <a:rPr lang="ar-SA" sz="2400" dirty="0" smtClean="0"/>
              <a:t>يقوم </a:t>
            </a:r>
            <a:r>
              <a:rPr lang="ar-SA" sz="2400" dirty="0"/>
              <a:t>الممرض </a:t>
            </a:r>
            <a:r>
              <a:rPr lang="ar-SY" sz="2400" dirty="0" smtClean="0"/>
              <a:t>بالإجراءات </a:t>
            </a:r>
            <a:r>
              <a:rPr lang="ar-SA" sz="2400" dirty="0" smtClean="0"/>
              <a:t>التالية </a:t>
            </a:r>
            <a:r>
              <a:rPr lang="ar-SA" sz="2400" dirty="0"/>
              <a:t>قبل وخلال وبعد العلاج، </a:t>
            </a:r>
            <a:r>
              <a:rPr lang="ar-SY" sz="2400" dirty="0" err="1" smtClean="0"/>
              <a:t>كت</a:t>
            </a:r>
            <a:r>
              <a:rPr lang="ar-SA" sz="2400" dirty="0" err="1" smtClean="0"/>
              <a:t>قي</a:t>
            </a:r>
            <a:r>
              <a:rPr lang="ar-SY" sz="2400" dirty="0" smtClean="0"/>
              <a:t>ي</a:t>
            </a:r>
            <a:r>
              <a:rPr lang="ar-SA" sz="2400" dirty="0" smtClean="0"/>
              <a:t>م </a:t>
            </a:r>
            <a:r>
              <a:rPr lang="ar-SA" sz="2400" dirty="0"/>
              <a:t>وزن </a:t>
            </a:r>
            <a:r>
              <a:rPr lang="ar-SA" sz="2400" dirty="0" smtClean="0"/>
              <a:t>المريض، </a:t>
            </a:r>
            <a:r>
              <a:rPr lang="ar-SA" sz="2400" dirty="0"/>
              <a:t>وضغط الدم، ومعدل نبض القلب ونظمه، ومعدل وكفاءة التنفس، </a:t>
            </a:r>
            <a:r>
              <a:rPr lang="ar-SY" sz="2400" dirty="0" smtClean="0"/>
              <a:t>و</a:t>
            </a:r>
            <a:r>
              <a:rPr lang="ar-SA" sz="2400" dirty="0" smtClean="0"/>
              <a:t>الحرارة، ويقيم</a:t>
            </a:r>
            <a:r>
              <a:rPr lang="ar-SY" sz="2400" dirty="0" smtClean="0"/>
              <a:t> الوصلة الشريانية الوريدية</a:t>
            </a:r>
            <a:r>
              <a:rPr lang="ar-SA" sz="2400" dirty="0" smtClean="0"/>
              <a:t>، </a:t>
            </a:r>
            <a:r>
              <a:rPr lang="ar-SA" sz="2400" dirty="0" err="1" smtClean="0"/>
              <a:t>وا</a:t>
            </a:r>
            <a:r>
              <a:rPr lang="ar-SY" sz="2400" dirty="0" smtClean="0"/>
              <a:t>لحالة</a:t>
            </a:r>
            <a:r>
              <a:rPr lang="ar-SA" sz="2400" dirty="0" smtClean="0"/>
              <a:t> </a:t>
            </a:r>
            <a:r>
              <a:rPr lang="ar-SA" sz="2400" dirty="0"/>
              <a:t>العامة </a:t>
            </a:r>
            <a:r>
              <a:rPr lang="ar-SA" sz="2400" dirty="0" smtClean="0"/>
              <a:t>للمريض، </a:t>
            </a:r>
            <a:r>
              <a:rPr lang="ar-SA" sz="2400" dirty="0"/>
              <a:t>وأي تغير عن المعتاد. </a:t>
            </a:r>
            <a:endParaRPr lang="en-US" sz="2400" dirty="0" smtClean="0"/>
          </a:p>
          <a:p>
            <a:pPr algn="just"/>
            <a:r>
              <a:rPr lang="ar-SA" sz="2400" dirty="0"/>
              <a:t>تتطلب الرعاية بمريض الديال التركيز على ثلاثة نقاط أساسية تتضمن إعادة </a:t>
            </a:r>
            <a:r>
              <a:rPr lang="ar-SA" sz="2400" dirty="0" smtClean="0"/>
              <a:t>التأهيل</a:t>
            </a:r>
            <a:r>
              <a:rPr lang="ar-SY" sz="2400" dirty="0" smtClean="0"/>
              <a:t>،</a:t>
            </a:r>
            <a:r>
              <a:rPr lang="ar-SA" sz="2400" dirty="0" smtClean="0"/>
              <a:t> </a:t>
            </a:r>
            <a:r>
              <a:rPr lang="ar-SY" sz="2400" dirty="0" err="1" smtClean="0"/>
              <a:t>وا</a:t>
            </a:r>
            <a:r>
              <a:rPr lang="ar-SA" sz="2400" dirty="0" smtClean="0"/>
              <a:t>لمعالجة </a:t>
            </a:r>
            <a:r>
              <a:rPr lang="ar-SA" sz="2400" dirty="0"/>
              <a:t>على المدى </a:t>
            </a:r>
            <a:r>
              <a:rPr lang="ar-SA" sz="2400" dirty="0" smtClean="0"/>
              <a:t>الطويل</a:t>
            </a:r>
            <a:r>
              <a:rPr lang="ar-SY" sz="2400" dirty="0" smtClean="0"/>
              <a:t>،</a:t>
            </a:r>
            <a:r>
              <a:rPr lang="ar-SA" sz="2400" dirty="0" smtClean="0"/>
              <a:t> </a:t>
            </a:r>
            <a:r>
              <a:rPr lang="ar-SY" sz="2400" dirty="0" err="1" smtClean="0"/>
              <a:t>وا</a:t>
            </a:r>
            <a:r>
              <a:rPr lang="ar-SA" sz="2400" dirty="0" smtClean="0"/>
              <a:t>لرعاية المنزلية</a:t>
            </a:r>
            <a:r>
              <a:rPr lang="ar-SY" sz="2400" dirty="0"/>
              <a:t>.</a:t>
            </a:r>
          </a:p>
        </p:txBody>
      </p:sp>
    </p:spTree>
    <p:extLst>
      <p:ext uri="{BB962C8B-B14F-4D97-AF65-F5344CB8AC3E}">
        <p14:creationId xmlns:p14="http://schemas.microsoft.com/office/powerpoint/2010/main" val="226133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50124"/>
            <a:ext cx="10396882" cy="1692324"/>
          </a:xfrm>
        </p:spPr>
        <p:txBody>
          <a:bodyPr>
            <a:normAutofit/>
          </a:bodyPr>
          <a:lstStyle/>
          <a:p>
            <a:pPr algn="r"/>
            <a:r>
              <a:rPr lang="ar-SA" sz="2000" dirty="0">
                <a:solidFill>
                  <a:schemeClr val="tx1"/>
                </a:solidFill>
              </a:rPr>
              <a:t>لا تقل ممارسة الرياضة أهمية عن العلاج عند مرضى القصور الكلوي، إذ تساعد على تحسين</a:t>
            </a:r>
            <a:r>
              <a:rPr lang="en-US" sz="2000" dirty="0">
                <a:solidFill>
                  <a:schemeClr val="tx1"/>
                </a:solidFill>
              </a:rPr>
              <a:t>  </a:t>
            </a:r>
            <a:r>
              <a:rPr lang="ar-SA" sz="2000" dirty="0">
                <a:solidFill>
                  <a:schemeClr val="tx1"/>
                </a:solidFill>
              </a:rPr>
              <a:t>كفاءة الجلسة عن طريق إزالة السموم من الدم، كما تساعد على إزالة المواد مثل اليوريا والكرياتينين التي تعتبر من منتجات الكبد والعضلات، حيث تأتي أهمية ذلك خصوصاً عند جلسة الديال الدموي لأن الكلية تكون غير قادرة على إزالتها بفعالية من تلقاء نفسها</a:t>
            </a:r>
            <a:endParaRPr lang="ar-SY" sz="2000" dirty="0">
              <a:solidFill>
                <a:schemeClr val="tx1"/>
              </a:solidFill>
            </a:endParaRPr>
          </a:p>
        </p:txBody>
      </p:sp>
      <p:pic>
        <p:nvPicPr>
          <p:cNvPr id="5" name="عنصر نائب للمحتوى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6411" y="1842448"/>
            <a:ext cx="9567081" cy="5015552"/>
          </a:xfrm>
        </p:spPr>
      </p:pic>
    </p:spTree>
    <p:extLst>
      <p:ext uri="{BB962C8B-B14F-4D97-AF65-F5344CB8AC3E}">
        <p14:creationId xmlns:p14="http://schemas.microsoft.com/office/powerpoint/2010/main" val="359642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86651" y="609600"/>
            <a:ext cx="6059605" cy="5886734"/>
          </a:xfrm>
        </p:spPr>
        <p:txBody>
          <a:bodyPr>
            <a:normAutofit fontScale="90000"/>
          </a:bodyPr>
          <a:lstStyle/>
          <a:p>
            <a:pPr algn="r">
              <a:lnSpc>
                <a:spcPct val="150000"/>
              </a:lnSpc>
            </a:pPr>
            <a:r>
              <a:rPr lang="ar-SA" sz="2000" dirty="0">
                <a:solidFill>
                  <a:schemeClr val="tx1"/>
                </a:solidFill>
              </a:rPr>
              <a:t>أجرى باحثون في عام</a:t>
            </a:r>
            <a:r>
              <a:rPr lang="en-US" sz="2000" dirty="0">
                <a:solidFill>
                  <a:schemeClr val="tx1"/>
                </a:solidFill>
              </a:rPr>
              <a:t> </a:t>
            </a:r>
            <a:r>
              <a:rPr lang="ar-SY" sz="2000" dirty="0">
                <a:solidFill>
                  <a:schemeClr val="tx1"/>
                </a:solidFill>
              </a:rPr>
              <a:t>2005 </a:t>
            </a:r>
            <a:r>
              <a:rPr lang="ar-SA" sz="2000" dirty="0">
                <a:solidFill>
                  <a:schemeClr val="tx1"/>
                </a:solidFill>
              </a:rPr>
              <a:t>دراسة تجريبية على</a:t>
            </a:r>
            <a:r>
              <a:rPr lang="en-US" sz="2000" dirty="0">
                <a:solidFill>
                  <a:schemeClr val="tx1"/>
                </a:solidFill>
              </a:rPr>
              <a:t> </a:t>
            </a:r>
            <a:r>
              <a:rPr lang="ar-SY" sz="2000" dirty="0">
                <a:solidFill>
                  <a:schemeClr val="tx1"/>
                </a:solidFill>
              </a:rPr>
              <a:t>12 </a:t>
            </a:r>
            <a:r>
              <a:rPr lang="ar-SA" sz="2000" dirty="0" smtClean="0">
                <a:solidFill>
                  <a:schemeClr val="tx1"/>
                </a:solidFill>
              </a:rPr>
              <a:t>مريض</a:t>
            </a:r>
            <a:r>
              <a:rPr lang="ar-SY" sz="2000" dirty="0" smtClean="0">
                <a:solidFill>
                  <a:schemeClr val="tx1"/>
                </a:solidFill>
              </a:rPr>
              <a:t>اً</a:t>
            </a:r>
            <a:r>
              <a:rPr lang="ar-SA" sz="2000" dirty="0" smtClean="0">
                <a:solidFill>
                  <a:schemeClr val="tx1"/>
                </a:solidFill>
              </a:rPr>
              <a:t> </a:t>
            </a:r>
            <a:r>
              <a:rPr lang="ar-SA" sz="2000" dirty="0">
                <a:solidFill>
                  <a:schemeClr val="tx1"/>
                </a:solidFill>
              </a:rPr>
              <a:t>يعالجون بالديال الدموي تم إخضاعهم لبرنامج تمارين رياضية باستخدام دراجة ثابتة لمدة</a:t>
            </a:r>
            <a:r>
              <a:rPr lang="en-US" sz="2000" dirty="0">
                <a:solidFill>
                  <a:schemeClr val="tx1"/>
                </a:solidFill>
              </a:rPr>
              <a:t> </a:t>
            </a:r>
            <a:r>
              <a:rPr lang="ar-SY" sz="2000" dirty="0">
                <a:solidFill>
                  <a:schemeClr val="tx1"/>
                </a:solidFill>
              </a:rPr>
              <a:t>6-8 </a:t>
            </a:r>
            <a:r>
              <a:rPr lang="ar-SA" sz="2000" dirty="0">
                <a:solidFill>
                  <a:schemeClr val="tx1"/>
                </a:solidFill>
              </a:rPr>
              <a:t>أسابيع، وجدوا أن ثمانية أسابيع من تمارين الدراجة للساقين للمريض خلال الجلسة لا يحسن اللياقة البدنية للقلب والرئتين والعضلات فقط بل يزيد من قوة العضلات والقدرة على التحمل، في حين اجرى </a:t>
            </a:r>
            <a:r>
              <a:rPr lang="ar-SA" sz="2000" dirty="0" smtClean="0">
                <a:solidFill>
                  <a:schemeClr val="tx1"/>
                </a:solidFill>
              </a:rPr>
              <a:t>باحثون</a:t>
            </a:r>
            <a:r>
              <a:rPr lang="en-US" sz="2000" dirty="0" smtClean="0">
                <a:solidFill>
                  <a:schemeClr val="tx1"/>
                </a:solidFill>
              </a:rPr>
              <a:t> </a:t>
            </a:r>
            <a:r>
              <a:rPr lang="ar-SY" sz="2000" dirty="0" smtClean="0">
                <a:solidFill>
                  <a:schemeClr val="tx1"/>
                </a:solidFill>
              </a:rPr>
              <a:t>آخرون</a:t>
            </a:r>
            <a:r>
              <a:rPr lang="ar-SA" sz="2000" dirty="0" smtClean="0">
                <a:solidFill>
                  <a:schemeClr val="tx1"/>
                </a:solidFill>
              </a:rPr>
              <a:t> </a:t>
            </a:r>
            <a:r>
              <a:rPr lang="ar-SA" sz="2000" dirty="0">
                <a:solidFill>
                  <a:schemeClr val="tx1"/>
                </a:solidFill>
              </a:rPr>
              <a:t>في عام</a:t>
            </a:r>
            <a:r>
              <a:rPr lang="en-US" sz="2000" dirty="0">
                <a:solidFill>
                  <a:schemeClr val="tx1"/>
                </a:solidFill>
              </a:rPr>
              <a:t> </a:t>
            </a:r>
            <a:r>
              <a:rPr lang="ar-SY" sz="2000" dirty="0">
                <a:solidFill>
                  <a:schemeClr val="tx1"/>
                </a:solidFill>
              </a:rPr>
              <a:t>2005 </a:t>
            </a:r>
            <a:r>
              <a:rPr lang="ar-SA" sz="2000" dirty="0">
                <a:solidFill>
                  <a:schemeClr val="tx1"/>
                </a:solidFill>
              </a:rPr>
              <a:t>دراسة تجريبية على مجموعتين كل مجموعة مؤلفة من</a:t>
            </a:r>
            <a:r>
              <a:rPr lang="en-US" sz="2000" dirty="0">
                <a:solidFill>
                  <a:schemeClr val="tx1"/>
                </a:solidFill>
              </a:rPr>
              <a:t> </a:t>
            </a:r>
            <a:r>
              <a:rPr lang="ar-SY" sz="2000" dirty="0">
                <a:solidFill>
                  <a:schemeClr val="tx1"/>
                </a:solidFill>
              </a:rPr>
              <a:t>10 </a:t>
            </a:r>
            <a:r>
              <a:rPr lang="ar-SA" sz="2000" dirty="0">
                <a:solidFill>
                  <a:schemeClr val="tx1"/>
                </a:solidFill>
              </a:rPr>
              <a:t>مرضى يخضعون للعلاج بالديال الدموي، حيث نفذ كل مريض تمريناً باستخدام دراجة ثابتة خلال الجلسة لمدة</a:t>
            </a:r>
            <a:r>
              <a:rPr lang="en-US" sz="2000" dirty="0">
                <a:solidFill>
                  <a:schemeClr val="tx1"/>
                </a:solidFill>
              </a:rPr>
              <a:t> </a:t>
            </a:r>
            <a:r>
              <a:rPr lang="ar-SY" sz="2000" dirty="0">
                <a:solidFill>
                  <a:schemeClr val="tx1"/>
                </a:solidFill>
              </a:rPr>
              <a:t>10 </a:t>
            </a:r>
            <a:r>
              <a:rPr lang="ar-SA" sz="2000" dirty="0">
                <a:solidFill>
                  <a:schemeClr val="tx1"/>
                </a:solidFill>
              </a:rPr>
              <a:t>دقائق ثم تليها</a:t>
            </a:r>
            <a:r>
              <a:rPr lang="en-US" sz="2000" dirty="0">
                <a:solidFill>
                  <a:schemeClr val="tx1"/>
                </a:solidFill>
              </a:rPr>
              <a:t> </a:t>
            </a:r>
            <a:r>
              <a:rPr lang="ar-SY" sz="2000" dirty="0">
                <a:solidFill>
                  <a:schemeClr val="tx1"/>
                </a:solidFill>
              </a:rPr>
              <a:t>10 </a:t>
            </a:r>
            <a:r>
              <a:rPr lang="ar-SA" sz="2000" dirty="0">
                <a:solidFill>
                  <a:schemeClr val="tx1"/>
                </a:solidFill>
              </a:rPr>
              <a:t>دقائق استراحة وثم</a:t>
            </a:r>
            <a:r>
              <a:rPr lang="en-US" sz="2000" dirty="0">
                <a:solidFill>
                  <a:schemeClr val="tx1"/>
                </a:solidFill>
              </a:rPr>
              <a:t> </a:t>
            </a:r>
            <a:r>
              <a:rPr lang="ar-SY" sz="2000" dirty="0">
                <a:solidFill>
                  <a:schemeClr val="tx1"/>
                </a:solidFill>
              </a:rPr>
              <a:t>10 </a:t>
            </a:r>
            <a:r>
              <a:rPr lang="ar-SA" sz="2000" dirty="0">
                <a:solidFill>
                  <a:schemeClr val="tx1"/>
                </a:solidFill>
              </a:rPr>
              <a:t>دقائق تمرين ثم قياس النتاج القلبي والمقاومة الطرفية، وتم الكشف عن تحسن استجابة الدورة الدموية لممارسة التمارين أثناء جلسة الديال مقارنة مع الأشخاص الطبيعيين</a:t>
            </a:r>
            <a:r>
              <a:rPr lang="ar-SY" sz="2000" dirty="0">
                <a:solidFill>
                  <a:schemeClr val="tx1"/>
                </a:solidFill>
              </a:rPr>
              <a:t>.</a:t>
            </a:r>
            <a:br>
              <a:rPr lang="ar-SY" sz="2000" dirty="0">
                <a:solidFill>
                  <a:schemeClr val="tx1"/>
                </a:solidFill>
              </a:rPr>
            </a:br>
            <a:endParaRPr lang="ar-SY" sz="2000" dirty="0">
              <a:solidFill>
                <a:schemeClr val="tx1"/>
              </a:solidFill>
            </a:endParaRPr>
          </a:p>
        </p:txBody>
      </p:sp>
      <p:pic>
        <p:nvPicPr>
          <p:cNvPr id="4" name="عنصر نائب للمحتوى 3" descr="Untitled.png"/>
          <p:cNvPicPr>
            <a:picLocks noGrp="1" noChangeAspect="1"/>
          </p:cNvPicPr>
          <p:nvPr>
            <p:ph idx="1"/>
          </p:nvPr>
        </p:nvPicPr>
        <p:blipFill>
          <a:blip r:embed="rId2"/>
          <a:stretch>
            <a:fillRect/>
          </a:stretch>
        </p:blipFill>
        <p:spPr>
          <a:xfrm>
            <a:off x="0" y="964442"/>
            <a:ext cx="5786651" cy="5377218"/>
          </a:xfrm>
        </p:spPr>
      </p:pic>
    </p:spTree>
    <p:extLst>
      <p:ext uri="{BB962C8B-B14F-4D97-AF65-F5344CB8AC3E}">
        <p14:creationId xmlns:p14="http://schemas.microsoft.com/office/powerpoint/2010/main" val="224948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a:p>
        </p:txBody>
      </p:sp>
      <p:sp>
        <p:nvSpPr>
          <p:cNvPr id="3" name="عنصر نائب للمحتوى 2"/>
          <p:cNvSpPr>
            <a:spLocks noGrp="1"/>
          </p:cNvSpPr>
          <p:nvPr>
            <p:ph idx="1"/>
          </p:nvPr>
        </p:nvSpPr>
        <p:spPr/>
        <p:txBody>
          <a:bodyPr/>
          <a:lstStyle/>
          <a:p>
            <a:pPr lvl="0"/>
            <a:r>
              <a:rPr lang="ar-SY" sz="4800" dirty="0">
                <a:latin typeface="Aldhabi" panose="01000000000000000000" pitchFamily="2" charset="-78"/>
                <a:cs typeface="Aldhabi" panose="01000000000000000000" pitchFamily="2" charset="-78"/>
              </a:rPr>
              <a:t>يهدف البحث إلى دراسة تأثير نوع السياسة التمريضية على الوقاية من حدوث الاختلاطات خلال الديال الدموي.</a:t>
            </a:r>
            <a:endParaRPr lang="en-US" sz="4800" dirty="0">
              <a:latin typeface="Aldhabi" panose="01000000000000000000" pitchFamily="2" charset="-78"/>
              <a:cs typeface="Aldhabi" panose="01000000000000000000" pitchFamily="2" charset="-78"/>
            </a:endParaRPr>
          </a:p>
          <a:p>
            <a:endParaRPr lang="ar-SY" dirty="0"/>
          </a:p>
        </p:txBody>
      </p:sp>
      <p:sp>
        <p:nvSpPr>
          <p:cNvPr id="4" name="تمرير أفقي 3"/>
          <p:cNvSpPr/>
          <p:nvPr/>
        </p:nvSpPr>
        <p:spPr>
          <a:xfrm>
            <a:off x="3398294" y="395785"/>
            <a:ext cx="4831306" cy="1667611"/>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6000" b="1" dirty="0">
                <a:latin typeface="Aldhabi" panose="01000000000000000000" pitchFamily="2" charset="-78"/>
                <a:cs typeface="Aldhabi" panose="01000000000000000000" pitchFamily="2" charset="-78"/>
              </a:rPr>
              <a:t>هدف البحث </a:t>
            </a:r>
            <a:endParaRPr lang="en-US" sz="60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85485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Y" dirty="0"/>
          </a:p>
        </p:txBody>
      </p:sp>
      <p:sp>
        <p:nvSpPr>
          <p:cNvPr id="3" name="عنصر نائب للمحتوى 2"/>
          <p:cNvSpPr>
            <a:spLocks noGrp="1"/>
          </p:cNvSpPr>
          <p:nvPr>
            <p:ph idx="1"/>
          </p:nvPr>
        </p:nvSpPr>
        <p:spPr/>
        <p:txBody>
          <a:bodyPr/>
          <a:lstStyle/>
          <a:p>
            <a:pPr lvl="0"/>
            <a:r>
              <a:rPr lang="ar-SY" sz="4400" dirty="0">
                <a:latin typeface="Aldhabi" panose="01000000000000000000" pitchFamily="2" charset="-78"/>
                <a:cs typeface="Aldhabi" panose="01000000000000000000" pitchFamily="2" charset="-78"/>
              </a:rPr>
              <a:t>هل يؤثر نوع السياسة التمريضية المطبقة في الوقاية من الاختلاطات التي تحدث خلال جلسة الديال الدموي؟</a:t>
            </a:r>
            <a:endParaRPr lang="en-US" sz="4400" dirty="0">
              <a:latin typeface="Aldhabi" panose="01000000000000000000" pitchFamily="2" charset="-78"/>
              <a:cs typeface="Aldhabi" panose="01000000000000000000" pitchFamily="2" charset="-78"/>
            </a:endParaRPr>
          </a:p>
          <a:p>
            <a:endParaRPr lang="ar-SY" dirty="0"/>
          </a:p>
        </p:txBody>
      </p:sp>
      <p:sp>
        <p:nvSpPr>
          <p:cNvPr id="4" name="شريط إلى الأعلى 3"/>
          <p:cNvSpPr/>
          <p:nvPr/>
        </p:nvSpPr>
        <p:spPr>
          <a:xfrm>
            <a:off x="2715905" y="722397"/>
            <a:ext cx="6892119" cy="1228184"/>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Y" sz="5400" b="1" dirty="0">
                <a:latin typeface="Aldhabi" panose="01000000000000000000" pitchFamily="2" charset="-78"/>
                <a:cs typeface="Aldhabi" panose="01000000000000000000" pitchFamily="2" charset="-78"/>
              </a:rPr>
              <a:t>سؤال البحث </a:t>
            </a:r>
            <a:endParaRPr lang="en-US" sz="54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00293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3">
                                            <p:txEl>
                                              <p:pRg st="0" end="0"/>
                                            </p:txEl>
                                          </p:spTgt>
                                        </p:tgtEl>
                                      </p:cBhvr>
                                    </p:animEffect>
                                    <p:animScale>
                                      <p:cBhvr>
                                        <p:cTn id="15"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واجهة">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1072</TotalTime>
  <Words>2826</Words>
  <Application>Microsoft Office PowerPoint</Application>
  <PresentationFormat>ملء الشاشة</PresentationFormat>
  <Paragraphs>932</Paragraphs>
  <Slides>32</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32</vt:i4>
      </vt:variant>
    </vt:vector>
  </HeadingPairs>
  <TitlesOfParts>
    <vt:vector size="43" baseType="lpstr">
      <vt:lpstr>Aharoni</vt:lpstr>
      <vt:lpstr>Aldhabi</vt:lpstr>
      <vt:lpstr>Andalus</vt:lpstr>
      <vt:lpstr>Arial</vt:lpstr>
      <vt:lpstr>Calibri</vt:lpstr>
      <vt:lpstr>Simplified Arabic</vt:lpstr>
      <vt:lpstr>Tahoma</vt:lpstr>
      <vt:lpstr>Times New Roman</vt:lpstr>
      <vt:lpstr>Trebuchet MS</vt:lpstr>
      <vt:lpstr>Wingdings 3</vt:lpstr>
      <vt:lpstr>واجهة</vt:lpstr>
      <vt:lpstr>تأثير نوع السياسة التمريضية على الوقاية من اختلاطات الديال الدموي: دراسة مقارنة </vt:lpstr>
      <vt:lpstr>عرض تقديمي في PowerPoint</vt:lpstr>
      <vt:lpstr>عرض تقديمي في PowerPoint</vt:lpstr>
      <vt:lpstr>عرض تقديمي في PowerPoint</vt:lpstr>
      <vt:lpstr>عرض تقديمي في PowerPoint</vt:lpstr>
      <vt:lpstr>لا تقل ممارسة الرياضة أهمية عن العلاج عند مرضى القصور الكلوي، إذ تساعد على تحسين  كفاءة الجلسة عن طريق إزالة السموم من الدم، كما تساعد على إزالة المواد مثل اليوريا والكرياتينين التي تعتبر من منتجات الكبد والعضلات، حيث تأتي أهمية ذلك خصوصاً عند جلسة الديال الدموي لأن الكلية تكون غير قادرة على إزالتها بفعالية من تلقاء نفسها</vt:lpstr>
      <vt:lpstr>أجرى باحثون في عام 2005 دراسة تجريبية على 12 مريضاً يعالجون بالديال الدموي تم إخضاعهم لبرنامج تمارين رياضية باستخدام دراجة ثابتة لمدة 6-8 أسابيع، وجدوا أن ثمانية أسابيع من تمارين الدراجة للساقين للمريض خلال الجلسة لا يحسن اللياقة البدنية للقلب والرئتين والعضلات فقط بل يزيد من قوة العضلات والقدرة على التحمل، في حين اجرى باحثون آخرون في عام 2005 دراسة تجريبية على مجموعتين كل مجموعة مؤلفة من 10 مرضى يخضعون للعلاج بالديال الدموي، حيث نفذ كل مريض تمريناً باستخدام دراجة ثابتة خلال الجلسة لمدة 10 دقائق ثم تليها 10 دقائق استراحة وثم 10 دقائق تمرين ثم قياس النتاج القلبي والمقاومة الطرفية، وتم الكشف عن تحسن استجابة الدورة الدموية لممارسة التمارين أثناء جلسة الديال مقارنة مع الأشخاص الطبيعيين.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الشكل (1): توزع العينة وفق جنس المرضى في المجموعات الضابطة والتجريبيتين الأولى والثانية </vt:lpstr>
      <vt:lpstr>الشكل (2): توزع العينة وفق عمر المرضى في المجموعات الضابطة والتجريبيتين الأولى والثانية </vt:lpstr>
      <vt:lpstr>عرض تقديمي في PowerPoint</vt:lpstr>
      <vt:lpstr>عرض تقديمي في PowerPoint</vt:lpstr>
      <vt:lpstr>جدول (3) تأثير السياسة التمريضية على حدوث الاختلاطات في مجموعات الدراسة بالنسبة لارتفاع الضغط الانقباضي والانبساطي للدم في بداية الجلسة (قبل الجلسة، بعد 40 دقيقة، بعد ساعة). </vt:lpstr>
      <vt:lpstr>جدول (4) تأثير السياسة التمريضية على حدوث الاختلاطات في مجموعات الدراسة بالنسبة لإرتفاع الضغط الانقباضي والانبساطي للدم في منتصف الجلسة (ساعة ونصف، ساعتين، وساعتين ونصف). </vt:lpstr>
      <vt:lpstr>جدول (5) تأثير السياسة التمريضية على حدوث الاختلاطات في مجموعات الدراسة بالنسبة لإرتفاع الضغط الانقباضي والانبساطي للدم في نهاية الجلسة (ثلاث ساعات، ثلاث ساعات ونصف، ونهاية الجلسة). </vt:lpstr>
      <vt:lpstr>جدول (6) متوسط حدوث الغثيان في المجموعات التجريبية الأولى والثانية والضابطة خلال جلسات الديال الدموي. </vt:lpstr>
      <vt:lpstr>جدول (7) متوسط حدوث الإقياء في المجموعات التجريبية الأولى والثانية والضابطة خلال جلسات الديال الدموي. </vt:lpstr>
      <vt:lpstr>جدول (8) متوسطات حدوث تشنج العضلات في المجموعات التجريبية الأولى والثانية والضابطة خلال جلسات الديال الدموي. </vt:lpstr>
      <vt:lpstr>جدول(9) الإحصاءات الوصفية للمجموعتين التجريبيتين الأولى والثانية بالنسبة لضغط الدم </vt:lpstr>
      <vt:lpstr>جدول (10): الإحصاءات الوصفية للمجموعتين التجريبيتين الأولى والثانية بالنسبة لحدوث الغثيان خلال جلسات الديال الدموي. </vt:lpstr>
      <vt:lpstr>عرض تقديمي في PowerPoint</vt:lpstr>
      <vt:lpstr>عرض تقديمي في PowerPoint</vt:lpstr>
      <vt:lpstr>شكراً لإصغائكم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MAGD</dc:creator>
  <cp:lastModifiedBy>MAGD</cp:lastModifiedBy>
  <cp:revision>62</cp:revision>
  <dcterms:created xsi:type="dcterms:W3CDTF">2014-10-17T19:49:02Z</dcterms:created>
  <dcterms:modified xsi:type="dcterms:W3CDTF">2015-01-29T06:44:42Z</dcterms:modified>
</cp:coreProperties>
</file>