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99" r:id="rId1"/>
  </p:sldMasterIdLst>
  <p:notesMasterIdLst>
    <p:notesMasterId r:id="rId32"/>
  </p:notesMasterIdLst>
  <p:sldIdLst>
    <p:sldId id="256" r:id="rId2"/>
    <p:sldId id="257" r:id="rId3"/>
    <p:sldId id="259" r:id="rId4"/>
    <p:sldId id="290" r:id="rId5"/>
    <p:sldId id="260" r:id="rId6"/>
    <p:sldId id="275" r:id="rId7"/>
    <p:sldId id="291" r:id="rId8"/>
    <p:sldId id="277" r:id="rId9"/>
    <p:sldId id="286" r:id="rId10"/>
    <p:sldId id="287" r:id="rId11"/>
    <p:sldId id="276" r:id="rId12"/>
    <p:sldId id="263" r:id="rId13"/>
    <p:sldId id="264" r:id="rId14"/>
    <p:sldId id="279" r:id="rId15"/>
    <p:sldId id="280" r:id="rId16"/>
    <p:sldId id="265" r:id="rId17"/>
    <p:sldId id="266" r:id="rId18"/>
    <p:sldId id="267" r:id="rId19"/>
    <p:sldId id="268" r:id="rId20"/>
    <p:sldId id="269" r:id="rId21"/>
    <p:sldId id="282" r:id="rId22"/>
    <p:sldId id="278" r:id="rId23"/>
    <p:sldId id="289" r:id="rId24"/>
    <p:sldId id="283" r:id="rId25"/>
    <p:sldId id="284" r:id="rId26"/>
    <p:sldId id="271" r:id="rId27"/>
    <p:sldId id="272" r:id="rId28"/>
    <p:sldId id="285" r:id="rId29"/>
    <p:sldId id="273" r:id="rId30"/>
    <p:sldId id="274" r:id="rId31"/>
  </p:sldIdLst>
  <p:sldSz cx="9144000" cy="6858000" type="screen4x3"/>
  <p:notesSz cx="6858000" cy="9144000"/>
  <p:defaultTextStyle>
    <a:defPPr>
      <a:defRPr lang="ar-S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6237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7537127-E57D-436C-BAB8-765AFBEC7C8F}" type="datetimeFigureOut">
              <a:rPr lang="ar-SY" smtClean="0"/>
              <a:pPr/>
              <a:t>15/04/1437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44CC707-A4F7-40AE-8561-1F2E3DC65853}" type="slidenum">
              <a:rPr lang="ar-SY" smtClean="0"/>
              <a:pPr/>
              <a:t>‹#›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CC707-A4F7-40AE-8561-1F2E3DC65853}" type="slidenum">
              <a:rPr lang="ar-SY" smtClean="0"/>
              <a:pPr/>
              <a:t>17</a:t>
            </a:fld>
            <a:endParaRPr lang="ar-SY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  <p:sp>
        <p:nvSpPr>
          <p:cNvPr id="32" name="مستطيل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مستطيل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مستطيل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56" name="مستطيل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مستطيل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مستطيل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مستطيل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حر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شكل حر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شكل حر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شكل حر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شكل حر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شكل حر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شكل حر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شكل حر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شكل حر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شكل حر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شكل حر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شكل حر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شكل حر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شكل حر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  <p:sp>
        <p:nvSpPr>
          <p:cNvPr id="7" name="مستطيل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مستطيل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  <p:sp>
        <p:nvSpPr>
          <p:cNvPr id="16" name="مستطيل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مستطيل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مستطيل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مستطيل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مجموعة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رابط مستقيم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grpSp>
        <p:nvGrpSpPr>
          <p:cNvPr id="14" name="مجموعة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رابط مستقيم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مجموعة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رابط مستقيم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مستطيل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02ADC06-F89A-48EE-BBD4-13FC81220B60}" type="datetimeFigureOut">
              <a:rPr lang="ar-SY" smtClean="0"/>
              <a:pPr>
                <a:defRPr/>
              </a:pPr>
              <a:t>15/04/1437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ar-SY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E9CF206-D83E-41B7-BA3F-EEDBB2A3F41B}" type="slidenum">
              <a:rPr lang="ar-SY" smtClean="0"/>
              <a:pPr>
                <a:defRPr/>
              </a:pPr>
              <a:t>‹#›</a:t>
            </a:fld>
            <a:endParaRPr lang="ar-S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صورة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 l="10309" t="11449" r="11447" b="11243"/>
          <a:stretch>
            <a:fillRect/>
          </a:stretch>
        </p:blipFill>
        <p:spPr bwMode="auto">
          <a:xfrm>
            <a:off x="468313" y="460375"/>
            <a:ext cx="14382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4356100" y="765175"/>
            <a:ext cx="43195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الجمهورية العربية السورية</a:t>
            </a:r>
          </a:p>
          <a:p>
            <a:pPr algn="r" rtl="1"/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      جامعة </a:t>
            </a: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تشرين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546" y="2571744"/>
            <a:ext cx="5701520" cy="707886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إجراءات تسجيل الأبحاث العلمية</a:t>
            </a:r>
            <a:endParaRPr lang="ar-SY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8414" y="4032051"/>
            <a:ext cx="4411785" cy="230832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Estrangelo Edessa" pitchFamily="66" charset="0"/>
                <a:cs typeface="Estrangelo Edessa" pitchFamily="66" charset="0"/>
              </a:rPr>
              <a:t>أ. مصطفى فوال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Estrangelo Edessa" pitchFamily="66" charset="0"/>
                <a:cs typeface="Estrangelo Edessa" pitchFamily="66" charset="0"/>
              </a:rPr>
              <a:t>الأمين المساعد للشؤون </a:t>
            </a:r>
            <a:r>
              <a:rPr lang="ar-SY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Estrangelo Edessa" pitchFamily="66" charset="0"/>
                <a:cs typeface="Estrangelo Edessa" pitchFamily="66" charset="0"/>
              </a:rPr>
              <a:t>العلمية 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Estrangelo Edessa" pitchFamily="66" charset="0"/>
                <a:cs typeface="Estrangelo Edessa" pitchFamily="66" charset="0"/>
              </a:rPr>
              <a:t>والبحث العلمي والدراسات العليا</a:t>
            </a:r>
            <a:endParaRPr lang="ar-SY" sz="4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Estrangelo Edessa" pitchFamily="66" charset="0"/>
              <a:cs typeface="Estrangelo Edessa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06450" y="635000"/>
            <a:ext cx="7510463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endParaRPr lang="ar-SY" sz="4000" dirty="0">
              <a:latin typeface="Lucida Sans Unicode" pitchFamily="34" charset="0"/>
            </a:endParaRPr>
          </a:p>
          <a:p>
            <a:pPr algn="just" rtl="1">
              <a:buFont typeface="Lucida Sans Unicode" pitchFamily="34" charset="0"/>
              <a:buNone/>
            </a:pPr>
            <a:r>
              <a:rPr lang="ar-SY" sz="4800" b="1" dirty="0" smtClean="0">
                <a:latin typeface="Lucida Sans Unicode" pitchFamily="34" charset="0"/>
              </a:rPr>
              <a:t>* يجب </a:t>
            </a:r>
            <a:r>
              <a:rPr lang="ar-SY" sz="4800" b="1" dirty="0">
                <a:latin typeface="Lucida Sans Unicode" pitchFamily="34" charset="0"/>
              </a:rPr>
              <a:t>استصدار قرار مجلس كلية بناءَ على مقترحات الأقسام باعتماد مخططات الأبحاث للطلاب قبل نهاية </a:t>
            </a:r>
            <a:r>
              <a:rPr lang="ar-SY" sz="4800" b="1" dirty="0" smtClean="0">
                <a:latin typeface="Lucida Sans Unicode" pitchFamily="34" charset="0"/>
              </a:rPr>
              <a:t>            الفصل </a:t>
            </a:r>
            <a:r>
              <a:rPr lang="ar-SY" sz="4800" b="1" dirty="0">
                <a:latin typeface="Lucida Sans Unicode" pitchFamily="34" charset="0"/>
              </a:rPr>
              <a:t>الثاني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06450" y="635000"/>
            <a:ext cx="7510463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6600" b="1" dirty="0">
                <a:latin typeface="Simplified Arabic" pitchFamily="18" charset="-78"/>
                <a:cs typeface="Simplified Arabic" pitchFamily="18" charset="-78"/>
              </a:rPr>
              <a:t>التسجيل لبحث الماجستير</a:t>
            </a:r>
          </a:p>
          <a:p>
            <a:pPr algn="ctr" rtl="1">
              <a:spcAft>
                <a:spcPts val="1200"/>
              </a:spcAft>
            </a:pPr>
            <a:endParaRPr lang="ar-SY" sz="32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Lucida Sans Unicode" pitchFamily="34" charset="0"/>
              <a:buNone/>
            </a:pPr>
            <a:r>
              <a:rPr lang="ar-SY" sz="4800" dirty="0">
                <a:latin typeface="Lucida Sans Unicode" pitchFamily="34" charset="0"/>
              </a:rPr>
              <a:t>خلال ثلاثة أشهر من </a:t>
            </a:r>
            <a:r>
              <a:rPr lang="ar-SY" sz="4800" dirty="0" smtClean="0">
                <a:latin typeface="Lucida Sans Unicode" pitchFamily="34" charset="0"/>
              </a:rPr>
              <a:t>إنهاء </a:t>
            </a:r>
            <a:r>
              <a:rPr lang="ar-SY" sz="4800" dirty="0">
                <a:latin typeface="Lucida Sans Unicode" pitchFamily="34" charset="0"/>
              </a:rPr>
              <a:t>مقررات السنة الأولى ماجستير يجب استصدار قرار مجلس جامعة بتسجيل البحث 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6450" y="635000"/>
            <a:ext cx="7510463" cy="4678204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ar-SY" sz="3600" b="1" dirty="0">
                <a:latin typeface="Simplified Arabic" pitchFamily="18" charset="-78"/>
                <a:cs typeface="Simplified Arabic" pitchFamily="18" charset="-78"/>
              </a:rPr>
              <a:t>أوراق التسجيل لبحث الماجستير</a:t>
            </a:r>
          </a:p>
          <a:p>
            <a:pPr marL="342900" indent="-342900" algn="just" rtl="1" fontAlgn="auto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محضر سيمنار وجدول حضور.</a:t>
            </a:r>
          </a:p>
          <a:p>
            <a:pPr marL="342900" indent="-342900" algn="just" rtl="1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استمارة تسجيل البحث.</a:t>
            </a:r>
          </a:p>
          <a:p>
            <a:pPr marL="342900" indent="-342900" algn="just" rtl="1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مخطط البحث.</a:t>
            </a:r>
          </a:p>
          <a:p>
            <a:pPr marL="342900" indent="-342900" algn="just" rtl="1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طلب صاحب العلاقة.</a:t>
            </a:r>
          </a:p>
          <a:p>
            <a:pPr marL="342900" indent="-342900" algn="just" rtl="1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كتاب الدكتور المشرف الرئيس والمشارك بالإشراف إن وجد.</a:t>
            </a:r>
          </a:p>
          <a:p>
            <a:pPr marL="342900" indent="-342900" algn="just" rtl="1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موافقة الجهة التي يعمل لديها الطالب 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أو 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وثيقة غير عامل.</a:t>
            </a:r>
          </a:p>
          <a:p>
            <a:pPr marL="342900" indent="-342900" algn="just" rtl="1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وثيقة نجاح في امتحان اللغة الأجنبية للقيد بدرجة الماجستير.</a:t>
            </a:r>
          </a:p>
          <a:p>
            <a:pPr marL="342900" indent="-342900" algn="just" rtl="1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قرار مجلس كلية في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إنهاء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مقررات السنة الأولى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ماجستير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en-US" dirty="0">
              <a:latin typeface="+mn-lt"/>
              <a:cs typeface="+mn-cs"/>
            </a:endParaRPr>
          </a:p>
          <a:p>
            <a:pPr marL="342900" indent="-342900" algn="r" rtl="1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ar-SY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650" y="981075"/>
            <a:ext cx="7416800" cy="40934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3600" b="1" dirty="0" smtClean="0">
                <a:latin typeface="Simplified Arabic" pitchFamily="18" charset="-78"/>
                <a:cs typeface="Simplified Arabic" pitchFamily="18" charset="-78"/>
              </a:rPr>
              <a:t>أوراق </a:t>
            </a:r>
            <a:r>
              <a:rPr lang="ar-SY" sz="3600" b="1" dirty="0">
                <a:latin typeface="Simplified Arabic" pitchFamily="18" charset="-78"/>
                <a:cs typeface="Simplified Arabic" pitchFamily="18" charset="-78"/>
              </a:rPr>
              <a:t>التسجيل لبحث الماجستير</a:t>
            </a:r>
          </a:p>
          <a:p>
            <a:pPr algn="r" rtl="1">
              <a:spcBef>
                <a:spcPts val="1200"/>
              </a:spcBef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9.  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صورة مصدقة عن وثيقة التخرج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algn="r" rtl="1"/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10.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صورة عن الهوية الشخصية.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11.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موافقة الجهة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المستفيدة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12. 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الحياة الجامعية للطالب 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لمرحلة الدراسات العليا.</a:t>
            </a:r>
          </a:p>
          <a:p>
            <a:pPr algn="r" rtl="1"/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13. كشف علامات لمواد 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سنة المقررات.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14.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وثيقة 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مكتبة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شيراز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 ودراسة مرجعية محلية. 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Lucida Sans Unicode" pitchFamily="34" charset="0"/>
              <a:buAutoNum type="arabicPeriod"/>
            </a:pPr>
            <a:endParaRPr lang="ar-SY" b="1" dirty="0">
              <a:latin typeface="Lucida Sans Unicode" pitchFamily="34" charset="0"/>
            </a:endParaRPr>
          </a:p>
          <a:p>
            <a:pPr algn="r" rtl="1"/>
            <a:endParaRPr lang="ar-SY" dirty="0">
              <a:latin typeface="Lucida Sans Unicode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650" y="981075"/>
            <a:ext cx="74168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مرحلة بحث الماجستير</a:t>
            </a:r>
          </a:p>
          <a:p>
            <a:pPr algn="ctr" rtl="1">
              <a:spcAft>
                <a:spcPts val="1200"/>
              </a:spcAft>
            </a:pPr>
            <a:endParaRPr lang="ar-SY" sz="32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Lucida Sans Unicode" pitchFamily="34" charset="0"/>
              <a:buNone/>
            </a:pPr>
            <a:r>
              <a:rPr lang="ar-SY" sz="3600" dirty="0"/>
              <a:t>بجب على الطالب تقديم </a:t>
            </a:r>
            <a:r>
              <a:rPr lang="ar-SY" sz="3600" dirty="0" smtClean="0"/>
              <a:t> سيمينار </a:t>
            </a:r>
            <a:r>
              <a:rPr lang="ar-SY" sz="3600" dirty="0"/>
              <a:t>كل أربعة أشهر يعرض فيه المراحل التي توصل </a:t>
            </a:r>
            <a:r>
              <a:rPr lang="ar-SY" sz="3600" dirty="0" smtClean="0"/>
              <a:t>إليها </a:t>
            </a:r>
            <a:r>
              <a:rPr lang="ar-SY" sz="3600" dirty="0"/>
              <a:t>في انجاز بحثه</a:t>
            </a:r>
          </a:p>
          <a:p>
            <a:pPr algn="r" rtl="1">
              <a:spcBef>
                <a:spcPts val="1200"/>
              </a:spcBef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SY" b="1" dirty="0">
              <a:latin typeface="Lucida Sans Unicode" pitchFamily="34" charset="0"/>
            </a:endParaRPr>
          </a:p>
          <a:p>
            <a:pPr algn="r" rtl="1"/>
            <a:endParaRPr lang="ar-SY" dirty="0">
              <a:latin typeface="Lucida Sans Unicode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650" y="981075"/>
            <a:ext cx="7416800" cy="515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4800" b="1" dirty="0">
                <a:latin typeface="Simplified Arabic" pitchFamily="18" charset="-78"/>
                <a:cs typeface="Simplified Arabic" pitchFamily="18" charset="-78"/>
              </a:rPr>
              <a:t>نماذج أوراق التسجيل لبحث الماجستير </a:t>
            </a:r>
          </a:p>
          <a:p>
            <a:pPr algn="ctr" rtl="1">
              <a:spcAft>
                <a:spcPts val="1200"/>
              </a:spcAft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كما وردت في</a:t>
            </a:r>
          </a:p>
          <a:p>
            <a:pPr algn="ctr" rtl="1">
              <a:spcAft>
                <a:spcPts val="1200"/>
              </a:spcAft>
            </a:pP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4800" b="1" u="sng" dirty="0">
                <a:latin typeface="Simplified Arabic" pitchFamily="18" charset="-78"/>
                <a:cs typeface="Simplified Arabic" pitchFamily="18" charset="-78"/>
              </a:rPr>
              <a:t>الدليل الشامل للدراسات العليا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 rtl="1">
              <a:spcAft>
                <a:spcPts val="1200"/>
              </a:spcAft>
            </a:pPr>
            <a:r>
              <a:rPr lang="ar-SY" sz="3600" b="1" u="sng" dirty="0">
                <a:latin typeface="Simplified Arabic" pitchFamily="18" charset="-78"/>
                <a:cs typeface="Simplified Arabic" pitchFamily="18" charset="-78"/>
              </a:rPr>
              <a:t>في جامعة تشرين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 rtl="1">
              <a:spcAft>
                <a:spcPts val="1200"/>
              </a:spcAft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المتاح على الموقع الرسمي لجامعة تشرين على الشبكة العنكبوتية</a:t>
            </a:r>
            <a:endParaRPr lang="ar-SY" b="1" dirty="0">
              <a:latin typeface="Lucida Sans Unicode" pitchFamily="34" charset="0"/>
            </a:endParaRPr>
          </a:p>
          <a:p>
            <a:pPr algn="r" rtl="1"/>
            <a:endParaRPr lang="ar-SY" dirty="0">
              <a:latin typeface="Lucida Sans Unicod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25538"/>
            <a:ext cx="8424862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35150" y="404813"/>
            <a:ext cx="5184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الوثيقة 1 محضر سيمنار أولي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785794"/>
            <a:ext cx="5500725" cy="5418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35150" y="214290"/>
            <a:ext cx="57372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جدول حضور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سيمنار 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أولي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557338"/>
            <a:ext cx="6769100" cy="434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76375" y="692150"/>
            <a:ext cx="61198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الوثيقة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2 استمارة 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مشروع بحث علمي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700213"/>
            <a:ext cx="813752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92275" y="908050"/>
            <a:ext cx="56880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الوثيقة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3 مخطط 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بحث علمي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30275" y="1123950"/>
            <a:ext cx="72009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Y" sz="4800" b="1" dirty="0">
                <a:latin typeface="Simplified Arabic" pitchFamily="18" charset="-78"/>
                <a:cs typeface="Simplified Arabic" pitchFamily="18" charset="-78"/>
              </a:rPr>
              <a:t>الشكر</a:t>
            </a:r>
          </a:p>
          <a:p>
            <a:pPr algn="just" rtl="1">
              <a:lnSpc>
                <a:spcPct val="150000"/>
              </a:lnSpc>
            </a:pP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أشكر إدارة الجامعة </a:t>
            </a:r>
            <a:r>
              <a:rPr lang="ar-SY" sz="3200" dirty="0" smtClean="0">
                <a:latin typeface="Simplified Arabic" pitchFamily="18" charset="-78"/>
                <a:cs typeface="Simplified Arabic" pitchFamily="18" charset="-78"/>
              </a:rPr>
              <a:t>ومديرية التعليم المستمر التي </a:t>
            </a: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أتاحت لي فرصة اللقاء بكم على معرفةٍ مني بمكانتكم </a:t>
            </a:r>
            <a:r>
              <a:rPr lang="ar-SY" sz="3200" dirty="0" smtClean="0">
                <a:latin typeface="Simplified Arabic" pitchFamily="18" charset="-78"/>
                <a:cs typeface="Simplified Arabic" pitchFamily="18" charset="-78"/>
              </a:rPr>
              <a:t>العلمية وذلك </a:t>
            </a: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كي أقدم بعض الخبرات الإدارية التي اكتسبتها بحكم ممارستي للعمل الإداري لسنوات عديدة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341438"/>
            <a:ext cx="4554538" cy="487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63713" y="549275"/>
            <a:ext cx="5256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الوثيقة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4 طلب 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صاحب العلاقة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214422"/>
            <a:ext cx="4500594" cy="526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79613" y="692150"/>
            <a:ext cx="53292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الوثيقة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5 كتاب 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الدكتور المشرف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42910" y="2214554"/>
            <a:ext cx="755176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6000" b="1" dirty="0" smtClean="0">
                <a:latin typeface="Simplified Arabic" pitchFamily="18" charset="-78"/>
                <a:cs typeface="Simplified Arabic" pitchFamily="18" charset="-78"/>
              </a:rPr>
              <a:t>منح </a:t>
            </a:r>
            <a:r>
              <a:rPr lang="ar-SY" sz="6000" b="1" dirty="0">
                <a:latin typeface="Simplified Arabic" pitchFamily="18" charset="-78"/>
                <a:cs typeface="Simplified Arabic" pitchFamily="18" charset="-78"/>
              </a:rPr>
              <a:t>درجة الماجستير</a:t>
            </a:r>
          </a:p>
          <a:p>
            <a:pPr algn="r" rtl="1">
              <a:buFont typeface="Lucida Sans Unicode" pitchFamily="34" charset="0"/>
              <a:buAutoNum type="arabicPeriod"/>
            </a:pPr>
            <a:endParaRPr lang="ar-SY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06450" y="428604"/>
            <a:ext cx="7551764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3600" b="1" dirty="0">
                <a:latin typeface="Simplified Arabic" pitchFamily="18" charset="-78"/>
                <a:cs typeface="Simplified Arabic" pitchFamily="18" charset="-78"/>
              </a:rPr>
              <a:t>إجراءات منح درجة الماجستير</a:t>
            </a: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200" dirty="0">
                <a:latin typeface="Lucida Sans Unicode" pitchFamily="34" charset="0"/>
              </a:rPr>
              <a:t>التقويم الأولي للأطروحة من قبل </a:t>
            </a:r>
            <a:r>
              <a:rPr lang="ar-SY" sz="3200" dirty="0" smtClean="0">
                <a:latin typeface="Lucida Sans Unicode" pitchFamily="34" charset="0"/>
              </a:rPr>
              <a:t>القسم.</a:t>
            </a:r>
            <a:endParaRPr lang="ar-SY" sz="3200" dirty="0">
              <a:latin typeface="Lucida Sans Unicode" pitchFamily="34" charset="0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200" dirty="0">
                <a:latin typeface="Lucida Sans Unicode" pitchFamily="34" charset="0"/>
              </a:rPr>
              <a:t>تشكيل لجنة </a:t>
            </a:r>
            <a:r>
              <a:rPr lang="ar-SY" sz="3200" dirty="0" smtClean="0">
                <a:latin typeface="Lucida Sans Unicode" pitchFamily="34" charset="0"/>
              </a:rPr>
              <a:t>الحكم.</a:t>
            </a:r>
            <a:endParaRPr lang="ar-SY" sz="3200" dirty="0">
              <a:latin typeface="Lucida Sans Unicode" pitchFamily="34" charset="0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200" dirty="0">
                <a:latin typeface="Lucida Sans Unicode" pitchFamily="34" charset="0"/>
              </a:rPr>
              <a:t>تحديد موعد </a:t>
            </a:r>
            <a:r>
              <a:rPr lang="ar-SY" sz="3200" dirty="0" smtClean="0">
                <a:latin typeface="Lucida Sans Unicode" pitchFamily="34" charset="0"/>
              </a:rPr>
              <a:t>المناقشة. </a:t>
            </a:r>
            <a:endParaRPr lang="ar-SY" sz="3200" dirty="0">
              <a:latin typeface="Lucida Sans Unicode" pitchFamily="34" charset="0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200" dirty="0">
                <a:latin typeface="Lucida Sans Unicode" pitchFamily="34" charset="0"/>
              </a:rPr>
              <a:t>تسليم علامة </a:t>
            </a:r>
            <a:r>
              <a:rPr lang="ar-SY" sz="3200" dirty="0" smtClean="0">
                <a:latin typeface="Lucida Sans Unicode" pitchFamily="34" charset="0"/>
              </a:rPr>
              <a:t>الأطروحة </a:t>
            </a:r>
            <a:r>
              <a:rPr lang="ar-SY" sz="3200" dirty="0">
                <a:latin typeface="Lucida Sans Unicode" pitchFamily="34" charset="0"/>
              </a:rPr>
              <a:t>قبل جلسة الدفاع 50% من درجة </a:t>
            </a:r>
            <a:r>
              <a:rPr lang="ar-SY" sz="3200" dirty="0" smtClean="0">
                <a:latin typeface="Lucida Sans Unicode" pitchFamily="34" charset="0"/>
              </a:rPr>
              <a:t>الأطروحة.</a:t>
            </a:r>
            <a:endParaRPr lang="ar-SY" sz="3200" dirty="0">
              <a:latin typeface="Lucida Sans Unicode" pitchFamily="34" charset="0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200" dirty="0">
                <a:latin typeface="Lucida Sans Unicode" pitchFamily="34" charset="0"/>
              </a:rPr>
              <a:t>عقد جلسة الدفاع 40% </a:t>
            </a:r>
            <a:r>
              <a:rPr lang="ar-SY" sz="3200" dirty="0"/>
              <a:t>درجة </a:t>
            </a:r>
            <a:r>
              <a:rPr lang="ar-SY" sz="3200" dirty="0" smtClean="0"/>
              <a:t>الأطروحة.</a:t>
            </a:r>
            <a:endParaRPr lang="ar-SY" sz="4800" dirty="0">
              <a:latin typeface="Lucida Sans Unicode" pitchFamily="34" charset="0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200" dirty="0" smtClean="0">
                <a:latin typeface="Lucida Sans Unicode" pitchFamily="34" charset="0"/>
              </a:rPr>
              <a:t>احتساب علامة الماجستير (سنة مقررات + علامة أطروحة)...والبدء بالإجراءات الإدارية لمنح الدرجة.</a:t>
            </a:r>
            <a:endParaRPr lang="en-US" sz="3200" dirty="0">
              <a:latin typeface="Lucida Sans Unicode" pitchFamily="34" charset="0"/>
            </a:endParaRPr>
          </a:p>
          <a:p>
            <a:pPr algn="r" rtl="1">
              <a:buFont typeface="Lucida Sans Unicode" pitchFamily="34" charset="0"/>
              <a:buAutoNum type="arabicPeriod"/>
            </a:pPr>
            <a:endParaRPr lang="ar-SY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28794" y="2500306"/>
            <a:ext cx="532923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Y" sz="7200" b="1" dirty="0">
                <a:latin typeface="Simplified Arabic" pitchFamily="18" charset="-78"/>
                <a:cs typeface="Simplified Arabic" pitchFamily="18" charset="-78"/>
              </a:rPr>
              <a:t>الدكتوراه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1225" y="765175"/>
            <a:ext cx="7129463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متطلبات التسجيل لبحث الدكتوراه</a:t>
            </a: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600" dirty="0">
                <a:latin typeface="Simplified Arabic" pitchFamily="18" charset="-78"/>
                <a:cs typeface="Simplified Arabic" pitchFamily="18" charset="-78"/>
              </a:rPr>
              <a:t>موافقة رئاسة </a:t>
            </a:r>
            <a:r>
              <a:rPr lang="ar-SY" sz="3600" dirty="0" smtClean="0">
                <a:latin typeface="Simplified Arabic" pitchFamily="18" charset="-78"/>
                <a:cs typeface="Simplified Arabic" pitchFamily="18" charset="-78"/>
              </a:rPr>
              <a:t>الجامعة. </a:t>
            </a:r>
            <a:endParaRPr lang="ar-SY" sz="36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600" dirty="0">
                <a:latin typeface="Simplified Arabic" pitchFamily="18" charset="-78"/>
                <a:cs typeface="Simplified Arabic" pitchFamily="18" charset="-78"/>
              </a:rPr>
              <a:t>نشر </a:t>
            </a:r>
            <a:r>
              <a:rPr lang="ar-SY" sz="3600" dirty="0" smtClean="0">
                <a:latin typeface="Simplified Arabic" pitchFamily="18" charset="-78"/>
                <a:cs typeface="Simplified Arabic" pitchFamily="18" charset="-78"/>
              </a:rPr>
              <a:t>بحث محكم.</a:t>
            </a:r>
            <a:endParaRPr lang="ar-SY" sz="36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600" dirty="0">
                <a:latin typeface="Simplified Arabic" pitchFamily="18" charset="-78"/>
                <a:cs typeface="Simplified Arabic" pitchFamily="18" charset="-78"/>
              </a:rPr>
              <a:t>اجتياز </a:t>
            </a:r>
            <a:r>
              <a:rPr lang="ar-SY" sz="3600" dirty="0" smtClean="0">
                <a:latin typeface="Simplified Arabic" pitchFamily="18" charset="-78"/>
                <a:cs typeface="Simplified Arabic" pitchFamily="18" charset="-78"/>
              </a:rPr>
              <a:t>اختبار اللغة الأجنبية وفق الشرائح.</a:t>
            </a: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600" dirty="0" smtClean="0">
                <a:latin typeface="Simplified Arabic" pitchFamily="18" charset="-78"/>
                <a:cs typeface="Simplified Arabic" pitchFamily="18" charset="-78"/>
              </a:rPr>
              <a:t>شهادة </a:t>
            </a:r>
            <a:r>
              <a:rPr lang="en-US" sz="3600" dirty="0" smtClean="0">
                <a:latin typeface="Simplified Arabic" pitchFamily="18" charset="-78"/>
                <a:cs typeface="Simplified Arabic" pitchFamily="18" charset="-78"/>
              </a:rPr>
              <a:t>ICDL</a:t>
            </a:r>
            <a:endParaRPr lang="ar-SY" sz="36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600" dirty="0" smtClean="0">
                <a:latin typeface="Simplified Arabic" pitchFamily="18" charset="-78"/>
                <a:cs typeface="Simplified Arabic" pitchFamily="18" charset="-78"/>
              </a:rPr>
              <a:t>التفرغ للدراسة.</a:t>
            </a:r>
            <a:endParaRPr lang="ar-SY" sz="36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3600" dirty="0">
                <a:latin typeface="Simplified Arabic" pitchFamily="18" charset="-78"/>
                <a:cs typeface="Simplified Arabic" pitchFamily="18" charset="-78"/>
              </a:rPr>
              <a:t>تحقيق الشروط المحددة من قبل مجلس التعليم العالي أو مجلس الجامعة .</a:t>
            </a:r>
            <a:endParaRPr lang="en-US" sz="3600" dirty="0">
              <a:latin typeface="Lucida Sans Unicode" pitchFamily="34" charset="0"/>
            </a:endParaRPr>
          </a:p>
          <a:p>
            <a:pPr algn="r" rtl="1">
              <a:spcAft>
                <a:spcPts val="1200"/>
              </a:spcAft>
              <a:buFont typeface="Lucida Sans Unicode" pitchFamily="34" charset="0"/>
              <a:buAutoNum type="arabicPeriod"/>
            </a:pP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1225" y="765175"/>
            <a:ext cx="7129463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أوراق التسجيل لبحث الدكتوراه</a:t>
            </a: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Y" sz="2800" dirty="0"/>
              <a:t>موافقة رئيس الجامعة</a:t>
            </a:r>
            <a:r>
              <a:rPr lang="ar-SY" sz="2400" dirty="0"/>
              <a:t>  على</a:t>
            </a:r>
            <a:r>
              <a:rPr lang="ar-SY" dirty="0"/>
              <a:t> 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طلب 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الطالب.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محضر السيم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ي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نار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لمخطط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البحث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Bef>
                <a:spcPts val="1200"/>
              </a:spcBef>
              <a:buFont typeface="Lucida Sans Unicode" pitchFamily="34" charset="0"/>
              <a:buAutoNum type="arabicPeriod"/>
            </a:pP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استمارة مشروع البحث العلمي الخاصة للتسجيل بدرجة 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     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الدكتوراه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Lucida Sans Unicode" pitchFamily="34" charset="0"/>
              <a:buAutoNum type="arabicPeriod"/>
            </a:pP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مخطط البحث موثقاً من الطالب والأستاذ المشرف (والمشرف المشارك والمتعاون إن وجدا).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Lucida Sans Unicode" pitchFamily="34" charset="0"/>
              <a:buAutoNum type="arabicPeriod"/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كتاب الدكتور المشرف الرئيس والمشارك بالإشراف إن وجد.</a:t>
            </a:r>
          </a:p>
          <a:p>
            <a:pPr algn="just" rtl="1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صورة مصدقة عن وثيقة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التخرج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صورة مصدقة عن شهادة الماجستير أو قرار معادلة شهادة الماجستير للشهادات غير السورية</a:t>
            </a:r>
            <a:r>
              <a:rPr lang="ar-SA" sz="2800" dirty="0">
                <a:latin typeface="Lucida Sans Unicode" pitchFamily="34" charset="0"/>
              </a:rPr>
              <a:t>.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1"/>
          <p:cNvSpPr txBox="1">
            <a:spLocks noChangeArrowheads="1"/>
          </p:cNvSpPr>
          <p:nvPr/>
        </p:nvSpPr>
        <p:spPr bwMode="auto">
          <a:xfrm>
            <a:off x="900113" y="10525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endParaRPr lang="ar-SA">
              <a:latin typeface="Lucida Sans Unicode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42988" y="908050"/>
            <a:ext cx="7129462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rtl="1">
              <a:spcAft>
                <a:spcPts val="1200"/>
              </a:spcAft>
            </a:pP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أوراق التسجيل لبحث الدكتوراه</a:t>
            </a:r>
          </a:p>
          <a:p>
            <a:pPr marL="342900" indent="-342900" algn="just" rtl="1">
              <a:spcBef>
                <a:spcPts val="1200"/>
              </a:spcBef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8.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وثيقة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نجاح الطالب بامتحان اللغة الأجنبية الخاص بالتسجيل في درجة الدكتوراه</a:t>
            </a:r>
            <a:r>
              <a:rPr lang="ar-SA" sz="2800" dirty="0">
                <a:latin typeface="Lucida Sans Unicode" pitchFamily="34" charset="0"/>
              </a:rPr>
              <a:t>.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342900" indent="-342900" algn="just" rtl="1">
              <a:buFontTx/>
              <a:buAutoNum type="arabicPeriod" startAt="9"/>
            </a:pP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السيرة الذاتية للمشرف 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الرئيس 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والمشارك إن 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وجد.ويشترط أن يكون المشرف بمرتبة أستاذ أو أستاذ مساعد.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 rtl="1"/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10.تعهد بالدوام وموافقة الجهة التي يعمل لديها.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 rtl="1"/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11.موافقة قبول نشر </a:t>
            </a:r>
            <a:r>
              <a:rPr lang="ar-SY" sz="2800" dirty="0">
                <a:latin typeface="Simplified Arabic" pitchFamily="18" charset="-78"/>
                <a:cs typeface="Simplified Arabic" pitchFamily="18" charset="-78"/>
              </a:rPr>
              <a:t>بحث 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علمي محكم.</a:t>
            </a:r>
          </a:p>
          <a:p>
            <a:pPr marL="342900" indent="-342900" algn="just" rtl="1"/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12.شهادة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ICDL</a:t>
            </a: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 rtl="1">
              <a:buFontTx/>
              <a:buAutoNum type="arabicPeriod" startAt="9"/>
            </a:pP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 rtl="1">
              <a:buFontTx/>
              <a:buAutoNum type="arabicPeriod" startAt="9"/>
            </a:pPr>
            <a:endParaRPr lang="ar-SY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 rtl="1">
              <a:buFontTx/>
              <a:buAutoNum type="arabicPeriod" startAt="9"/>
            </a:pP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1"/>
          <p:cNvSpPr txBox="1">
            <a:spLocks noChangeArrowheads="1"/>
          </p:cNvSpPr>
          <p:nvPr/>
        </p:nvSpPr>
        <p:spPr bwMode="auto">
          <a:xfrm>
            <a:off x="900113" y="10525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endParaRPr lang="ar-SA">
              <a:latin typeface="Lucida Sans Unicode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71538" y="1428736"/>
            <a:ext cx="712946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rtl="1">
              <a:spcAft>
                <a:spcPts val="1200"/>
              </a:spcAft>
            </a:pPr>
            <a:r>
              <a:rPr lang="ar-SY" sz="6600" b="1" dirty="0">
                <a:latin typeface="Simplified Arabic" pitchFamily="18" charset="-78"/>
                <a:cs typeface="Simplified Arabic" pitchFamily="18" charset="-78"/>
              </a:rPr>
              <a:t>منح درجة </a:t>
            </a:r>
            <a:r>
              <a:rPr lang="ar-SY" sz="6600" b="1" dirty="0" smtClean="0">
                <a:latin typeface="Simplified Arabic" pitchFamily="18" charset="-78"/>
                <a:cs typeface="Simplified Arabic" pitchFamily="18" charset="-78"/>
              </a:rPr>
              <a:t>الدكتوراه</a:t>
            </a:r>
            <a:endParaRPr lang="ar-SY" sz="32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ctr" rtl="1">
              <a:spcAft>
                <a:spcPts val="1200"/>
              </a:spcAft>
            </a:pPr>
            <a:endParaRPr lang="ar-SY" sz="32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ctr" rtl="1">
              <a:spcAft>
                <a:spcPts val="1200"/>
              </a:spcAft>
            </a:pP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تطبق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الإجراءات 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المتبعة في منح درجة الماجستير</a:t>
            </a:r>
          </a:p>
          <a:p>
            <a:pPr marL="342900" indent="-342900" algn="ctr" rtl="1">
              <a:spcAft>
                <a:spcPts val="1200"/>
              </a:spcAft>
            </a:pP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557338"/>
            <a:ext cx="6624638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Y" sz="4400">
                <a:latin typeface="Simplified Arabic" pitchFamily="18" charset="-78"/>
                <a:cs typeface="Simplified Arabic" pitchFamily="18" charset="-78"/>
              </a:rPr>
              <a:t>أتمنى من الحضور الكريم التكرم بطرح أي استفسار حول إجراءات القبول والتسجيل والمنح في الدراسات العليا بعد الانتهاء من العرض والتي من شأنها إغناء المحاضرة وإعطائها قيمة علمية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286000" y="2674948"/>
            <a:ext cx="54292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4000" dirty="0" smtClean="0">
                <a:latin typeface="Simplified Arabic" pitchFamily="18" charset="-78"/>
                <a:cs typeface="Simplified Arabic" pitchFamily="18" charset="-78"/>
              </a:rPr>
              <a:t>تهدف المحاضرة</a:t>
            </a:r>
          </a:p>
          <a:p>
            <a:pPr algn="ctr" rtl="1">
              <a:lnSpc>
                <a:spcPct val="150000"/>
              </a:lnSpc>
              <a:spcBef>
                <a:spcPts val="1200"/>
              </a:spcBef>
            </a:pPr>
            <a:r>
              <a:rPr lang="ar-SY" sz="4000" dirty="0" smtClean="0">
                <a:latin typeface="Simplified Arabic" pitchFamily="18" charset="-78"/>
                <a:cs typeface="Simplified Arabic" pitchFamily="18" charset="-78"/>
              </a:rPr>
              <a:t>إلى عرض الإجراءات الإدارية اللازمة لتسجيل الأبحاث العلمية</a:t>
            </a:r>
            <a:endParaRPr lang="ar-SY" sz="40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03350" y="2708275"/>
            <a:ext cx="64087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Y" sz="7200">
                <a:latin typeface="Simplified Arabic" pitchFamily="18" charset="-78"/>
                <a:cs typeface="Simplified Arabic" pitchFamily="18" charset="-78"/>
              </a:rPr>
              <a:t>شـــــكـراً لحســـن إصغـــائكم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42938" y="357188"/>
            <a:ext cx="8027987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معلومات عامة</a:t>
            </a:r>
          </a:p>
          <a:p>
            <a:pPr algn="just" rtl="1">
              <a:buFont typeface="Wingdings" pitchFamily="2" charset="2"/>
              <a:buChar char="v"/>
            </a:pP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عدد الكليات التي تمنح شهادات دراسات </a:t>
            </a:r>
            <a:r>
              <a:rPr lang="ar-SY" sz="3200" dirty="0" smtClean="0">
                <a:latin typeface="Simplified Arabic" pitchFamily="18" charset="-78"/>
                <a:cs typeface="Simplified Arabic" pitchFamily="18" charset="-78"/>
              </a:rPr>
              <a:t>عليا أو </a:t>
            </a: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ماجستيرات التأهيل والتخصص </a:t>
            </a:r>
            <a:r>
              <a:rPr lang="ar-SY" sz="3200" dirty="0" smtClean="0">
                <a:latin typeface="Simplified Arabic" pitchFamily="18" charset="-78"/>
                <a:cs typeface="Simplified Arabic" pitchFamily="18" charset="-78"/>
              </a:rPr>
              <a:t>14 </a:t>
            </a: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كلية.</a:t>
            </a:r>
          </a:p>
          <a:p>
            <a:pPr algn="just" rtl="1">
              <a:buFont typeface="Wingdings" pitchFamily="2" charset="2"/>
              <a:buChar char="v"/>
            </a:pP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عدد </a:t>
            </a:r>
            <a:r>
              <a:rPr lang="ar-SY" sz="3200" dirty="0" smtClean="0">
                <a:latin typeface="Simplified Arabic" pitchFamily="18" charset="-78"/>
                <a:cs typeface="Simplified Arabic" pitchFamily="18" charset="-78"/>
              </a:rPr>
              <a:t>المعاهد العليا </a:t>
            </a: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3.</a:t>
            </a:r>
          </a:p>
          <a:p>
            <a:pPr algn="just" rtl="1">
              <a:buFont typeface="Wingdings" pitchFamily="2" charset="2"/>
              <a:buChar char="v"/>
            </a:pP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عدد الاختصاصات المفتتحة في الدراسات </a:t>
            </a:r>
            <a:r>
              <a:rPr lang="ar-SY" sz="3200" dirty="0" smtClean="0">
                <a:latin typeface="Simplified Arabic" pitchFamily="18" charset="-78"/>
                <a:cs typeface="Simplified Arabic" pitchFamily="18" charset="-78"/>
              </a:rPr>
              <a:t>العليا(ماجستير) 144 اختصاص</a:t>
            </a: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algn="just" rtl="1">
              <a:buFont typeface="Wingdings" pitchFamily="2" charset="2"/>
              <a:buChar char="v"/>
            </a:pP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عدد اختصاصات </a:t>
            </a:r>
            <a:r>
              <a:rPr lang="ar-SY" sz="3200" dirty="0" smtClean="0">
                <a:latin typeface="Simplified Arabic" pitchFamily="18" charset="-78"/>
                <a:cs typeface="Simplified Arabic" pitchFamily="18" charset="-78"/>
              </a:rPr>
              <a:t>ماجستير التأهيل </a:t>
            </a: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والتخصص المفتتحة </a:t>
            </a:r>
            <a:r>
              <a:rPr lang="ar-SY" sz="3200" dirty="0" smtClean="0">
                <a:latin typeface="Simplified Arabic" pitchFamily="18" charset="-78"/>
                <a:cs typeface="Simplified Arabic" pitchFamily="18" charset="-78"/>
              </a:rPr>
              <a:t>هو3 </a:t>
            </a:r>
            <a:r>
              <a:rPr lang="ar-SY" sz="3200" dirty="0">
                <a:latin typeface="Simplified Arabic" pitchFamily="18" charset="-78"/>
                <a:cs typeface="Simplified Arabic" pitchFamily="18" charset="-78"/>
              </a:rPr>
              <a:t>اختصاصات</a:t>
            </a: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9613" y="549275"/>
            <a:ext cx="4679950" cy="1150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40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نظام الدراسات العليا في جامعة تشرين</a:t>
            </a:r>
          </a:p>
        </p:txBody>
      </p:sp>
      <p:sp>
        <p:nvSpPr>
          <p:cNvPr id="4" name="Rectangle 3"/>
          <p:cNvSpPr/>
          <p:nvPr/>
        </p:nvSpPr>
        <p:spPr>
          <a:xfrm>
            <a:off x="5697561" y="2500306"/>
            <a:ext cx="2232025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8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ماجستير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775" y="2565400"/>
            <a:ext cx="2233613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8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دكتوراه</a:t>
            </a:r>
          </a:p>
        </p:txBody>
      </p:sp>
      <p:sp>
        <p:nvSpPr>
          <p:cNvPr id="6" name="Rectangle 5"/>
          <p:cNvSpPr/>
          <p:nvPr/>
        </p:nvSpPr>
        <p:spPr>
          <a:xfrm>
            <a:off x="7812088" y="4797425"/>
            <a:ext cx="1223962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4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قبول</a:t>
            </a:r>
          </a:p>
        </p:txBody>
      </p:sp>
      <p:sp>
        <p:nvSpPr>
          <p:cNvPr id="7" name="Rectangle 6"/>
          <p:cNvSpPr/>
          <p:nvPr/>
        </p:nvSpPr>
        <p:spPr>
          <a:xfrm>
            <a:off x="6227763" y="4797425"/>
            <a:ext cx="1223962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4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تسجيل</a:t>
            </a:r>
          </a:p>
        </p:txBody>
      </p:sp>
      <p:sp>
        <p:nvSpPr>
          <p:cNvPr id="8" name="Rectangle 7"/>
          <p:cNvSpPr/>
          <p:nvPr/>
        </p:nvSpPr>
        <p:spPr>
          <a:xfrm>
            <a:off x="4500563" y="4797425"/>
            <a:ext cx="1223962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4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منح</a:t>
            </a:r>
          </a:p>
        </p:txBody>
      </p:sp>
      <p:sp>
        <p:nvSpPr>
          <p:cNvPr id="9" name="Rectangle 8"/>
          <p:cNvSpPr/>
          <p:nvPr/>
        </p:nvSpPr>
        <p:spPr>
          <a:xfrm>
            <a:off x="1979613" y="4797425"/>
            <a:ext cx="1223962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4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تسجيل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7950" y="4797425"/>
            <a:ext cx="1223963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4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منح</a:t>
            </a:r>
          </a:p>
        </p:txBody>
      </p:sp>
      <p:cxnSp>
        <p:nvCxnSpPr>
          <p:cNvPr id="18" name="Straight Arrow Connector 17"/>
          <p:cNvCxnSpPr>
            <a:stCxn id="5" idx="2"/>
            <a:endCxn id="10" idx="0"/>
          </p:cNvCxnSpPr>
          <p:nvPr/>
        </p:nvCxnSpPr>
        <p:spPr>
          <a:xfrm flipH="1">
            <a:off x="719138" y="3789363"/>
            <a:ext cx="757237" cy="1008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9" idx="0"/>
          </p:cNvCxnSpPr>
          <p:nvPr/>
        </p:nvCxnSpPr>
        <p:spPr>
          <a:xfrm>
            <a:off x="1476375" y="3789363"/>
            <a:ext cx="1116013" cy="1008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2"/>
            <a:endCxn id="8" idx="0"/>
          </p:cNvCxnSpPr>
          <p:nvPr/>
        </p:nvCxnSpPr>
        <p:spPr>
          <a:xfrm rot="5400000">
            <a:off x="5426481" y="3410332"/>
            <a:ext cx="1073156" cy="1701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2"/>
            <a:endCxn id="7" idx="0"/>
          </p:cNvCxnSpPr>
          <p:nvPr/>
        </p:nvCxnSpPr>
        <p:spPr>
          <a:xfrm rot="16200000" flipH="1">
            <a:off x="6290081" y="4247762"/>
            <a:ext cx="1073156" cy="261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2"/>
            <a:endCxn id="6" idx="0"/>
          </p:cNvCxnSpPr>
          <p:nvPr/>
        </p:nvCxnSpPr>
        <p:spPr>
          <a:xfrm rot="16200000" flipH="1">
            <a:off x="7082243" y="3455599"/>
            <a:ext cx="1073156" cy="16104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2"/>
            <a:endCxn id="5" idx="0"/>
          </p:cNvCxnSpPr>
          <p:nvPr/>
        </p:nvCxnSpPr>
        <p:spPr>
          <a:xfrm flipH="1">
            <a:off x="1476375" y="1700213"/>
            <a:ext cx="2843213" cy="8651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" idx="2"/>
            <a:endCxn id="4" idx="0"/>
          </p:cNvCxnSpPr>
          <p:nvPr/>
        </p:nvCxnSpPr>
        <p:spPr>
          <a:xfrm rot="16200000" flipH="1">
            <a:off x="5166535" y="853266"/>
            <a:ext cx="800093" cy="24939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57224" y="2143116"/>
            <a:ext cx="7632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8000" b="1" dirty="0" smtClean="0">
                <a:latin typeface="Simplified Arabic" pitchFamily="18" charset="-78"/>
                <a:cs typeface="Simplified Arabic" pitchFamily="18" charset="-78"/>
              </a:rPr>
              <a:t>الماجستير</a:t>
            </a:r>
            <a:endParaRPr lang="ar-SY" sz="60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650" y="982663"/>
            <a:ext cx="7632700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4800" b="1" dirty="0">
                <a:latin typeface="Simplified Arabic" pitchFamily="18" charset="-78"/>
                <a:cs typeface="Simplified Arabic" pitchFamily="18" charset="-78"/>
              </a:rPr>
              <a:t>التقدم إلى مفاضلة الماجستير</a:t>
            </a:r>
          </a:p>
          <a:p>
            <a:pPr algn="ctr" rtl="1">
              <a:spcAft>
                <a:spcPts val="1200"/>
              </a:spcAft>
            </a:pPr>
            <a:endParaRPr lang="ar-SY" sz="3200" b="1" dirty="0">
              <a:latin typeface="Simplified Arabic" pitchFamily="18" charset="-78"/>
              <a:cs typeface="Simplified Arabic" pitchFamily="18" charset="-78"/>
            </a:endParaRPr>
          </a:p>
          <a:p>
            <a:pPr algn="ctr" rtl="1">
              <a:spcAft>
                <a:spcPts val="1200"/>
              </a:spcAft>
            </a:pPr>
            <a:endParaRPr lang="ar-SY" sz="3200" b="1" dirty="0">
              <a:latin typeface="Simplified Arabic" pitchFamily="18" charset="-78"/>
              <a:cs typeface="Simplified Arabic" pitchFamily="18" charset="-78"/>
            </a:endParaRPr>
          </a:p>
          <a:p>
            <a:pPr algn="ctr" rtl="1">
              <a:spcAft>
                <a:spcPts val="1200"/>
              </a:spcAft>
            </a:pPr>
            <a:r>
              <a:rPr lang="ar-SY" sz="4000" b="1" dirty="0">
                <a:latin typeface="Simplified Arabic" pitchFamily="18" charset="-78"/>
                <a:cs typeface="Simplified Arabic" pitchFamily="18" charset="-78"/>
              </a:rPr>
              <a:t>يتم التقدم </a:t>
            </a:r>
            <a:r>
              <a:rPr lang="ar-SY" sz="4000" b="1" dirty="0" smtClean="0">
                <a:latin typeface="Simplified Arabic" pitchFamily="18" charset="-78"/>
                <a:cs typeface="Simplified Arabic" pitchFamily="18" charset="-78"/>
              </a:rPr>
              <a:t>إلى </a:t>
            </a:r>
            <a:r>
              <a:rPr lang="ar-SY" sz="4000" b="1" dirty="0">
                <a:latin typeface="Simplified Arabic" pitchFamily="18" charset="-78"/>
                <a:cs typeface="Simplified Arabic" pitchFamily="18" charset="-78"/>
              </a:rPr>
              <a:t>مفاضلة الماجستير وفقاً لشروط </a:t>
            </a:r>
            <a:r>
              <a:rPr lang="ar-SY" sz="4000" b="1" dirty="0" smtClean="0">
                <a:latin typeface="Simplified Arabic" pitchFamily="18" charset="-78"/>
                <a:cs typeface="Simplified Arabic" pitchFamily="18" charset="-78"/>
              </a:rPr>
              <a:t>الإعلان </a:t>
            </a:r>
            <a:r>
              <a:rPr lang="ar-SY" sz="4000" b="1" dirty="0">
                <a:latin typeface="Simplified Arabic" pitchFamily="18" charset="-78"/>
                <a:cs typeface="Simplified Arabic" pitchFamily="18" charset="-78"/>
              </a:rPr>
              <a:t>الذي يصدر سنوياً لهذا الغرض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28596" y="214290"/>
            <a:ext cx="8501122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spcAft>
                <a:spcPts val="1200"/>
              </a:spcAft>
            </a:pPr>
            <a:r>
              <a:rPr lang="ar-SY" sz="4800" b="1" dirty="0">
                <a:latin typeface="Simplified Arabic" pitchFamily="18" charset="-78"/>
                <a:cs typeface="Simplified Arabic" pitchFamily="18" charset="-78"/>
              </a:rPr>
              <a:t>السنة الأولى ماجستير (مقررات</a:t>
            </a:r>
            <a:r>
              <a:rPr lang="ar-SY" sz="4800" b="1" dirty="0" smtClean="0">
                <a:latin typeface="Simplified Arabic" pitchFamily="18" charset="-78"/>
                <a:cs typeface="Simplified Arabic" pitchFamily="18" charset="-78"/>
              </a:rPr>
              <a:t>) </a:t>
            </a:r>
          </a:p>
          <a:p>
            <a:pPr algn="ctr" rtl="1">
              <a:spcAft>
                <a:spcPts val="1200"/>
              </a:spcAft>
            </a:pPr>
            <a:endParaRPr lang="ar-SY" sz="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ar-SY" sz="3200" dirty="0" smtClean="0">
                <a:latin typeface="Lucida Sans Unicode" pitchFamily="34" charset="0"/>
              </a:rPr>
              <a:t>  بعد قيام الطالب  </a:t>
            </a:r>
            <a:r>
              <a:rPr lang="ar-SY" sz="3200" dirty="0">
                <a:latin typeface="Lucida Sans Unicode" pitchFamily="34" charset="0"/>
              </a:rPr>
              <a:t>باستكمال </a:t>
            </a:r>
            <a:r>
              <a:rPr lang="ar-SY" sz="3200" dirty="0" smtClean="0">
                <a:latin typeface="Lucida Sans Unicode" pitchFamily="34" charset="0"/>
              </a:rPr>
              <a:t>إجراءات </a:t>
            </a:r>
            <a:r>
              <a:rPr lang="ar-SY" sz="3200" dirty="0">
                <a:latin typeface="Lucida Sans Unicode" pitchFamily="34" charset="0"/>
              </a:rPr>
              <a:t>التسجيل والدوام في </a:t>
            </a:r>
            <a:r>
              <a:rPr lang="ar-SY" sz="3200" dirty="0" smtClean="0">
                <a:latin typeface="Lucida Sans Unicode" pitchFamily="34" charset="0"/>
              </a:rPr>
              <a:t>              المقررات </a:t>
            </a:r>
            <a:r>
              <a:rPr lang="ar-SY" sz="3200" dirty="0">
                <a:latin typeface="Lucida Sans Unicode" pitchFamily="34" charset="0"/>
              </a:rPr>
              <a:t>المخصصة لكل </a:t>
            </a:r>
            <a:r>
              <a:rPr lang="ar-SY" sz="3200" dirty="0" smtClean="0">
                <a:latin typeface="Lucida Sans Unicode" pitchFamily="34" charset="0"/>
              </a:rPr>
              <a:t>اختصاص.</a:t>
            </a:r>
          </a:p>
          <a:p>
            <a:pPr algn="r" rtl="1"/>
            <a:endParaRPr lang="ar-SY" sz="3200" dirty="0" smtClean="0">
              <a:latin typeface="Lucida Sans Unicode" pitchFamily="34" charset="0"/>
            </a:endParaRPr>
          </a:p>
          <a:p>
            <a:pPr algn="r" rtl="1">
              <a:buFont typeface="Arial" pitchFamily="34" charset="0"/>
              <a:buChar char="•"/>
            </a:pPr>
            <a:r>
              <a:rPr lang="ar-SY" sz="3200" dirty="0" smtClean="0">
                <a:latin typeface="Lucida Sans Unicode" pitchFamily="34" charset="0"/>
              </a:rPr>
              <a:t>  تقوم الكلية بتحديد المحاور البحثية بموجب قرار مجلس كلية بناء على اقتراح مجالس الأقسام في مطلع كل عام دراسي وتعلن هذه المحاور لطلاب الماجستير.</a:t>
            </a:r>
          </a:p>
          <a:p>
            <a:pPr algn="r" rtl="1"/>
            <a:endParaRPr lang="ar-SY" sz="3200" dirty="0" smtClean="0">
              <a:latin typeface="Lucida Sans Unicode" pitchFamily="34" charset="0"/>
            </a:endParaRPr>
          </a:p>
          <a:p>
            <a:pPr algn="r" rtl="1">
              <a:buFont typeface="Arial" pitchFamily="34" charset="0"/>
              <a:buChar char="•"/>
            </a:pPr>
            <a:r>
              <a:rPr lang="ar-SY" sz="3200" dirty="0" smtClean="0">
                <a:latin typeface="Lucida Sans Unicode" pitchFamily="34" charset="0"/>
              </a:rPr>
              <a:t>  على الأقسام وخلال الفصل الثاني من العام الدراسي تحديد مواضيع الأبحاث وأسماء المشرفين على الطلاب المسجلين لديهم.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14348" y="1214422"/>
            <a:ext cx="7715304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spcAft>
                <a:spcPts val="1200"/>
              </a:spcAft>
            </a:pPr>
            <a:endParaRPr lang="ar-SY" sz="4000" dirty="0">
              <a:latin typeface="Lucida Sans Unicode" pitchFamily="34" charset="0"/>
            </a:endParaRPr>
          </a:p>
          <a:p>
            <a:pPr algn="just" rtl="1"/>
            <a:r>
              <a:rPr lang="ar-SY" sz="4800" dirty="0" smtClean="0">
                <a:latin typeface="Lucida Sans Unicode" pitchFamily="34" charset="0"/>
              </a:rPr>
              <a:t>* على الطالب خلال الفصل الثاني القيام بإعداد مخطط بحثه من خلال التواصل مع أستاذه المشرف.</a:t>
            </a:r>
            <a:r>
              <a:rPr lang="ar-SY" sz="4800" b="1" dirty="0" smtClean="0">
                <a:latin typeface="Lucida Sans Unicode" pitchFamily="34" charset="0"/>
              </a:rPr>
              <a:t> </a:t>
            </a:r>
            <a:endParaRPr lang="ar-SY" sz="4800" b="1" dirty="0">
              <a:latin typeface="Lucida Sans Unicode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رك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908</TotalTime>
  <Words>700</Words>
  <Application>Microsoft Office PowerPoint</Application>
  <PresentationFormat>عرض على الشاشة (3:4)‏</PresentationFormat>
  <Paragraphs>110</Paragraphs>
  <Slides>30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1" baseType="lpstr">
      <vt:lpstr>حركة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</vt:vector>
  </TitlesOfParts>
  <Company>Naim Al Hussaini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Shaam</dc:creator>
  <cp:lastModifiedBy>unv</cp:lastModifiedBy>
  <cp:revision>95</cp:revision>
  <dcterms:created xsi:type="dcterms:W3CDTF">2014-11-25T14:42:12Z</dcterms:created>
  <dcterms:modified xsi:type="dcterms:W3CDTF">2016-01-25T08:41:16Z</dcterms:modified>
</cp:coreProperties>
</file>