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48" r:id="rId1"/>
  </p:sldMasterIdLst>
  <p:notesMasterIdLst>
    <p:notesMasterId r:id="rId43"/>
  </p:notesMasterIdLst>
  <p:sldIdLst>
    <p:sldId id="256" r:id="rId2"/>
    <p:sldId id="328" r:id="rId3"/>
    <p:sldId id="326" r:id="rId4"/>
    <p:sldId id="331" r:id="rId5"/>
    <p:sldId id="401" r:id="rId6"/>
    <p:sldId id="317" r:id="rId7"/>
    <p:sldId id="322" r:id="rId8"/>
    <p:sldId id="397" r:id="rId9"/>
    <p:sldId id="398" r:id="rId10"/>
    <p:sldId id="318" r:id="rId11"/>
    <p:sldId id="319" r:id="rId12"/>
    <p:sldId id="323" r:id="rId13"/>
    <p:sldId id="355" r:id="rId14"/>
    <p:sldId id="258" r:id="rId15"/>
    <p:sldId id="260" r:id="rId16"/>
    <p:sldId id="261" r:id="rId17"/>
    <p:sldId id="262" r:id="rId18"/>
    <p:sldId id="263" r:id="rId19"/>
    <p:sldId id="264" r:id="rId20"/>
    <p:sldId id="265" r:id="rId21"/>
    <p:sldId id="354" r:id="rId22"/>
    <p:sldId id="350" r:id="rId23"/>
    <p:sldId id="351" r:id="rId24"/>
    <p:sldId id="352" r:id="rId25"/>
    <p:sldId id="337" r:id="rId26"/>
    <p:sldId id="357" r:id="rId27"/>
    <p:sldId id="361" r:id="rId28"/>
    <p:sldId id="372" r:id="rId29"/>
    <p:sldId id="371" r:id="rId30"/>
    <p:sldId id="363" r:id="rId31"/>
    <p:sldId id="362" r:id="rId32"/>
    <p:sldId id="274" r:id="rId33"/>
    <p:sldId id="370" r:id="rId34"/>
    <p:sldId id="364" r:id="rId35"/>
    <p:sldId id="365" r:id="rId36"/>
    <p:sldId id="366" r:id="rId37"/>
    <p:sldId id="367" r:id="rId38"/>
    <p:sldId id="368" r:id="rId39"/>
    <p:sldId id="369" r:id="rId40"/>
    <p:sldId id="327" r:id="rId41"/>
    <p:sldId id="356" r:id="rId42"/>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313"/>
    <a:srgbClr val="0060A8"/>
    <a:srgbClr val="4F81BD"/>
    <a:srgbClr val="E20000"/>
    <a:srgbClr val="D00000"/>
    <a:srgbClr val="FF0000"/>
    <a:srgbClr val="0033CC"/>
    <a:srgbClr val="FF6600"/>
    <a:srgbClr val="FFFF00"/>
    <a:srgbClr val="385D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412" autoAdjust="0"/>
    <p:restoredTop sz="94541" autoAdjust="0"/>
  </p:normalViewPr>
  <p:slideViewPr>
    <p:cSldViewPr>
      <p:cViewPr>
        <p:scale>
          <a:sx n="60" d="100"/>
          <a:sy n="60" d="100"/>
        </p:scale>
        <p:origin x="-154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61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1B68A5-85B4-4F17-BF90-1ECF907BFAA0}" type="datetimeFigureOut">
              <a:rPr lang="ar-SY" smtClean="0"/>
              <a:pPr/>
              <a:t>05/05/1436</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3756E7-913C-4E98-9DBF-618D5132E514}" type="slidenum">
              <a:rPr lang="ar-SY" smtClean="0"/>
              <a:pPr/>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a:p>
        </p:txBody>
      </p:sp>
      <p:sp>
        <p:nvSpPr>
          <p:cNvPr id="4" name="عنصر نائب لرقم الشريحة 3"/>
          <p:cNvSpPr>
            <a:spLocks noGrp="1"/>
          </p:cNvSpPr>
          <p:nvPr>
            <p:ph type="sldNum" sz="quarter" idx="10"/>
          </p:nvPr>
        </p:nvSpPr>
        <p:spPr/>
        <p:txBody>
          <a:bodyPr/>
          <a:lstStyle/>
          <a:p>
            <a:fld id="{B43756E7-913C-4E98-9DBF-618D5132E514}" type="slidenum">
              <a:rPr lang="ar-SY" smtClean="0"/>
              <a:pPr/>
              <a:t>1</a:t>
            </a:fld>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a:p>
        </p:txBody>
      </p:sp>
      <p:sp>
        <p:nvSpPr>
          <p:cNvPr id="4" name="عنصر نائب لرقم الشريحة 3"/>
          <p:cNvSpPr>
            <a:spLocks noGrp="1"/>
          </p:cNvSpPr>
          <p:nvPr>
            <p:ph type="sldNum" sz="quarter" idx="10"/>
          </p:nvPr>
        </p:nvSpPr>
        <p:spPr/>
        <p:txBody>
          <a:bodyPr/>
          <a:lstStyle/>
          <a:p>
            <a:fld id="{B43756E7-913C-4E98-9DBF-618D5132E514}" type="slidenum">
              <a:rPr lang="ar-SY" smtClean="0"/>
              <a:pPr/>
              <a:t>2</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12D8BF3-B3F3-425D-8DDA-A642BC1D117F}" type="datetimeFigureOut">
              <a:rPr lang="ar-SY" smtClean="0"/>
              <a:pPr/>
              <a:t>05/05/1436</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4BADCAA-E4BF-4D6A-ABE2-880BCF5E13D2}"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12D8BF3-B3F3-425D-8DDA-A642BC1D117F}" type="datetimeFigureOut">
              <a:rPr lang="ar-SY" smtClean="0"/>
              <a:pPr/>
              <a:t>05/05/1436</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4BADCAA-E4BF-4D6A-ABE2-880BCF5E13D2}"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hyperlink" Target="Scopus.xlsx" TargetMode="Externa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Botany" TargetMode="External"/><Relationship Id="rId3" Type="http://schemas.openxmlformats.org/officeDocument/2006/relationships/image" Target="../media/image48.jpeg"/><Relationship Id="rId7" Type="http://schemas.openxmlformats.org/officeDocument/2006/relationships/hyperlink" Target="http://en.wikipedia.org/wiki/Genomics" TargetMode="External"/><Relationship Id="rId2" Type="http://schemas.openxmlformats.org/officeDocument/2006/relationships/hyperlink" Target="http://en.wikipedia.org/wiki/File:TAGcover.jpg" TargetMode="External"/><Relationship Id="rId1" Type="http://schemas.openxmlformats.org/officeDocument/2006/relationships/slideLayout" Target="../slideLayouts/slideLayout7.xml"/><Relationship Id="rId6" Type="http://schemas.openxmlformats.org/officeDocument/2006/relationships/hyperlink" Target="http://en.wikipedia.org/wiki/Genetics" TargetMode="External"/><Relationship Id="rId5" Type="http://schemas.openxmlformats.org/officeDocument/2006/relationships/hyperlink" Target="http://en.wikipedia.org/wiki/List_of_academic_disciplines" TargetMode="External"/><Relationship Id="rId4" Type="http://schemas.openxmlformats.org/officeDocument/2006/relationships/hyperlink" Target="http://en.wikipedia.org/wiki/ISO_4"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worldcat.org/issn/1432-2242" TargetMode="External"/><Relationship Id="rId13" Type="http://schemas.openxmlformats.org/officeDocument/2006/relationships/hyperlink" Target="http://www.worldcat.org/oclc/4624238" TargetMode="External"/><Relationship Id="rId3" Type="http://schemas.openxmlformats.org/officeDocument/2006/relationships/hyperlink" Target="http://en.wikipedia.org/wiki/Open_access" TargetMode="External"/><Relationship Id="rId7" Type="http://schemas.openxmlformats.org/officeDocument/2006/relationships/hyperlink" Target="http://www.worldcat.org/issn/0040-5752" TargetMode="External"/><Relationship Id="rId12" Type="http://schemas.openxmlformats.org/officeDocument/2006/relationships/hyperlink" Target="http://en.wikipedia.org/wiki/Online_Computer_Library_Center" TargetMode="External"/><Relationship Id="rId2" Type="http://schemas.openxmlformats.org/officeDocument/2006/relationships/hyperlink" Target="http://en.wikipedia.org/wiki/Springer_Science+Business_Media" TargetMode="External"/><Relationship Id="rId1" Type="http://schemas.openxmlformats.org/officeDocument/2006/relationships/slideLayout" Target="../slideLayouts/slideLayout7.xml"/><Relationship Id="rId6" Type="http://schemas.openxmlformats.org/officeDocument/2006/relationships/hyperlink" Target="http://en.wikipedia.org/wiki/International_Standard_Serial_Number" TargetMode="External"/><Relationship Id="rId11" Type="http://schemas.openxmlformats.org/officeDocument/2006/relationships/hyperlink" Target="http://en.wikipedia.org/wiki/CODEN" TargetMode="External"/><Relationship Id="rId5" Type="http://schemas.openxmlformats.org/officeDocument/2006/relationships/hyperlink" Target="http://en.wikipedia.org/wiki/Impact_factor" TargetMode="External"/><Relationship Id="rId10" Type="http://schemas.openxmlformats.org/officeDocument/2006/relationships/hyperlink" Target="http://lccn.loc.gov/91643825" TargetMode="External"/><Relationship Id="rId4" Type="http://schemas.openxmlformats.org/officeDocument/2006/relationships/hyperlink" Target="http://www.springer.com/open+choice?SGWID=0-40359-0-0-0" TargetMode="External"/><Relationship Id="rId9" Type="http://schemas.openxmlformats.org/officeDocument/2006/relationships/hyperlink" Target="http://en.wikipedia.org/wiki/Library_of_Congress_Control_Numbe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PubMed" TargetMode="External"/><Relationship Id="rId3" Type="http://schemas.openxmlformats.org/officeDocument/2006/relationships/hyperlink" Target="http://en.wikipedia.org/wiki/Scientific_journal" TargetMode="External"/><Relationship Id="rId7" Type="http://schemas.openxmlformats.org/officeDocument/2006/relationships/hyperlink" Target="http://en.wikipedia.org/wiki/Current_Contents" TargetMode="External"/><Relationship Id="rId12" Type="http://schemas.openxmlformats.org/officeDocument/2006/relationships/hyperlink" Target="http://en.wikipedia.org/wiki/Impact_factor" TargetMode="External"/><Relationship Id="rId2" Type="http://schemas.openxmlformats.org/officeDocument/2006/relationships/hyperlink" Target="http://en.wikipedia.org/wiki/Peer_review" TargetMode="External"/><Relationship Id="rId1" Type="http://schemas.openxmlformats.org/officeDocument/2006/relationships/slideLayout" Target="../slideLayouts/slideLayout7.xml"/><Relationship Id="rId6" Type="http://schemas.openxmlformats.org/officeDocument/2006/relationships/hyperlink" Target="http://en.wikipedia.org/wiki/Chemical_Abstracts_Service" TargetMode="External"/><Relationship Id="rId11" Type="http://schemas.openxmlformats.org/officeDocument/2006/relationships/hyperlink" Target="http://en.wikipedia.org/wiki/Journal_Citation_Reports" TargetMode="External"/><Relationship Id="rId5" Type="http://schemas.openxmlformats.org/officeDocument/2006/relationships/hyperlink" Target="http://en.wikipedia.org/wiki/Empirical" TargetMode="External"/><Relationship Id="rId10" Type="http://schemas.openxmlformats.org/officeDocument/2006/relationships/hyperlink" Target="http://en.wikipedia.org/wiki/Scopus" TargetMode="External"/><Relationship Id="rId4" Type="http://schemas.openxmlformats.org/officeDocument/2006/relationships/hyperlink" Target="http://en.wikipedia.org/wiki/Springer_Science+Business_Media" TargetMode="External"/><Relationship Id="rId9" Type="http://schemas.openxmlformats.org/officeDocument/2006/relationships/hyperlink" Target="http://en.wikipedia.org/wiki/Science_Citation_Inde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nrcresearchpress.com/action/clickThrough?id=1124&amp;url=/&amp;loc=/journal/gen&amp;pubId=40000027" TargetMode="External"/><Relationship Id="rId1" Type="http://schemas.openxmlformats.org/officeDocument/2006/relationships/slideLayout" Target="../slideLayouts/slideLayout7.xml"/><Relationship Id="rId6" Type="http://schemas.openxmlformats.org/officeDocument/2006/relationships/hyperlink" Target="http://www.nrcresearchpress.com/page/gen/editors" TargetMode="External"/><Relationship Id="rId5" Type="http://schemas.openxmlformats.org/officeDocument/2006/relationships/image" Target="../media/image50.jpeg"/><Relationship Id="rId4" Type="http://schemas.openxmlformats.org/officeDocument/2006/relationships/hyperlink" Target="http://www.nrcresearchpress.com/journal/gen"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fspublishers.org/pastissues" TargetMode="External"/><Relationship Id="rId2" Type="http://schemas.openxmlformats.org/officeDocument/2006/relationships/hyperlink" Target="mailto:editorijab@fspublishers.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mycopathjournal@gmail.com" TargetMode="External"/><Relationship Id="rId2" Type="http://schemas.openxmlformats.org/officeDocument/2006/relationships/hyperlink" Target="http://111.68.103.26/journals/index.php/mycopath"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hqlibdoc.who.int/emro/2004/9290213639_chap12.pdf" TargetMode="External"/><Relationship Id="rId3" Type="http://schemas.openxmlformats.org/officeDocument/2006/relationships/hyperlink" Target="http://www.wikihow.com/Publish-a-Research-Paper" TargetMode="External"/><Relationship Id="rId7" Type="http://schemas.openxmlformats.org/officeDocument/2006/relationships/hyperlink" Target="http://www.bodley.ox.ac.uk/icsu/guidelines.pdf" TargetMode="External"/><Relationship Id="rId2" Type="http://schemas.openxmlformats.org/officeDocument/2006/relationships/hyperlink" Target="http://www.enago.com/blog/category/research-and-writing/" TargetMode="External"/><Relationship Id="rId1" Type="http://schemas.openxmlformats.org/officeDocument/2006/relationships/slideLayout" Target="../slideLayouts/slideLayout1.xml"/><Relationship Id="rId6" Type="http://schemas.openxmlformats.org/officeDocument/2006/relationships/hyperlink" Target="http://www.paperpub.com.cn/admin/upload/file/2009820115538343.pdf" TargetMode="External"/><Relationship Id="rId5" Type="http://schemas.openxmlformats.org/officeDocument/2006/relationships/hyperlink" Target="http://www.ijser.org/howtopublishpaper.aspx" TargetMode="External"/><Relationship Id="rId10" Type="http://schemas.openxmlformats.org/officeDocument/2006/relationships/hyperlink" Target="http://www.herkules.oulu.fi/isbn9789514293801/isbn9789514293801.pdf" TargetMode="External"/><Relationship Id="rId4" Type="http://schemas.openxmlformats.org/officeDocument/2006/relationships/hyperlink" Target="http://www.journalprep.com/en/101-tips.php" TargetMode="External"/><Relationship Id="rId9" Type="http://schemas.openxmlformats.org/officeDocument/2006/relationships/hyperlink" Target="http://www.ctu.edu.vn/guidelines/scientific/scientific/4Howtopublish"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pnas.org/content/102/46/16569.full" TargetMode="External"/><Relationship Id="rId2" Type="http://schemas.openxmlformats.org/officeDocument/2006/relationships/hyperlink" Target="http://www.eigenfactor.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scimagojr.com/journalsearch.php?q=21206&amp;tip=sid&amp;exact=no"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Scopus" TargetMode="External"/><Relationship Id="rId3" Type="http://schemas.openxmlformats.org/officeDocument/2006/relationships/hyperlink" Target="http://en.wikipedia.org/wiki/Abstract_(summary)" TargetMode="External"/><Relationship Id="rId7" Type="http://schemas.openxmlformats.org/officeDocument/2006/relationships/hyperlink" Target="http://en.wikipedia.org/wiki/Peer_review" TargetMode="External"/><Relationship Id="rId12" Type="http://schemas.openxmlformats.org/officeDocument/2006/relationships/hyperlink" Target="http://en.wikipedia.org/wiki/Patent" TargetMode="External"/><Relationship Id="rId2" Type="http://schemas.openxmlformats.org/officeDocument/2006/relationships/hyperlink" Target="http://en.wikipedia.org/wiki/Bibliographic_database" TargetMode="External"/><Relationship Id="rId1" Type="http://schemas.openxmlformats.org/officeDocument/2006/relationships/slideLayout" Target="../slideLayouts/slideLayout1.xml"/><Relationship Id="rId6" Type="http://schemas.openxmlformats.org/officeDocument/2006/relationships/hyperlink" Target="http://en.wikipedia.org/wiki/Article_(publishing)" TargetMode="External"/><Relationship Id="rId11" Type="http://schemas.openxmlformats.org/officeDocument/2006/relationships/hyperlink" Target="http://en.wikipedia.org/wiki/Scirus" TargetMode="External"/><Relationship Id="rId5" Type="http://schemas.openxmlformats.org/officeDocument/2006/relationships/hyperlink" Target="http://en.wikipedia.org/wiki/Academic_journal" TargetMode="External"/><Relationship Id="rId10" Type="http://schemas.openxmlformats.org/officeDocument/2006/relationships/hyperlink" Target="http://en.wikipedia.org/wiki/Subscription_business_model" TargetMode="External"/><Relationship Id="rId4" Type="http://schemas.openxmlformats.org/officeDocument/2006/relationships/hyperlink" Target="http://en.wikipedia.org/wiki/Citation" TargetMode="External"/><Relationship Id="rId9" Type="http://schemas.openxmlformats.org/officeDocument/2006/relationships/hyperlink" Target="http://en.wikipedia.org/wiki/Elsevi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Journal_ranking" TargetMode="External"/><Relationship Id="rId2" Type="http://schemas.openxmlformats.org/officeDocument/2006/relationships/hyperlink" Target="http://en.wikipedia.org/wiki/Academic_journal"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Eigenfactor" TargetMode="External"/><Relationship Id="rId7" Type="http://schemas.openxmlformats.org/officeDocument/2006/relationships/hyperlink" Target="http://en.wikipedia.org/wiki/Journal_ranking" TargetMode="External"/><Relationship Id="rId2" Type="http://schemas.openxmlformats.org/officeDocument/2006/relationships/hyperlink" Target="http://en.wikipedia.org/wiki/Impact_factor" TargetMode="External"/><Relationship Id="rId1" Type="http://schemas.openxmlformats.org/officeDocument/2006/relationships/slideLayout" Target="../slideLayouts/slideLayout1.xml"/><Relationship Id="rId6" Type="http://schemas.openxmlformats.org/officeDocument/2006/relationships/hyperlink" Target="http://en.wikipedia.org/w/index.php?title=Expert_survey&amp;action=edit&amp;redlink=1" TargetMode="External"/><Relationship Id="rId5" Type="http://schemas.openxmlformats.org/officeDocument/2006/relationships/hyperlink" Target="http://en.wikipedia.org/wiki/H-index" TargetMode="External"/><Relationship Id="rId4" Type="http://schemas.openxmlformats.org/officeDocument/2006/relationships/hyperlink" Target="http://en.wikipedia.org/wiki/SCImago_Journal_Ran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395536" y="908720"/>
            <a:ext cx="8496944" cy="3384376"/>
          </a:xfrm>
          <a:prstGeom prst="rect">
            <a:avLst/>
          </a:prstGeom>
          <a:noFill/>
          <a:ln w="9525">
            <a:noFill/>
            <a:miter lim="800000"/>
            <a:headEnd/>
            <a:tailEnd/>
          </a:ln>
          <a:effectLst/>
        </p:spPr>
        <p:txBody>
          <a:bodyPr vert="horz" wrap="none" lIns="91440" tIns="45720" rIns="91440" bIns="45720" numCol="1" anchor="ctr" anchorCtr="0" compatLnSpc="1">
            <a:prstTxWarp prst="textDeflate">
              <a:avLst/>
            </a:prstTxWarp>
            <a:spAutoFit/>
          </a:bodyPr>
          <a:lstStyle/>
          <a:p>
            <a:pPr algn="ctr"/>
            <a:r>
              <a:rPr lang="ar-SY" sz="2400" b="1" dirty="0" smtClean="0">
                <a:ln w="10541" cmpd="sng">
                  <a:solidFill>
                    <a:schemeClr val="accent1">
                      <a:shade val="88000"/>
                      <a:satMod val="110000"/>
                    </a:schemeClr>
                  </a:solidFill>
                  <a:prstDash val="solid"/>
                </a:ln>
                <a:solidFill>
                  <a:srgbClr val="0070C0"/>
                </a:solidFill>
                <a:effectLst/>
                <a:latin typeface="Tahoma" pitchFamily="34" charset="0"/>
                <a:ea typeface="Tahoma" pitchFamily="34" charset="0"/>
                <a:cs typeface="Tahoma" pitchFamily="34" charset="0"/>
              </a:rPr>
              <a:t>النشر في المجلات المحلية و العالمية</a:t>
            </a:r>
          </a:p>
          <a:p>
            <a:pPr algn="ctr"/>
            <a:r>
              <a:rPr lang="en-US" sz="2400" b="1" dirty="0" smtClean="0">
                <a:ln w="10541" cmpd="sng">
                  <a:solidFill>
                    <a:schemeClr val="accent1">
                      <a:shade val="88000"/>
                      <a:satMod val="110000"/>
                    </a:schemeClr>
                  </a:solidFill>
                  <a:prstDash val="solid"/>
                </a:ln>
                <a:solidFill>
                  <a:srgbClr val="0070C0"/>
                </a:solidFill>
                <a:effectLst/>
                <a:latin typeface="Tahoma" pitchFamily="34" charset="0"/>
                <a:ea typeface="Tahoma" pitchFamily="34" charset="0"/>
                <a:cs typeface="Tahoma" pitchFamily="34" charset="0"/>
              </a:rPr>
              <a:t>Publishing Scientific Papers  </a:t>
            </a:r>
          </a:p>
          <a:p>
            <a:pPr algn="ctr" rtl="0">
              <a:lnSpc>
                <a:spcPct val="150000"/>
              </a:lnSpc>
            </a:pPr>
            <a:r>
              <a:rPr lang="en-US" sz="2400" b="1" dirty="0" smtClean="0">
                <a:ln w="10541" cmpd="sng">
                  <a:solidFill>
                    <a:schemeClr val="accent1">
                      <a:shade val="88000"/>
                      <a:satMod val="110000"/>
                    </a:schemeClr>
                  </a:solidFill>
                  <a:prstDash val="solid"/>
                </a:ln>
                <a:solidFill>
                  <a:srgbClr val="0070C0"/>
                </a:solidFill>
                <a:effectLst/>
                <a:latin typeface="Tahoma" pitchFamily="34" charset="0"/>
                <a:ea typeface="Tahoma" pitchFamily="34" charset="0"/>
                <a:cs typeface="Tahoma" pitchFamily="34" charset="0"/>
              </a:rPr>
              <a:t>In </a:t>
            </a:r>
            <a:r>
              <a:rPr lang="en-US" sz="2400" b="1" dirty="0" smtClean="0">
                <a:ln w="10541" cmpd="sng">
                  <a:solidFill>
                    <a:schemeClr val="accent1">
                      <a:shade val="88000"/>
                      <a:satMod val="110000"/>
                    </a:schemeClr>
                  </a:solidFill>
                  <a:prstDash val="solid"/>
                </a:ln>
                <a:solidFill>
                  <a:srgbClr val="0070C0"/>
                </a:solidFill>
                <a:latin typeface="Tahoma" pitchFamily="34" charset="0"/>
                <a:ea typeface="Tahoma" pitchFamily="34" charset="0"/>
                <a:cs typeface="Tahoma" pitchFamily="34" charset="0"/>
              </a:rPr>
              <a:t>Local and </a:t>
            </a:r>
            <a:r>
              <a:rPr lang="en-US" sz="2400" b="1" dirty="0" smtClean="0">
                <a:ln w="10541" cmpd="sng">
                  <a:solidFill>
                    <a:schemeClr val="accent1">
                      <a:shade val="88000"/>
                      <a:satMod val="110000"/>
                    </a:schemeClr>
                  </a:solidFill>
                  <a:prstDash val="solid"/>
                </a:ln>
                <a:solidFill>
                  <a:srgbClr val="0070C0"/>
                </a:solidFill>
                <a:effectLst/>
                <a:latin typeface="Tahoma" pitchFamily="34" charset="0"/>
                <a:ea typeface="Tahoma" pitchFamily="34" charset="0"/>
                <a:cs typeface="Tahoma" pitchFamily="34" charset="0"/>
              </a:rPr>
              <a:t>International Journals.</a:t>
            </a:r>
          </a:p>
          <a:p>
            <a:pPr marL="0" marR="0" lvl="0" indent="0" algn="ctr" defTabSz="914400" rtl="1" eaLnBrk="0" fontAlgn="base" latinLnBrk="0" hangingPunct="0">
              <a:lnSpc>
                <a:spcPct val="100000"/>
              </a:lnSpc>
              <a:spcBef>
                <a:spcPct val="0"/>
              </a:spcBef>
              <a:spcAft>
                <a:spcPct val="0"/>
              </a:spcAft>
              <a:buClrTx/>
              <a:buSzTx/>
              <a:buFontTx/>
              <a:buNone/>
              <a:tabLst/>
            </a:pPr>
            <a:endParaRPr lang="en-US" sz="2400" b="1" dirty="0">
              <a:ln w="10541" cmpd="sng">
                <a:solidFill>
                  <a:schemeClr val="accent1">
                    <a:shade val="88000"/>
                    <a:satMod val="110000"/>
                  </a:schemeClr>
                </a:solidFill>
                <a:prstDash val="solid"/>
              </a:ln>
              <a:solidFill>
                <a:srgbClr val="0070C0"/>
              </a:solidFill>
              <a:effectLst/>
              <a:latin typeface="Tahoma" pitchFamily="34" charset="0"/>
              <a:cs typeface="Tahoma" pitchFamily="34" charset="0"/>
            </a:endParaRPr>
          </a:p>
        </p:txBody>
      </p:sp>
      <p:pic>
        <p:nvPicPr>
          <p:cNvPr id="10" name="Picture 13" descr="logo"/>
          <p:cNvPicPr>
            <a:picLocks noChangeAspect="1" noChangeArrowheads="1"/>
          </p:cNvPicPr>
          <p:nvPr/>
        </p:nvPicPr>
        <p:blipFill>
          <a:blip r:embed="rId3" cstate="print"/>
          <a:srcRect/>
          <a:stretch>
            <a:fillRect/>
          </a:stretch>
        </p:blipFill>
        <p:spPr bwMode="auto">
          <a:xfrm>
            <a:off x="35496" y="-27384"/>
            <a:ext cx="1152128" cy="993971"/>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pic>
      <p:sp>
        <p:nvSpPr>
          <p:cNvPr id="12" name="مستطيل 11"/>
          <p:cNvSpPr/>
          <p:nvPr/>
        </p:nvSpPr>
        <p:spPr>
          <a:xfrm>
            <a:off x="0" y="5229200"/>
            <a:ext cx="9144000" cy="1015663"/>
          </a:xfrm>
          <a:prstGeom prst="rect">
            <a:avLst/>
          </a:prstGeom>
        </p:spPr>
        <p:txBody>
          <a:bodyPr wrap="square">
            <a:spAutoFit/>
          </a:bodyPr>
          <a:lstStyle/>
          <a:p>
            <a:pPr lvl="0" algn="ctr" eaLnBrk="0" fontAlgn="base" hangingPunct="0">
              <a:spcBef>
                <a:spcPct val="0"/>
              </a:spcBef>
              <a:spcAft>
                <a:spcPct val="0"/>
              </a:spcAft>
            </a:pPr>
            <a:r>
              <a:rPr lang="ar-SY" sz="2400" b="1" dirty="0" err="1"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rPr>
              <a:t>أ.</a:t>
            </a:r>
            <a:r>
              <a:rPr lang="ar-SY" sz="2400" b="1" dirty="0"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rPr>
              <a:t> د.ة وفاء شومان</a:t>
            </a:r>
          </a:p>
          <a:p>
            <a:pPr lvl="0" algn="ctr" eaLnBrk="0" fontAlgn="base" hangingPunct="0">
              <a:spcBef>
                <a:spcPct val="0"/>
              </a:spcBef>
              <a:spcAft>
                <a:spcPct val="0"/>
              </a:spcAft>
            </a:pPr>
            <a:r>
              <a:rPr lang="ar-SY" b="1" dirty="0"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rPr>
              <a:t>كلية الزراعة </a:t>
            </a:r>
            <a:r>
              <a:rPr lang="ar-SY" b="1" dirty="0"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rPr>
              <a:t>و مركز </a:t>
            </a:r>
            <a:r>
              <a:rPr lang="ar-SY" b="1" dirty="0"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rPr>
              <a:t>التقانات الحيوية في جامعة تشرين</a:t>
            </a:r>
          </a:p>
          <a:p>
            <a:pPr lvl="0" algn="ctr" eaLnBrk="0" fontAlgn="base" hangingPunct="0">
              <a:spcBef>
                <a:spcPct val="0"/>
              </a:spcBef>
              <a:spcAft>
                <a:spcPct val="0"/>
              </a:spcAft>
            </a:pPr>
            <a:r>
              <a:rPr lang="en-US" dirty="0"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rPr>
              <a:t>E mail: wafaa627@scs-net.org</a:t>
            </a:r>
            <a:endParaRPr lang="ar-SY" dirty="0" smtClean="0">
              <a:ln w="10541" cmpd="sng">
                <a:solidFill>
                  <a:schemeClr val="accent1">
                    <a:shade val="88000"/>
                    <a:satMod val="110000"/>
                  </a:schemeClr>
                </a:solidFill>
                <a:prstDash val="solid"/>
              </a:ln>
              <a:solidFill>
                <a:srgbClr val="0070C0"/>
              </a:solidFill>
              <a:latin typeface="Tahoma" pitchFamily="34" charset="0"/>
              <a:ea typeface="Calibri" pitchFamily="34" charset="0"/>
              <a:cs typeface="Tahoma" pitchFamily="34" charset="0"/>
            </a:endParaRPr>
          </a:p>
        </p:txBody>
      </p:sp>
      <p:sp>
        <p:nvSpPr>
          <p:cNvPr id="7" name="مربع نص 6"/>
          <p:cNvSpPr txBox="1"/>
          <p:nvPr/>
        </p:nvSpPr>
        <p:spPr>
          <a:xfrm>
            <a:off x="-36512" y="6309320"/>
            <a:ext cx="9144000" cy="338554"/>
          </a:xfrm>
          <a:prstGeom prst="rect">
            <a:avLst/>
          </a:prstGeom>
          <a:noFill/>
        </p:spPr>
        <p:txBody>
          <a:bodyPr wrap="square" rtlCol="1">
            <a:spAutoFit/>
          </a:bodyPr>
          <a:lstStyle/>
          <a:p>
            <a:pPr algn="ctr" rtl="0"/>
            <a:r>
              <a:rPr lang="en-US"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23- 24/ 2/ 2015</a:t>
            </a:r>
            <a:r>
              <a:rPr lang="ar-SY"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الدورة </a:t>
            </a:r>
            <a:r>
              <a:rPr lang="ar-SY" sz="1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التدريبية: </a:t>
            </a:r>
            <a:r>
              <a:rPr lang="ar-SY"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”مهارات  العمل الأكاديمي في البحث </a:t>
            </a:r>
            <a:r>
              <a:rPr lang="ar-SY" sz="1600" b="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الاكاديمي“،</a:t>
            </a:r>
            <a:r>
              <a:rPr lang="ar-SY"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ar-SY" sz="1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1" name="Picture 2" descr="http://t0.gstatic.com/images?q=tbn:ANd9GcRBiBDvR3boPO_UZEwcTM6dpLOh1yfEDT70hq_P8-nCShy_UDHA"/>
          <p:cNvPicPr>
            <a:picLocks noChangeAspect="1" noChangeArrowheads="1"/>
          </p:cNvPicPr>
          <p:nvPr/>
        </p:nvPicPr>
        <p:blipFill>
          <a:blip r:embed="rId4" cstate="print"/>
          <a:srcRect/>
          <a:stretch>
            <a:fillRect/>
          </a:stretch>
        </p:blipFill>
        <p:spPr bwMode="auto">
          <a:xfrm>
            <a:off x="3563888" y="3284984"/>
            <a:ext cx="1872208" cy="16977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RBiBDvR3boPO_UZEwcTM6dpLOh1yfEDT70hq_P8-nCShy_UDHA"/>
          <p:cNvPicPr>
            <a:picLocks noChangeAspect="1" noChangeArrowheads="1"/>
          </p:cNvPicPr>
          <p:nvPr/>
        </p:nvPicPr>
        <p:blipFill>
          <a:blip r:embed="rId2" cstate="print"/>
          <a:srcRect/>
          <a:stretch>
            <a:fillRect/>
          </a:stretch>
        </p:blipFill>
        <p:spPr bwMode="auto">
          <a:xfrm>
            <a:off x="2411760" y="1988840"/>
            <a:ext cx="4392488" cy="3983251"/>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124744"/>
            <a:ext cx="9144000" cy="523220"/>
          </a:xfrm>
          <a:prstGeom prst="rect">
            <a:avLst/>
          </a:prstGeom>
          <a:noFill/>
        </p:spPr>
        <p:txBody>
          <a:bodyPr wrap="square" rtlCol="1">
            <a:spAutoFit/>
          </a:bodyPr>
          <a:lstStyle/>
          <a:p>
            <a:pPr algn="ctr"/>
            <a:r>
              <a:rPr lang="ar-SY"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أسس كتابة المقال العلمي </a:t>
            </a:r>
            <a:endParaRPr lang="ar-SY"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http://t3.gstatic.com/images?q=tbn:ANd9GcTuxZiYWf76_dHwXhMuhGdde_tVpTeqoDXGGzjmeD3L2v8UIAgG"/>
          <p:cNvPicPr>
            <a:picLocks noChangeAspect="1" noChangeArrowheads="1"/>
          </p:cNvPicPr>
          <p:nvPr/>
        </p:nvPicPr>
        <p:blipFill>
          <a:blip r:embed="rId2" cstate="print"/>
          <a:srcRect/>
          <a:stretch>
            <a:fillRect/>
          </a:stretch>
        </p:blipFill>
        <p:spPr bwMode="auto">
          <a:xfrm>
            <a:off x="3217268" y="260648"/>
            <a:ext cx="2722884" cy="1944216"/>
          </a:xfrm>
          <a:prstGeom prst="rect">
            <a:avLst/>
          </a:prstGeom>
          <a:noFill/>
        </p:spPr>
      </p:pic>
      <p:pic>
        <p:nvPicPr>
          <p:cNvPr id="20" name="Picture 2" descr="http://t2.gstatic.com/images?q=tbn:ANd9GcR-JsLOU82i3Ia9YOHonW3BSBFxAEehFPnMaWem4Sr8OqIsGjAp"/>
          <p:cNvPicPr>
            <a:picLocks noChangeAspect="1" noChangeArrowheads="1"/>
          </p:cNvPicPr>
          <p:nvPr/>
        </p:nvPicPr>
        <p:blipFill>
          <a:blip r:embed="rId3" cstate="print"/>
          <a:srcRect/>
          <a:stretch>
            <a:fillRect/>
          </a:stretch>
        </p:blipFill>
        <p:spPr bwMode="auto">
          <a:xfrm>
            <a:off x="251520" y="260648"/>
            <a:ext cx="2663874" cy="1880491"/>
          </a:xfrm>
          <a:prstGeom prst="rect">
            <a:avLst/>
          </a:prstGeom>
          <a:noFill/>
          <a:ln>
            <a:solidFill>
              <a:srgbClr val="C00000"/>
            </a:solidFill>
          </a:ln>
        </p:spPr>
      </p:pic>
      <p:pic>
        <p:nvPicPr>
          <p:cNvPr id="22" name="Picture 2" descr="http://t1.gstatic.com/images?q=tbn:ANd9GcSE3vJ2LzrxO1-le49QhCYmGVQTlZAiOylfFUYTe7G34m97mpmc"/>
          <p:cNvPicPr>
            <a:picLocks noChangeAspect="1" noChangeArrowheads="1"/>
          </p:cNvPicPr>
          <p:nvPr/>
        </p:nvPicPr>
        <p:blipFill>
          <a:blip r:embed="rId4" cstate="print"/>
          <a:srcRect/>
          <a:stretch>
            <a:fillRect/>
          </a:stretch>
        </p:blipFill>
        <p:spPr bwMode="auto">
          <a:xfrm>
            <a:off x="6160878" y="260648"/>
            <a:ext cx="2659594" cy="1872208"/>
          </a:xfrm>
          <a:prstGeom prst="rect">
            <a:avLst/>
          </a:prstGeom>
          <a:noFill/>
          <a:ln w="19050">
            <a:solidFill>
              <a:schemeClr val="accent2">
                <a:lumMod val="75000"/>
              </a:schemeClr>
            </a:solidFill>
          </a:ln>
        </p:spPr>
      </p:pic>
      <p:pic>
        <p:nvPicPr>
          <p:cNvPr id="29" name="Picture 4" descr="http://t3.gstatic.com/images?q=tbn:ANd9GcRMbEtDGjHqlGudQnG66Tsa4lcnIK3izRTmJPIKxxMixOZaqugr"/>
          <p:cNvPicPr>
            <a:picLocks noChangeAspect="1" noChangeArrowheads="1"/>
          </p:cNvPicPr>
          <p:nvPr/>
        </p:nvPicPr>
        <p:blipFill>
          <a:blip r:embed="rId5" cstate="print"/>
          <a:srcRect/>
          <a:stretch>
            <a:fillRect/>
          </a:stretch>
        </p:blipFill>
        <p:spPr bwMode="auto">
          <a:xfrm>
            <a:off x="3347864" y="3279769"/>
            <a:ext cx="2376264" cy="2377361"/>
          </a:xfrm>
          <a:prstGeom prst="rect">
            <a:avLst/>
          </a:prstGeom>
          <a:noFill/>
          <a:ln>
            <a:solidFill>
              <a:schemeClr val="tx1">
                <a:lumMod val="95000"/>
                <a:lumOff val="5000"/>
              </a:schemeClr>
            </a:solidFill>
          </a:ln>
        </p:spPr>
      </p:pic>
      <p:pic>
        <p:nvPicPr>
          <p:cNvPr id="30" name="Picture 2" descr="http://t0.gstatic.com/images?q=tbn:ANd9GcRNTJ4SPDvE9xjqmMDYBjukK0lgLW0WUFeQO1DB6w9djFgTnt0XzA"/>
          <p:cNvPicPr>
            <a:picLocks noChangeAspect="1" noChangeArrowheads="1"/>
          </p:cNvPicPr>
          <p:nvPr/>
        </p:nvPicPr>
        <p:blipFill>
          <a:blip r:embed="rId6" cstate="print"/>
          <a:srcRect/>
          <a:stretch>
            <a:fillRect/>
          </a:stretch>
        </p:blipFill>
        <p:spPr bwMode="auto">
          <a:xfrm rot="967902">
            <a:off x="362327" y="1988840"/>
            <a:ext cx="2808312" cy="2232248"/>
          </a:xfrm>
          <a:prstGeom prst="rect">
            <a:avLst/>
          </a:prstGeom>
          <a:noFill/>
          <a:ln>
            <a:solidFill>
              <a:schemeClr val="accent2">
                <a:lumMod val="60000"/>
                <a:lumOff val="40000"/>
              </a:schemeClr>
            </a:solidFill>
          </a:ln>
        </p:spPr>
      </p:pic>
      <p:pic>
        <p:nvPicPr>
          <p:cNvPr id="31" name="Picture 2" descr="http://www.accp.com/images/bookstore/ro_06wpsp_300.jpg"/>
          <p:cNvPicPr>
            <a:picLocks noChangeAspect="1" noChangeArrowheads="1"/>
          </p:cNvPicPr>
          <p:nvPr/>
        </p:nvPicPr>
        <p:blipFill>
          <a:blip r:embed="rId7" cstate="print"/>
          <a:srcRect/>
          <a:stretch>
            <a:fillRect/>
          </a:stretch>
        </p:blipFill>
        <p:spPr bwMode="auto">
          <a:xfrm rot="20625415">
            <a:off x="5830896" y="2016224"/>
            <a:ext cx="2952328" cy="2232248"/>
          </a:xfrm>
          <a:prstGeom prst="rect">
            <a:avLst/>
          </a:prstGeom>
          <a:noFill/>
        </p:spPr>
      </p:pic>
      <p:pic>
        <p:nvPicPr>
          <p:cNvPr id="32" name="Picture 8" descr="http://covers.booktopia.com.au/big/9780470672204/how-to-write-a-paper.jpg"/>
          <p:cNvPicPr>
            <a:picLocks noChangeAspect="1" noChangeArrowheads="1"/>
          </p:cNvPicPr>
          <p:nvPr/>
        </p:nvPicPr>
        <p:blipFill>
          <a:blip r:embed="rId8" cstate="print"/>
          <a:srcRect/>
          <a:stretch>
            <a:fillRect/>
          </a:stretch>
        </p:blipFill>
        <p:spPr bwMode="auto">
          <a:xfrm rot="1137599">
            <a:off x="5689409" y="4339400"/>
            <a:ext cx="1755523" cy="2295684"/>
          </a:xfrm>
          <a:prstGeom prst="rect">
            <a:avLst/>
          </a:prstGeom>
          <a:noFill/>
          <a:ln>
            <a:solidFill>
              <a:schemeClr val="tx1"/>
            </a:solidFill>
          </a:ln>
        </p:spPr>
      </p:pic>
      <p:pic>
        <p:nvPicPr>
          <p:cNvPr id="33" name="Picture 10" descr="http://www.ebookpdf.net/screen/cover3/17204290878.jpg"/>
          <p:cNvPicPr>
            <a:picLocks noChangeAspect="1" noChangeArrowheads="1"/>
          </p:cNvPicPr>
          <p:nvPr/>
        </p:nvPicPr>
        <p:blipFill>
          <a:blip r:embed="rId9" cstate="print"/>
          <a:srcRect/>
          <a:stretch>
            <a:fillRect/>
          </a:stretch>
        </p:blipFill>
        <p:spPr bwMode="auto">
          <a:xfrm rot="20605630">
            <a:off x="1354270" y="4164881"/>
            <a:ext cx="1963504" cy="2464275"/>
          </a:xfrm>
          <a:prstGeom prst="rect">
            <a:avLst/>
          </a:prstGeom>
          <a:noFill/>
          <a:ln>
            <a:solidFill>
              <a:schemeClr val="accent2">
                <a:lumMod val="60000"/>
                <a:lumOff val="40000"/>
              </a:schemeClr>
            </a:solidFill>
          </a:ln>
        </p:spPr>
      </p:pic>
      <p:sp>
        <p:nvSpPr>
          <p:cNvPr id="34" name="مربع نص 33"/>
          <p:cNvSpPr txBox="1"/>
          <p:nvPr/>
        </p:nvSpPr>
        <p:spPr>
          <a:xfrm>
            <a:off x="3391819" y="2348880"/>
            <a:ext cx="2116285" cy="830997"/>
          </a:xfrm>
          <a:prstGeom prst="rect">
            <a:avLst/>
          </a:prstGeom>
          <a:noFill/>
        </p:spPr>
        <p:txBody>
          <a:bodyPr wrap="none" rtlCol="1">
            <a:spAutoFit/>
          </a:bodyPr>
          <a:lstStyle/>
          <a:p>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خطوات كتابة </a:t>
            </a:r>
          </a:p>
          <a:p>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بحث علمي</a:t>
            </a:r>
            <a:endParaRPr lang="ar-SY"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2915816" y="116632"/>
            <a:ext cx="331236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b="1" dirty="0" smtClean="0">
                <a:latin typeface="Tahoma" pitchFamily="34" charset="0"/>
                <a:ea typeface="Tahoma" pitchFamily="34" charset="0"/>
                <a:cs typeface="Tahoma" pitchFamily="34" charset="0"/>
              </a:rPr>
              <a:t>الكتابة العلمية المميزة</a:t>
            </a:r>
            <a:endParaRPr lang="ar-SY" sz="2400" b="1" dirty="0">
              <a:latin typeface="Tahoma" pitchFamily="34" charset="0"/>
              <a:ea typeface="Tahoma" pitchFamily="34" charset="0"/>
              <a:cs typeface="Tahoma" pitchFamily="34" charset="0"/>
            </a:endParaRPr>
          </a:p>
        </p:txBody>
      </p:sp>
      <p:pic>
        <p:nvPicPr>
          <p:cNvPr id="6" name="Picture 4" descr="http://blog.buyresearchpaper.org/wp-content/uploads/2013/01/how-to-write-a-paper.jpg"/>
          <p:cNvPicPr>
            <a:picLocks noChangeAspect="1" noChangeArrowheads="1"/>
          </p:cNvPicPr>
          <p:nvPr/>
        </p:nvPicPr>
        <p:blipFill>
          <a:blip r:embed="rId2" cstate="print"/>
          <a:srcRect/>
          <a:stretch>
            <a:fillRect/>
          </a:stretch>
        </p:blipFill>
        <p:spPr bwMode="auto">
          <a:xfrm>
            <a:off x="11494" y="-27384"/>
            <a:ext cx="2536497" cy="2592288"/>
          </a:xfrm>
          <a:prstGeom prst="rect">
            <a:avLst/>
          </a:prstGeom>
          <a:noFill/>
        </p:spPr>
      </p:pic>
      <p:sp>
        <p:nvSpPr>
          <p:cNvPr id="5" name="مربع نص 4"/>
          <p:cNvSpPr txBox="1"/>
          <p:nvPr/>
        </p:nvSpPr>
        <p:spPr>
          <a:xfrm>
            <a:off x="-72008" y="1155223"/>
            <a:ext cx="9108504" cy="5586145"/>
          </a:xfrm>
          <a:prstGeom prst="rect">
            <a:avLst/>
          </a:prstGeom>
          <a:noFill/>
        </p:spPr>
        <p:txBody>
          <a:bodyPr wrap="square" rtlCol="1">
            <a:spAutoFit/>
          </a:bodyPr>
          <a:lstStyle/>
          <a:p>
            <a:pPr>
              <a:lnSpc>
                <a:spcPct val="150000"/>
              </a:lnSpc>
              <a:buFont typeface="Wingdings" pitchFamily="2" charset="2"/>
              <a:buChar char="Ø"/>
            </a:pPr>
            <a:r>
              <a:rPr lang="ar-SY" b="1" smtClean="0">
                <a:solidFill>
                  <a:srgbClr val="FF0000"/>
                </a:solidFill>
                <a:latin typeface="Tahoma" pitchFamily="34" charset="0"/>
                <a:ea typeface="Tahoma" pitchFamily="34" charset="0"/>
                <a:cs typeface="Tahoma" pitchFamily="34" charset="0"/>
              </a:rPr>
              <a:t> </a:t>
            </a:r>
            <a:r>
              <a:rPr lang="ar-SY" sz="2000" b="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التأكيد على عناصر المقال  الأساسية:</a:t>
            </a:r>
            <a:endParaRPr lang="ar-SY" sz="2000" b="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nSpc>
                <a:spcPct val="150000"/>
              </a:lnSpc>
              <a:buFont typeface="Wingdings" pitchFamily="2" charset="2"/>
              <a:buChar char="v"/>
            </a:pPr>
            <a:r>
              <a:rPr lang="ar-SY" b="1" smtClean="0">
                <a:solidFill>
                  <a:srgbClr val="0070C0"/>
                </a:solidFill>
                <a:latin typeface="Tahoma" pitchFamily="34" charset="0"/>
                <a:ea typeface="Tahoma" pitchFamily="34" charset="0"/>
                <a:cs typeface="Tahoma" pitchFamily="34" charset="0"/>
              </a:rPr>
              <a:t> </a:t>
            </a: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العنوان، أن يكون مختصراً و معبراً و واضحاً. </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الملخص، أن يكون مختصراً، شاملاً بنتائجه، دقيقاً، خال من المراجع.</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الكلمات المفتاحية، أن تكون مختارة بدقة.</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المقدمة، تعطي فكرة عن الموضوع والمشكلة والأعمال السابقة والهدف من العمل.</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المواد و طرائق العمل، والتركيز على النقاط الجديدة والاهتمام بالتحليل الاحصائي.</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النتائج، ان تكون واضحة ومختصرة ومركزة مع تجنب التكرار، الجداول والمخططات واضحة  وتعبر عن نفسها.</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المناقشة، تفسير النتائج ومقارنتها مع الدراسات المشابهة والإشارة بوضوح للنقاط التي يجب استكمالها ببحث اخر .</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الشكر، يغطي كل من ساهم وساعد في إنجاز العمل و ايصاله لمرحلة النشر.</a:t>
            </a:r>
          </a:p>
          <a:p>
            <a:pPr>
              <a:lnSpc>
                <a:spcPct val="150000"/>
              </a:lnSpc>
              <a:buFont typeface="Wingdings" pitchFamily="2" charset="2"/>
              <a:buChar char="v"/>
            </a:pPr>
            <a:r>
              <a:rPr lang="ar-SY"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قائمة المراجع المستخدمة ونوعيتها. </a:t>
            </a:r>
          </a:p>
          <a:p>
            <a:pPr>
              <a:lnSpc>
                <a:spcPct val="150000"/>
              </a:lnSpc>
              <a:buFont typeface="Wingdings" pitchFamily="2" charset="2"/>
              <a:buChar char="Ø"/>
            </a:pPr>
            <a:r>
              <a:rPr lang="ar-SY" b="1" smtClean="0">
                <a:solidFill>
                  <a:srgbClr val="FF0000"/>
                </a:solidFill>
                <a:latin typeface="Tahoma" pitchFamily="34" charset="0"/>
                <a:ea typeface="Tahoma" pitchFamily="34" charset="0"/>
                <a:cs typeface="Tahoma" pitchFamily="34" charset="0"/>
              </a:rPr>
              <a:t> </a:t>
            </a:r>
            <a:r>
              <a:rPr lang="ar-SY" sz="2000" b="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ان تكون اللغة المستخدمة علمية ودقيقة، بسيطةو واضحة</a:t>
            </a:r>
            <a:r>
              <a:rPr lang="ar-SY" sz="2000" b="1" smtClean="0">
                <a:solidFill>
                  <a:srgbClr val="FF0000"/>
                </a:solidFill>
                <a:latin typeface="Tahoma" pitchFamily="34" charset="0"/>
                <a:ea typeface="Tahoma" pitchFamily="34" charset="0"/>
                <a:cs typeface="Tahoma" pitchFamily="34" charset="0"/>
              </a:rPr>
              <a:t>.</a:t>
            </a:r>
            <a:endParaRPr lang="ar-SY" sz="2000" b="1" dirty="0">
              <a:solidFill>
                <a:srgbClr val="FF0000"/>
              </a:solidFill>
              <a:latin typeface="Tahoma" pitchFamily="34" charset="0"/>
              <a:ea typeface="Tahoma" pitchFamily="34" charset="0"/>
              <a:cs typeface="Tahoma" pitchFamily="34" charset="0"/>
            </a:endParaRPr>
          </a:p>
        </p:txBody>
      </p:sp>
      <p:sp>
        <p:nvSpPr>
          <p:cNvPr id="7" name="مستطيل 6"/>
          <p:cNvSpPr/>
          <p:nvPr/>
        </p:nvSpPr>
        <p:spPr>
          <a:xfrm>
            <a:off x="179512" y="2492896"/>
            <a:ext cx="604867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8" name="مربع نص 7"/>
          <p:cNvSpPr txBox="1"/>
          <p:nvPr/>
        </p:nvSpPr>
        <p:spPr>
          <a:xfrm>
            <a:off x="309180" y="2564904"/>
            <a:ext cx="5811206" cy="923330"/>
          </a:xfrm>
          <a:prstGeom prst="rect">
            <a:avLst/>
          </a:prstGeom>
          <a:noFill/>
        </p:spPr>
        <p:txBody>
          <a:bodyPr wrap="none" rtlCol="1">
            <a:spAutoFit/>
          </a:bodyPr>
          <a:lstStyle/>
          <a:p>
            <a:pPr algn="ctr"/>
            <a:r>
              <a:rPr lang="ar-SY" b="1" dirty="0" smtClean="0">
                <a:solidFill>
                  <a:schemeClr val="bg1"/>
                </a:solidFill>
                <a:latin typeface="Tahoma" pitchFamily="34" charset="0"/>
                <a:ea typeface="Tahoma" pitchFamily="34" charset="0"/>
                <a:cs typeface="Tahoma" pitchFamily="34" charset="0"/>
              </a:rPr>
              <a:t>استخدام المؤشرات الجزيئية في توصيف سلالات من </a:t>
            </a:r>
          </a:p>
          <a:p>
            <a:pPr algn="ctr"/>
            <a:r>
              <a:rPr lang="ar-SY" b="1" dirty="0" smtClean="0">
                <a:solidFill>
                  <a:schemeClr val="bg1"/>
                </a:solidFill>
                <a:latin typeface="Tahoma" pitchFamily="34" charset="0"/>
                <a:ea typeface="Tahoma" pitchFamily="34" charset="0"/>
                <a:cs typeface="Tahoma" pitchFamily="34" charset="0"/>
              </a:rPr>
              <a:t>القمح القاسي  وتقدير التنوع الوراثي بين سلالات</a:t>
            </a:r>
          </a:p>
          <a:p>
            <a:pPr algn="ctr"/>
            <a:r>
              <a:rPr lang="ar-SY" b="1" dirty="0" smtClean="0">
                <a:solidFill>
                  <a:schemeClr val="bg1"/>
                </a:solidFill>
                <a:latin typeface="Tahoma" pitchFamily="34" charset="0"/>
                <a:ea typeface="Tahoma" pitchFamily="34" charset="0"/>
                <a:cs typeface="Tahoma" pitchFamily="34" charset="0"/>
              </a:rPr>
              <a:t> تابعة لنفس النوع.</a:t>
            </a:r>
            <a:endParaRPr lang="ar-SY" b="1" dirty="0">
              <a:solidFill>
                <a:schemeClr val="bg1"/>
              </a:solidFill>
              <a:latin typeface="Tahoma" pitchFamily="34" charset="0"/>
              <a:ea typeface="Tahoma" pitchFamily="34" charset="0"/>
              <a:cs typeface="Tahoma" pitchFamily="34" charset="0"/>
            </a:endParaRPr>
          </a:p>
        </p:txBody>
      </p:sp>
      <p:sp>
        <p:nvSpPr>
          <p:cNvPr id="9" name="مربع نص 8"/>
          <p:cNvSpPr txBox="1"/>
          <p:nvPr/>
        </p:nvSpPr>
        <p:spPr>
          <a:xfrm>
            <a:off x="278926" y="4078813"/>
            <a:ext cx="5877250" cy="646331"/>
          </a:xfrm>
          <a:prstGeom prst="rect">
            <a:avLst/>
          </a:prstGeom>
          <a:noFill/>
        </p:spPr>
        <p:txBody>
          <a:bodyPr wrap="square" rtlCol="1">
            <a:spAutoFit/>
          </a:bodyPr>
          <a:lstStyle/>
          <a:p>
            <a:pPr algn="ctr"/>
            <a:r>
              <a:rPr lang="ar-SY" b="1" dirty="0" smtClean="0">
                <a:solidFill>
                  <a:schemeClr val="bg1"/>
                </a:solidFill>
                <a:latin typeface="Tahoma" pitchFamily="34" charset="0"/>
                <a:ea typeface="Tahoma" pitchFamily="34" charset="0"/>
                <a:cs typeface="Tahoma" pitchFamily="34" charset="0"/>
              </a:rPr>
              <a:t>التوصيف الجزيئي والتنوع الوراثي لسلالات من القمح </a:t>
            </a:r>
          </a:p>
          <a:p>
            <a:pPr algn="ctr"/>
            <a:r>
              <a:rPr lang="ar-SY" b="1" dirty="0" smtClean="0">
                <a:solidFill>
                  <a:schemeClr val="bg1"/>
                </a:solidFill>
                <a:latin typeface="Tahoma" pitchFamily="34" charset="0"/>
                <a:ea typeface="Tahoma" pitchFamily="34" charset="0"/>
                <a:cs typeface="Tahoma" pitchFamily="34" charset="0"/>
              </a:rPr>
              <a:t>القاسي.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p:cTn id="4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4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49" dur="10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 calcmode="lin" valueType="num">
                                      <p:cBhvr>
                                        <p:cTn id="54"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5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56" dur="10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p:cTn id="61"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6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63" dur="1000"/>
                                        <p:tgtEl>
                                          <p:spTgt spid="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 calcmode="lin" valueType="num">
                                      <p:cBhvr>
                                        <p:cTn id="68"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69"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70" dur="1000"/>
                                        <p:tgtEl>
                                          <p:spTgt spid="5">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 calcmode="lin" valueType="num">
                                      <p:cBhvr>
                                        <p:cTn id="75"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76"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77" dur="1000"/>
                                        <p:tgtEl>
                                          <p:spTgt spid="5">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 calcmode="lin" valueType="num">
                                      <p:cBhvr>
                                        <p:cTn id="82"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83"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84" dur="1000"/>
                                        <p:tgtEl>
                                          <p:spTgt spid="5">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5">
                                            <p:txEl>
                                              <p:pRg st="8" end="8"/>
                                            </p:txEl>
                                          </p:spTgt>
                                        </p:tgtEl>
                                        <p:attrNameLst>
                                          <p:attrName>style.visibility</p:attrName>
                                        </p:attrNameLst>
                                      </p:cBhvr>
                                      <p:to>
                                        <p:strVal val="visible"/>
                                      </p:to>
                                    </p:set>
                                    <p:anim calcmode="lin" valueType="num">
                                      <p:cBhvr>
                                        <p:cTn id="89"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90"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91" dur="1000"/>
                                        <p:tgtEl>
                                          <p:spTgt spid="5">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nodeType="clickEffect">
                                  <p:stCondLst>
                                    <p:cond delay="0"/>
                                  </p:stCondLst>
                                  <p:childTnLst>
                                    <p:set>
                                      <p:cBhvr>
                                        <p:cTn id="95" dur="1" fill="hold">
                                          <p:stCondLst>
                                            <p:cond delay="0"/>
                                          </p:stCondLst>
                                        </p:cTn>
                                        <p:tgtEl>
                                          <p:spTgt spid="5">
                                            <p:txEl>
                                              <p:pRg st="9" end="9"/>
                                            </p:txEl>
                                          </p:spTgt>
                                        </p:tgtEl>
                                        <p:attrNameLst>
                                          <p:attrName>style.visibility</p:attrName>
                                        </p:attrNameLst>
                                      </p:cBhvr>
                                      <p:to>
                                        <p:strVal val="visible"/>
                                      </p:to>
                                    </p:set>
                                    <p:anim calcmode="lin" valueType="num">
                                      <p:cBhvr>
                                        <p:cTn id="96"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97"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98" dur="1000"/>
                                        <p:tgtEl>
                                          <p:spTgt spid="5">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nodeType="clickEffect">
                                  <p:stCondLst>
                                    <p:cond delay="0"/>
                                  </p:stCondLst>
                                  <p:childTnLst>
                                    <p:set>
                                      <p:cBhvr>
                                        <p:cTn id="102" dur="1" fill="hold">
                                          <p:stCondLst>
                                            <p:cond delay="0"/>
                                          </p:stCondLst>
                                        </p:cTn>
                                        <p:tgtEl>
                                          <p:spTgt spid="5">
                                            <p:txEl>
                                              <p:pRg st="10" end="10"/>
                                            </p:txEl>
                                          </p:spTgt>
                                        </p:tgtEl>
                                        <p:attrNameLst>
                                          <p:attrName>style.visibility</p:attrName>
                                        </p:attrNameLst>
                                      </p:cBhvr>
                                      <p:to>
                                        <p:strVal val="visible"/>
                                      </p:to>
                                    </p:set>
                                    <p:anim calcmode="lin" valueType="num">
                                      <p:cBhvr>
                                        <p:cTn id="103" dur="1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104"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105"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impactlab.net/wp-content/uploads/2013/02/research-.jpg"/>
          <p:cNvPicPr>
            <a:picLocks noChangeAspect="1" noChangeArrowheads="1"/>
          </p:cNvPicPr>
          <p:nvPr/>
        </p:nvPicPr>
        <p:blipFill>
          <a:blip r:embed="rId2" cstate="print"/>
          <a:srcRect/>
          <a:stretch>
            <a:fillRect/>
          </a:stretch>
        </p:blipFill>
        <p:spPr bwMode="auto">
          <a:xfrm>
            <a:off x="323528" y="1916832"/>
            <a:ext cx="4248472" cy="3571875"/>
          </a:xfrm>
          <a:prstGeom prst="rect">
            <a:avLst/>
          </a:prstGeom>
          <a:ln>
            <a:noFill/>
          </a:ln>
          <a:effectLst>
            <a:outerShdw blurRad="292100" dist="139700" dir="2700000" algn="tl" rotWithShape="0">
              <a:srgbClr val="333333">
                <a:alpha val="65000"/>
              </a:srgbClr>
            </a:outerShdw>
          </a:effectLst>
        </p:spPr>
      </p:pic>
      <p:sp>
        <p:nvSpPr>
          <p:cNvPr id="3" name="مربع نص 2"/>
          <p:cNvSpPr txBox="1"/>
          <p:nvPr/>
        </p:nvSpPr>
        <p:spPr>
          <a:xfrm>
            <a:off x="0" y="692696"/>
            <a:ext cx="9144000" cy="830997"/>
          </a:xfrm>
          <a:prstGeom prst="rect">
            <a:avLst/>
          </a:prstGeom>
          <a:noFill/>
        </p:spPr>
        <p:txBody>
          <a:bodyPr wrap="square" rtlCol="1">
            <a:spAutoFit/>
          </a:bodyPr>
          <a:lstStyle/>
          <a:p>
            <a:pPr algn="ct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الخطوات التي تهيئ الباحث للكتابة  المميزة التي تزيد فرصة</a:t>
            </a:r>
          </a:p>
          <a:p>
            <a:pPr algn="ct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قبول بحثه  للنشر في مجلات عالمية  عالية التصنيف</a:t>
            </a:r>
            <a:endParaRPr lang="ar-SY" sz="2400" dirty="0">
              <a:latin typeface="Tahoma" pitchFamily="34" charset="0"/>
              <a:ea typeface="Tahoma" pitchFamily="34" charset="0"/>
              <a:cs typeface="Tahoma" pitchFamily="34" charset="0"/>
            </a:endParaRPr>
          </a:p>
        </p:txBody>
      </p:sp>
      <p:pic>
        <p:nvPicPr>
          <p:cNvPr id="4" name="Picture 4" descr="https://encrypted-tbn3.gstatic.com/images?q=tbn:ANd9GcT_QQtJMrYl9ZjYM4y8DVX0v7D3053gaAcD4xaiLNDaN6zrWgNG"/>
          <p:cNvPicPr>
            <a:picLocks noChangeAspect="1" noChangeArrowheads="1"/>
          </p:cNvPicPr>
          <p:nvPr/>
        </p:nvPicPr>
        <p:blipFill>
          <a:blip r:embed="rId3" cstate="print"/>
          <a:srcRect/>
          <a:stretch>
            <a:fillRect/>
          </a:stretch>
        </p:blipFill>
        <p:spPr bwMode="auto">
          <a:xfrm>
            <a:off x="4760882" y="1916832"/>
            <a:ext cx="3987581" cy="35283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5536" y="1917987"/>
            <a:ext cx="8280920" cy="4247317"/>
          </a:xfrm>
          <a:prstGeom prst="rect">
            <a:avLst/>
          </a:prstGeom>
          <a:noFill/>
        </p:spPr>
        <p:txBody>
          <a:bodyPr wrap="square" rtlCol="1">
            <a:spAutoFit/>
          </a:bodyPr>
          <a:lstStyle/>
          <a:p>
            <a:pPr algn="just"/>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1- الاطلاع على المقالات المنشورة في المجلات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العلمية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(اللغة و الأسلوب</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2- الاهتمام بالطريقة التي يكتب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بها</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الباحثون الاخرون ابحاثهم، من حيث الشكل العام، اختيار الافكار، طرق عرض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النتائج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الخ.</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p>
          <a:p>
            <a:pPr algn="just"/>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3- الاطلاع على المقالات المنشورة والمشاكل المطروحة في مجال عملك تحديداً.</a:t>
            </a:r>
          </a:p>
          <a:p>
            <a:pPr algn="just"/>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4- الاطلاع على المجلات الجامعية المتعلقة بموضوع دراستك.</a:t>
            </a:r>
          </a:p>
          <a:p>
            <a:pPr algn="just"/>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5- البحث عن المقالات المنشورة الكترونياً، الابحاث المقدمة بالمؤتمرات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والندوات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(الحديثة</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6- التواصل مع الأساتذة والزملاء لاقتراح قائمة مناسبة من المراجع الضروري الاطلاع عليها.</a:t>
            </a:r>
            <a:endParaRPr lang="ar-SY"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
        <p:nvSpPr>
          <p:cNvPr id="6" name="مربع نص 5"/>
          <p:cNvSpPr txBox="1"/>
          <p:nvPr/>
        </p:nvSpPr>
        <p:spPr>
          <a:xfrm>
            <a:off x="2843808" y="620688"/>
            <a:ext cx="5760640" cy="461665"/>
          </a:xfrm>
          <a:prstGeom prst="rect">
            <a:avLst/>
          </a:prstGeom>
          <a:noFill/>
        </p:spPr>
        <p:txBody>
          <a:bodyPr wrap="square" rtlCol="1">
            <a:spAutoFit/>
          </a:bodyPr>
          <a:lstStyle/>
          <a:p>
            <a:pPr algn="ctr"/>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1- التعرف والتأقلم مع المقالات </a:t>
            </a:r>
            <a:r>
              <a:rPr lang="ar-SY" sz="24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العلمية:</a:t>
            </a:r>
            <a:endParaRPr lang="ar-SY" sz="24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pic>
        <p:nvPicPr>
          <p:cNvPr id="8" name="Picture 4" descr="http://img.ehowcdn.com/article-new/ehow/images/a04/lb/lu/write-cover-mla-format-800x800.jpg"/>
          <p:cNvPicPr>
            <a:picLocks noChangeAspect="1" noChangeArrowheads="1"/>
          </p:cNvPicPr>
          <p:nvPr/>
        </p:nvPicPr>
        <p:blipFill>
          <a:blip r:embed="rId2" cstate="print"/>
          <a:srcRect/>
          <a:stretch>
            <a:fillRect/>
          </a:stretch>
        </p:blipFill>
        <p:spPr bwMode="auto">
          <a:xfrm rot="20842931">
            <a:off x="128701" y="241279"/>
            <a:ext cx="2368262" cy="1440160"/>
          </a:xfrm>
          <a:prstGeom prst="rect">
            <a:avLst/>
          </a:prstGeom>
          <a:ln>
            <a:noFill/>
          </a:ln>
          <a:effectLst>
            <a:softEdge rad="112500"/>
          </a:effectLst>
        </p:spPr>
      </p:pic>
      <p:sp>
        <p:nvSpPr>
          <p:cNvPr id="9" name="مستطيل 8"/>
          <p:cNvSpPr/>
          <p:nvPr/>
        </p:nvSpPr>
        <p:spPr>
          <a:xfrm>
            <a:off x="2915816" y="1187460"/>
            <a:ext cx="5976664" cy="369332"/>
          </a:xfrm>
          <a:prstGeom prst="rect">
            <a:avLst/>
          </a:prstGeom>
        </p:spPr>
        <p:txBody>
          <a:bodyPr wrap="square">
            <a:spAutoFit/>
          </a:bodyPr>
          <a:lstStyle/>
          <a:p>
            <a:pPr algn="l" rtl="0"/>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Familiarize yourself with potential publications.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835696" y="519063"/>
            <a:ext cx="7056784" cy="461665"/>
          </a:xfrm>
          <a:prstGeom prst="rect">
            <a:avLst/>
          </a:prstGeom>
          <a:noFill/>
        </p:spPr>
        <p:txBody>
          <a:bodyPr wrap="square" rtlCol="1">
            <a:spAutoFit/>
          </a:bodyPr>
          <a:lstStyle/>
          <a:p>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2- اختيار توجه المجلات المناسبة لبحثك </a:t>
            </a:r>
            <a:r>
              <a:rPr lang="ar-SY"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العلمي:</a:t>
            </a:r>
            <a:endParaRPr lang="ar-SY"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
        <p:nvSpPr>
          <p:cNvPr id="5" name="مربع نص 4"/>
          <p:cNvSpPr txBox="1"/>
          <p:nvPr/>
        </p:nvSpPr>
        <p:spPr>
          <a:xfrm>
            <a:off x="0" y="1988840"/>
            <a:ext cx="8892480" cy="2723823"/>
          </a:xfrm>
          <a:prstGeom prst="rect">
            <a:avLst/>
          </a:prstGeom>
          <a:noFill/>
        </p:spPr>
        <p:txBody>
          <a:bodyPr wrap="square" rtlCol="1">
            <a:spAutoFit/>
          </a:bodyPr>
          <a:lstStyle/>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كل بحث يتوجه لشريحة معينة من المهتمين، حددها.</a:t>
            </a:r>
          </a:p>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تقديم وكتابة البحث بطريقة مناسبة لنوع الشريحة المهتمة.</a:t>
            </a:r>
          </a:p>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تحديد توجه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بحثك.</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هل هو بحث تقني بحت ويهم فقط الباحثين في مجالك العلمي تحديداً، أو أنه أكثر عمومية ويمكن الاستفادة منه من عدة شرائح من القراء.</a:t>
            </a:r>
          </a:p>
          <a:p>
            <a:pPr>
              <a:lnSpc>
                <a:spcPct val="150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r>
              <a:rPr lang="ar-SY"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        </a:t>
            </a:r>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ما نوع المجلة </a:t>
            </a:r>
            <a:r>
              <a:rPr lang="ar-SY" sz="24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المطلوبة؟؟</a:t>
            </a:r>
            <a:endParaRPr lang="ar-SY" sz="24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pic>
        <p:nvPicPr>
          <p:cNvPr id="6" name="Picture 4" descr="http://t0.gstatic.com/images?q=tbn:ANd9GcSr7yUiiO4IfIQpW-Dz_ZKYKK_rgXugCXR8W_mBSe3plAtrBkeW"/>
          <p:cNvPicPr>
            <a:picLocks noChangeAspect="1" noChangeArrowheads="1"/>
          </p:cNvPicPr>
          <p:nvPr/>
        </p:nvPicPr>
        <p:blipFill>
          <a:blip r:embed="rId2" cstate="print"/>
          <a:srcRect/>
          <a:stretch>
            <a:fillRect/>
          </a:stretch>
        </p:blipFill>
        <p:spPr bwMode="auto">
          <a:xfrm rot="742456">
            <a:off x="448313" y="4481823"/>
            <a:ext cx="3397205" cy="1772108"/>
          </a:xfrm>
          <a:prstGeom prst="rect">
            <a:avLst/>
          </a:prstGeom>
          <a:noFill/>
        </p:spPr>
      </p:pic>
      <p:sp>
        <p:nvSpPr>
          <p:cNvPr id="7" name="مربع نص 6"/>
          <p:cNvSpPr txBox="1"/>
          <p:nvPr/>
        </p:nvSpPr>
        <p:spPr>
          <a:xfrm>
            <a:off x="1530330" y="1340768"/>
            <a:ext cx="6930102" cy="430887"/>
          </a:xfrm>
          <a:prstGeom prst="rect">
            <a:avLst/>
          </a:prstGeom>
          <a:noFill/>
        </p:spPr>
        <p:txBody>
          <a:bodyPr wrap="none" rtlCol="1">
            <a:spAutoFit/>
          </a:bodyPr>
          <a:lstStyle/>
          <a:p>
            <a:r>
              <a:rPr lang="ar-SY" sz="22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لا بد من الاجابة عن  مجموعة من النقاط و التساؤلات</a:t>
            </a:r>
            <a:endParaRPr lang="ar-SY" sz="22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307662" y="404664"/>
            <a:ext cx="5543505" cy="461665"/>
          </a:xfrm>
          <a:prstGeom prst="rect">
            <a:avLst/>
          </a:prstGeom>
          <a:noFill/>
        </p:spPr>
        <p:txBody>
          <a:bodyPr wrap="none" rtlCol="1">
            <a:spAutoFit/>
          </a:bodyPr>
          <a:lstStyle/>
          <a:p>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3- تجهيز المقال وفقاً للمجلة </a:t>
            </a:r>
            <a:r>
              <a:rPr lang="ar-SY" sz="24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المختارة:</a:t>
            </a:r>
            <a:endParaRPr lang="ar-SY" sz="24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
        <p:nvSpPr>
          <p:cNvPr id="4" name="مربع نص 3"/>
          <p:cNvSpPr txBox="1"/>
          <p:nvPr/>
        </p:nvSpPr>
        <p:spPr>
          <a:xfrm>
            <a:off x="827584" y="1052736"/>
            <a:ext cx="7848872" cy="3831818"/>
          </a:xfrm>
          <a:prstGeom prst="rect">
            <a:avLst/>
          </a:prstGeom>
          <a:noFill/>
        </p:spPr>
        <p:txBody>
          <a:bodyPr wrap="square" rtlCol="1">
            <a:spAutoFit/>
          </a:bodyPr>
          <a:lstStyle/>
          <a:p>
            <a:pPr algn="just">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تزود المجلات الباحث بمعلومات تحت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عنوان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”ارشادات للباحثين”</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"Instructions to Authors”</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 توضح الطريقة التفصيلية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بالكتابة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(البنية الاساسية للمقال، طرق تقديم الجداول والأشكال، القياسات، شكل وقياس الحرف، طول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المقال....).</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توضح فقرة الارشادات ايضاً كيف يتم تقديم المقال للمجلة وكيف تتم اجراءات التقويم.</a:t>
            </a:r>
          </a:p>
          <a:p>
            <a:pPr algn="just">
              <a:lnSpc>
                <a:spcPct val="150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pPr>
            <a:r>
              <a:rPr lang="ar-SY"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من الضروري الالتزام بالإرشادات </a:t>
            </a:r>
            <a:r>
              <a:rPr lang="en-US"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100% </a:t>
            </a:r>
            <a:endParaRPr lang="ar-SY"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pic>
        <p:nvPicPr>
          <p:cNvPr id="6" name="Picture 2" descr="http://t1.gstatic.com/images?q=tbn:ANd9GcTp6lkubsWoukZgNpMV3t1LmDjzL0GRvFZfLFzcNdBZQyWO6bAJ"/>
          <p:cNvPicPr>
            <a:picLocks noChangeAspect="1" noChangeArrowheads="1"/>
          </p:cNvPicPr>
          <p:nvPr/>
        </p:nvPicPr>
        <p:blipFill>
          <a:blip r:embed="rId2" cstate="print"/>
          <a:srcRect/>
          <a:stretch>
            <a:fillRect/>
          </a:stretch>
        </p:blipFill>
        <p:spPr bwMode="auto">
          <a:xfrm>
            <a:off x="467544" y="3645024"/>
            <a:ext cx="2520280" cy="1800200"/>
          </a:xfrm>
          <a:prstGeom prst="rect">
            <a:avLst/>
          </a:prstGeom>
          <a:ln>
            <a:noFill/>
          </a:ln>
          <a:effectLst>
            <a:outerShdw blurRad="292100" dist="139700" dir="2700000" algn="tl" rotWithShape="0">
              <a:srgbClr val="333333">
                <a:alpha val="65000"/>
              </a:srgbClr>
            </a:outerShdw>
          </a:effectLst>
        </p:spPr>
      </p:pic>
      <p:pic>
        <p:nvPicPr>
          <p:cNvPr id="7" name="Picture 6" descr="http://t0.gstatic.com/images?q=tbn:ANd9GcSvbEjDF5mL_fvjozPf9Eir4yYkeKGKRxS3PGVxahOTRW4yTxvA"/>
          <p:cNvPicPr>
            <a:picLocks noChangeAspect="1" noChangeArrowheads="1"/>
          </p:cNvPicPr>
          <p:nvPr/>
        </p:nvPicPr>
        <p:blipFill>
          <a:blip r:embed="rId3" cstate="print"/>
          <a:srcRect/>
          <a:stretch>
            <a:fillRect/>
          </a:stretch>
        </p:blipFill>
        <p:spPr bwMode="auto">
          <a:xfrm>
            <a:off x="2699792" y="5085184"/>
            <a:ext cx="2520280" cy="1710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635896" y="620688"/>
            <a:ext cx="5328592" cy="461665"/>
          </a:xfrm>
          <a:prstGeom prst="rect">
            <a:avLst/>
          </a:prstGeom>
          <a:noFill/>
        </p:spPr>
        <p:txBody>
          <a:bodyPr wrap="square" rtlCol="1">
            <a:spAutoFit/>
          </a:bodyPr>
          <a:lstStyle/>
          <a:p>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4- قراءة المقال من قبل </a:t>
            </a:r>
            <a:r>
              <a:rPr lang="ar-SY" sz="24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آخرين:</a:t>
            </a:r>
            <a:endParaRPr lang="ar-SY" sz="24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
        <p:nvSpPr>
          <p:cNvPr id="4" name="مربع نص 3"/>
          <p:cNvSpPr txBox="1"/>
          <p:nvPr/>
        </p:nvSpPr>
        <p:spPr>
          <a:xfrm>
            <a:off x="3635896" y="1268760"/>
            <a:ext cx="5184576" cy="4704493"/>
          </a:xfrm>
          <a:prstGeom prst="rect">
            <a:avLst/>
          </a:prstGeom>
          <a:noFill/>
        </p:spPr>
        <p:txBody>
          <a:bodyPr wrap="square" rtlCol="1">
            <a:spAutoFit/>
          </a:bodyPr>
          <a:lstStyle/>
          <a:p>
            <a:pPr algn="just">
              <a:lnSpc>
                <a:spcPct val="12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الاستعانة بأحد العلميين من ذوي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الخبرة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(أستاذك،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زميلك...</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لمراجعة المقال قبل ارساله للنشر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بهدف:</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buFont typeface="Wingdings" pitchFamily="2" charset="2"/>
              <a:buChar char="v"/>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تدقيق المحتوى العلمي.</a:t>
            </a:r>
          </a:p>
          <a:p>
            <a:pPr algn="just">
              <a:lnSpc>
                <a:spcPct val="114000"/>
              </a:lnSpc>
              <a:buFont typeface="Wingdings" pitchFamily="2" charset="2"/>
              <a:buChar char="v"/>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التركيز على دقة ومعنوية النتائج و طريقة مناقشتها.</a:t>
            </a:r>
          </a:p>
          <a:p>
            <a:pPr algn="just">
              <a:lnSpc>
                <a:spcPct val="114000"/>
              </a:lnSpc>
              <a:buFont typeface="Wingdings" pitchFamily="2" charset="2"/>
              <a:buChar char="v"/>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التدقيق على الوضوح والبعد عن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الالتباس.</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p>
          <a:p>
            <a:pPr algn="just">
              <a:lnSpc>
                <a:spcPct val="114000"/>
              </a:lnSpc>
              <a:buFont typeface="Wingdings" pitchFamily="2" charset="2"/>
              <a:buChar char="v"/>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تجنب الأخطاء اللغوية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والإملائية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وغيرها.</a:t>
            </a:r>
          </a:p>
          <a:p>
            <a:pPr algn="just">
              <a:lnSpc>
                <a:spcPct val="114000"/>
              </a:lnSpc>
              <a:buFont typeface="Wingdings" pitchFamily="2" charset="2"/>
              <a:buChar char="v"/>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التأكيد على التواضع، صيغة المبني للمجهول، سهولة المتابعة، وأن يكون مناسب للشريحة الموجه إليها.</a:t>
            </a:r>
          </a:p>
          <a:p>
            <a:pPr algn="just">
              <a:lnSpc>
                <a:spcPct val="114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14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من المفضل مراجعة المقال من قبل 2-3 أفراد علميين قبل تقديمه للمجلة.</a:t>
            </a:r>
            <a:endParaRPr lang="ar-SY"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pic>
        <p:nvPicPr>
          <p:cNvPr id="5" name="Picture 4" descr="http://www2.binghamton.edu/isss/getting-good-grades/research_paper.jpg"/>
          <p:cNvPicPr>
            <a:picLocks noChangeAspect="1" noChangeArrowheads="1"/>
          </p:cNvPicPr>
          <p:nvPr/>
        </p:nvPicPr>
        <p:blipFill>
          <a:blip r:embed="rId2" cstate="print"/>
          <a:srcRect/>
          <a:stretch>
            <a:fillRect/>
          </a:stretch>
        </p:blipFill>
        <p:spPr bwMode="auto">
          <a:xfrm>
            <a:off x="107503" y="1268760"/>
            <a:ext cx="3405585" cy="45365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p:cTn id="39"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211960" y="836712"/>
            <a:ext cx="4536504" cy="461665"/>
          </a:xfrm>
          <a:prstGeom prst="rect">
            <a:avLst/>
          </a:prstGeom>
          <a:noFill/>
        </p:spPr>
        <p:txBody>
          <a:bodyPr wrap="square" rtlCol="1">
            <a:spAutoFit/>
          </a:bodyPr>
          <a:lstStyle/>
          <a:p>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5- المراجعة الأخيرة </a:t>
            </a:r>
            <a:r>
              <a:rPr lang="ar-SY" sz="24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للمقال:</a:t>
            </a:r>
            <a:endParaRPr lang="ar-SY" sz="24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
        <p:nvSpPr>
          <p:cNvPr id="4" name="مربع نص 3"/>
          <p:cNvSpPr txBox="1"/>
          <p:nvPr/>
        </p:nvSpPr>
        <p:spPr>
          <a:xfrm>
            <a:off x="3563888" y="2348880"/>
            <a:ext cx="5328592" cy="3600400"/>
          </a:xfrm>
          <a:prstGeom prst="rect">
            <a:avLst/>
          </a:prstGeom>
          <a:noFill/>
        </p:spPr>
        <p:txBody>
          <a:bodyPr wrap="square" rtlCol="1">
            <a:spAutoFit/>
          </a:bodyPr>
          <a:lstStyle/>
          <a:p>
            <a:pPr>
              <a:lnSpc>
                <a:spcPct val="12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الاستفادة من ملاحظات المراجعين العلميين.</a:t>
            </a:r>
          </a:p>
          <a:p>
            <a:pPr>
              <a:lnSpc>
                <a:spcPct val="125000"/>
              </a:lnSpc>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2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قد تحتاج لمراجعة مسودة المقال 2-4 مرات قبل ارسال المقال للمجلة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للنشر .</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25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2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خذ الوقت الكافي لتجعل مقالك واضح وسهل المتابعة.</a:t>
            </a:r>
          </a:p>
          <a:p>
            <a:pPr>
              <a:lnSpc>
                <a:spcPct val="125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2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التركيز على اللغة والاستعانة بمراكز متخصصة عند الحاجة.</a:t>
            </a:r>
          </a:p>
        </p:txBody>
      </p:sp>
      <p:pic>
        <p:nvPicPr>
          <p:cNvPr id="5" name="Picture 4" descr="http://chandlerandreashqp.files.wordpress.com/2010/01/research1.jpg"/>
          <p:cNvPicPr>
            <a:picLocks noChangeAspect="1" noChangeArrowheads="1"/>
          </p:cNvPicPr>
          <p:nvPr/>
        </p:nvPicPr>
        <p:blipFill>
          <a:blip r:embed="rId2" cstate="print"/>
          <a:srcRect/>
          <a:stretch>
            <a:fillRect/>
          </a:stretch>
        </p:blipFill>
        <p:spPr bwMode="auto">
          <a:xfrm>
            <a:off x="262880" y="1124744"/>
            <a:ext cx="3373016" cy="4389388"/>
          </a:xfrm>
          <a:prstGeom prst="rect">
            <a:avLst/>
          </a:prstGeom>
          <a:ln>
            <a:noFill/>
          </a:ln>
          <a:effectLst>
            <a:softEdge rad="112500"/>
          </a:effectLst>
        </p:spPr>
      </p:pic>
      <p:sp>
        <p:nvSpPr>
          <p:cNvPr id="6" name="مستطيل 5"/>
          <p:cNvSpPr/>
          <p:nvPr/>
        </p:nvSpPr>
        <p:spPr>
          <a:xfrm>
            <a:off x="3419872" y="1628800"/>
            <a:ext cx="5544616" cy="646331"/>
          </a:xfrm>
          <a:prstGeom prst="rect">
            <a:avLst/>
          </a:prstGeom>
        </p:spPr>
        <p:txBody>
          <a:bodyPr wrap="square">
            <a:spAutoFit/>
          </a:bodyPr>
          <a:lstStyle/>
          <a:p>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لزيادة فرصة المقال بالحصول على الموافقة على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النشر:</a:t>
            </a:r>
            <a:endParaRPr lang="ar-SY"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مستطيل 6"/>
          <p:cNvSpPr/>
          <p:nvPr/>
        </p:nvSpPr>
        <p:spPr>
          <a:xfrm>
            <a:off x="251520" y="3212976"/>
            <a:ext cx="8136904"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fontAlgn="base">
              <a:spcBef>
                <a:spcPct val="0"/>
              </a:spcBef>
              <a:spcAft>
                <a:spcPct val="0"/>
              </a:spcAft>
            </a:pPr>
            <a:endParaRPr lang="en-US" b="1" dirty="0" smtClean="0" bmk="OLE_LINK1">
              <a:solidFill>
                <a:schemeClr val="bg1"/>
              </a:solidFill>
              <a:latin typeface="Arial" pitchFamily="34" charset="0"/>
              <a:cs typeface="Arial" pitchFamily="34" charset="0"/>
            </a:endParaRPr>
          </a:p>
          <a:p>
            <a:pPr lvl="0" algn="l" fontAlgn="base">
              <a:spcBef>
                <a:spcPct val="0"/>
              </a:spcBef>
              <a:spcAft>
                <a:spcPct val="0"/>
              </a:spcAft>
            </a:pPr>
            <a:endParaRPr lang="en-US" b="1" dirty="0" smtClean="0" bmk="OLE_LINK1">
              <a:solidFill>
                <a:schemeClr val="bg1"/>
              </a:solidFill>
              <a:latin typeface="Arial" pitchFamily="34" charset="0"/>
              <a:cs typeface="Arial" pitchFamily="34" charset="0"/>
            </a:endParaRPr>
          </a:p>
          <a:p>
            <a:pPr lvl="0" algn="l" fontAlgn="base">
              <a:spcBef>
                <a:spcPct val="0"/>
              </a:spcBef>
              <a:spcAft>
                <a:spcPct val="0"/>
              </a:spcAft>
            </a:pPr>
            <a:endParaRPr lang="en-US" b="1" dirty="0" smtClean="0" bmk="OLE_LINK1">
              <a:solidFill>
                <a:schemeClr val="bg1"/>
              </a:solidFill>
              <a:latin typeface="Arial" pitchFamily="34" charset="0"/>
              <a:cs typeface="Arial" pitchFamily="34" charset="0"/>
            </a:endParaRPr>
          </a:p>
          <a:p>
            <a:pPr lvl="0" algn="l" fontAlgn="base">
              <a:spcBef>
                <a:spcPct val="0"/>
              </a:spcBef>
              <a:spcAft>
                <a:spcPct val="0"/>
              </a:spcAft>
            </a:pPr>
            <a:endParaRPr lang="en-US" b="1" dirty="0" smtClean="0" bmk="OLE_LINK1">
              <a:solidFill>
                <a:schemeClr val="bg1"/>
              </a:solidFill>
              <a:latin typeface="Arial" pitchFamily="34" charset="0"/>
              <a:cs typeface="Arial" pitchFamily="34" charset="0"/>
            </a:endParaRPr>
          </a:p>
          <a:p>
            <a:pPr lvl="0" algn="l" fontAlgn="base">
              <a:spcBef>
                <a:spcPct val="0"/>
              </a:spcBef>
              <a:spcAft>
                <a:spcPct val="0"/>
              </a:spcAft>
            </a:pPr>
            <a:endParaRPr lang="en-US" b="1" dirty="0" smtClean="0" bmk="OLE_LINK1">
              <a:solidFill>
                <a:schemeClr val="bg1"/>
              </a:solidFill>
              <a:latin typeface="Arial" pitchFamily="34" charset="0"/>
              <a:cs typeface="Arial" pitchFamily="34" charset="0"/>
            </a:endParaRPr>
          </a:p>
          <a:p>
            <a:pPr lvl="0" algn="just" rtl="0" fontAlgn="base">
              <a:spcBef>
                <a:spcPct val="0"/>
              </a:spcBef>
              <a:spcAft>
                <a:spcPct val="0"/>
              </a:spcAft>
            </a:pPr>
            <a:r>
              <a:rPr lang="en-US" b="1" dirty="0" smtClean="0" bmk="OLE_LINK1">
                <a:solidFill>
                  <a:schemeClr val="bg1"/>
                </a:solidFill>
                <a:latin typeface="Arial" pitchFamily="34" charset="0"/>
                <a:cs typeface="Arial" pitchFamily="34" charset="0"/>
              </a:rPr>
              <a:t>Dear Researcher</a:t>
            </a:r>
            <a:endParaRPr lang="en-US" sz="1400" b="1" dirty="0" smtClean="0" bmk="OLE_LINK1">
              <a:solidFill>
                <a:schemeClr val="bg1"/>
              </a:solidFill>
              <a:latin typeface="Arial" pitchFamily="34" charset="0"/>
              <a:cs typeface="Arial" pitchFamily="34" charset="0"/>
            </a:endParaRPr>
          </a:p>
          <a:p>
            <a:pPr lvl="0" algn="just" rtl="0" eaLnBrk="0" fontAlgn="base" hangingPunct="0">
              <a:spcBef>
                <a:spcPct val="0"/>
              </a:spcBef>
              <a:spcAft>
                <a:spcPct val="0"/>
              </a:spcAft>
            </a:pPr>
            <a:r>
              <a:rPr lang="en-US" b="1" dirty="0" smtClean="0" bmk="OLE_LINK1">
                <a:solidFill>
                  <a:schemeClr val="bg1"/>
                </a:solidFill>
                <a:latin typeface="Arial" pitchFamily="34" charset="0"/>
                <a:cs typeface="Arial" pitchFamily="34" charset="0"/>
              </a:rPr>
              <a:t>We are offering an efficient service to help you and your colleagues ensure that your academic and professional work is written in perfect English. We will check the grammar and style of your work and return it to you to meet your  requirements and deadlines</a:t>
            </a:r>
            <a:endParaRPr lang="ar-SY" b="1" dirty="0">
              <a:solidFill>
                <a:schemeClr val="bg1"/>
              </a:solidFill>
            </a:endParaRPr>
          </a:p>
        </p:txBody>
      </p:sp>
      <p:pic>
        <p:nvPicPr>
          <p:cNvPr id="13318" name="Picture 6" descr="Description: Description: Description: Description: Description: Description: Description: Description: Description: Description: PRSs.org_with_address_DBC_web.gif"/>
          <p:cNvPicPr>
            <a:picLocks noChangeAspect="1" noChangeArrowheads="1"/>
          </p:cNvPicPr>
          <p:nvPr/>
        </p:nvPicPr>
        <p:blipFill>
          <a:blip r:embed="rId3" cstate="print"/>
          <a:srcRect/>
          <a:stretch>
            <a:fillRect/>
          </a:stretch>
        </p:blipFill>
        <p:spPr bwMode="auto">
          <a:xfrm>
            <a:off x="467543" y="3429000"/>
            <a:ext cx="7751261" cy="1440160"/>
          </a:xfrm>
          <a:prstGeom prst="rect">
            <a:avLst/>
          </a:prstGeom>
          <a:noFill/>
        </p:spPr>
      </p:pic>
      <p:cxnSp>
        <p:nvCxnSpPr>
          <p:cNvPr id="11" name="رابط مستقيم 10"/>
          <p:cNvCxnSpPr/>
          <p:nvPr/>
        </p:nvCxnSpPr>
        <p:spPr>
          <a:xfrm>
            <a:off x="1331640" y="5517232"/>
            <a:ext cx="4104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6156176" y="5805264"/>
            <a:ext cx="2160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323528" y="609329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13318"/>
                                        </p:tgtEl>
                                        <p:attrNameLst>
                                          <p:attrName>style.visibility</p:attrName>
                                        </p:attrNameLst>
                                      </p:cBhvr>
                                      <p:to>
                                        <p:strVal val="visible"/>
                                      </p:to>
                                    </p:set>
                                    <p:anim calcmode="lin" valueType="num">
                                      <p:cBhvr>
                                        <p:cTn id="12" dur="1000" fill="hold"/>
                                        <p:tgtEl>
                                          <p:spTgt spid="13318"/>
                                        </p:tgtEl>
                                        <p:attrNameLst>
                                          <p:attrName>ppt_w</p:attrName>
                                        </p:attrNameLst>
                                      </p:cBhvr>
                                      <p:tavLst>
                                        <p:tav tm="0">
                                          <p:val>
                                            <p:strVal val="#ppt_w*0.70"/>
                                          </p:val>
                                        </p:tav>
                                        <p:tav tm="100000">
                                          <p:val>
                                            <p:strVal val="#ppt_w"/>
                                          </p:val>
                                        </p:tav>
                                      </p:tavLst>
                                    </p:anim>
                                    <p:anim calcmode="lin" valueType="num">
                                      <p:cBhvr>
                                        <p:cTn id="13" dur="1000" fill="hold"/>
                                        <p:tgtEl>
                                          <p:spTgt spid="13318"/>
                                        </p:tgtEl>
                                        <p:attrNameLst>
                                          <p:attrName>ppt_h</p:attrName>
                                        </p:attrNameLst>
                                      </p:cBhvr>
                                      <p:tavLst>
                                        <p:tav tm="0">
                                          <p:val>
                                            <p:strVal val="#ppt_h"/>
                                          </p:val>
                                        </p:tav>
                                        <p:tav tm="100000">
                                          <p:val>
                                            <p:strVal val="#ppt_h"/>
                                          </p:val>
                                        </p:tav>
                                      </p:tavLst>
                                    </p:anim>
                                    <p:animEffect transition="in" filter="fade">
                                      <p:cBhvr>
                                        <p:cTn id="14" dur="1000"/>
                                        <p:tgtEl>
                                          <p:spTgt spid="1331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par>
                                <p:cTn id="22" presetID="5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779912" y="313492"/>
            <a:ext cx="4680520" cy="523220"/>
          </a:xfrm>
          <a:prstGeom prst="rect">
            <a:avLst/>
          </a:prstGeom>
          <a:noFill/>
        </p:spPr>
        <p:txBody>
          <a:bodyPr wrap="square" rtlCol="1">
            <a:spAutoFit/>
          </a:bodyPr>
          <a:lstStyle/>
          <a:p>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6- إرسال المقال </a:t>
            </a:r>
            <a:r>
              <a:rPr lang="ar-SY" sz="28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للنشر:</a:t>
            </a:r>
            <a:endParaRPr lang="ar-SY" sz="28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
        <p:nvSpPr>
          <p:cNvPr id="4" name="مربع نص 3"/>
          <p:cNvSpPr txBox="1"/>
          <p:nvPr/>
        </p:nvSpPr>
        <p:spPr>
          <a:xfrm>
            <a:off x="4067944" y="1096283"/>
            <a:ext cx="4824536" cy="4708981"/>
          </a:xfrm>
          <a:prstGeom prst="rect">
            <a:avLst/>
          </a:prstGeom>
          <a:noFill/>
        </p:spPr>
        <p:txBody>
          <a:bodyPr wrap="square" rtlCol="1">
            <a:spAutoFit/>
          </a:bodyPr>
          <a:lstStyle/>
          <a:p>
            <a:pPr algn="just">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اختيار المجلة المناسبة لنشر البحث وإرسال المقال إليها بالطريقة الرسمية.</a:t>
            </a:r>
          </a:p>
          <a:p>
            <a:pPr algn="just">
              <a:lnSpc>
                <a:spcPct val="150000"/>
              </a:lnSpc>
              <a:buFont typeface="Wingdings" pitchFamily="2" charset="2"/>
              <a:buChar char="Ø"/>
            </a:pPr>
            <a:endPar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العودة </a:t>
            </a:r>
            <a:r>
              <a:rPr lang="ar-SY"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لدليل </a:t>
            </a: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a:t>
            </a:r>
            <a:r>
              <a:rPr lang="ar-SY"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أرشادات</a:t>
            </a: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للباحثين“ للتعرف على شروط ارسال المقال للنشر.</a:t>
            </a:r>
          </a:p>
          <a:p>
            <a:pPr algn="just">
              <a:lnSpc>
                <a:spcPct val="150000"/>
              </a:lnSpc>
              <a:buFont typeface="Wingdings" pitchFamily="2" charset="2"/>
              <a:buChar char="Ø"/>
            </a:pPr>
            <a:endPar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تسمح بعض المجلات </a:t>
            </a:r>
            <a:r>
              <a:rPr lang="ar-SY"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بإستقبال</a:t>
            </a: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المقال بشكل الكتروني في حين تفضل أخرى الاستقبال بالطرق </a:t>
            </a:r>
            <a:r>
              <a:rPr lang="ar-SY"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التقليدية.</a:t>
            </a: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endParaRPr lang="ar-SY"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pic>
        <p:nvPicPr>
          <p:cNvPr id="5" name="Picture 4" descr="http://recentscience.org/wp-content/uploads/2012/04/International-Journal-of-Pharmaceutical-Analysis-e1335046500730.jpg"/>
          <p:cNvPicPr>
            <a:picLocks noChangeAspect="1" noChangeArrowheads="1"/>
          </p:cNvPicPr>
          <p:nvPr/>
        </p:nvPicPr>
        <p:blipFill>
          <a:blip r:embed="rId2" cstate="print"/>
          <a:srcRect/>
          <a:stretch>
            <a:fillRect/>
          </a:stretch>
        </p:blipFill>
        <p:spPr bwMode="auto">
          <a:xfrm rot="560519">
            <a:off x="499428" y="185658"/>
            <a:ext cx="1925447" cy="2298474"/>
          </a:xfrm>
          <a:prstGeom prst="rect">
            <a:avLst/>
          </a:prstGeom>
          <a:ln>
            <a:noFill/>
          </a:ln>
          <a:effectLst>
            <a:outerShdw blurRad="292100" dist="139700" dir="2700000" algn="tl" rotWithShape="0">
              <a:srgbClr val="333333">
                <a:alpha val="65000"/>
              </a:srgbClr>
            </a:outerShdw>
          </a:effectLst>
        </p:spPr>
      </p:pic>
      <p:pic>
        <p:nvPicPr>
          <p:cNvPr id="6" name="Picture 10" descr="http://www.sonaversity.org/images/Product_images_2/CBE/environmental-science.jpg"/>
          <p:cNvPicPr>
            <a:picLocks noChangeAspect="1" noChangeArrowheads="1"/>
          </p:cNvPicPr>
          <p:nvPr/>
        </p:nvPicPr>
        <p:blipFill>
          <a:blip r:embed="rId3" cstate="print"/>
          <a:srcRect/>
          <a:stretch>
            <a:fillRect/>
          </a:stretch>
        </p:blipFill>
        <p:spPr bwMode="auto">
          <a:xfrm>
            <a:off x="1756794" y="1451982"/>
            <a:ext cx="1879102" cy="1989354"/>
          </a:xfrm>
          <a:prstGeom prst="rect">
            <a:avLst/>
          </a:prstGeom>
          <a:ln>
            <a:noFill/>
          </a:ln>
          <a:effectLst>
            <a:outerShdw blurRad="292100" dist="139700" dir="2700000" algn="tl" rotWithShape="0">
              <a:srgbClr val="333333">
                <a:alpha val="65000"/>
              </a:srgbClr>
            </a:outerShdw>
          </a:effectLst>
        </p:spPr>
      </p:pic>
      <p:pic>
        <p:nvPicPr>
          <p:cNvPr id="8" name="Picture 16" descr="http://www.vinv.ucr.ac.cr/docs/imagenes/publicaciones/journal-of-agricultural-food-chemistry.jpg"/>
          <p:cNvPicPr>
            <a:picLocks noChangeAspect="1" noChangeArrowheads="1"/>
          </p:cNvPicPr>
          <p:nvPr/>
        </p:nvPicPr>
        <p:blipFill>
          <a:blip r:embed="rId4" cstate="print"/>
          <a:srcRect/>
          <a:stretch>
            <a:fillRect/>
          </a:stretch>
        </p:blipFill>
        <p:spPr bwMode="auto">
          <a:xfrm rot="808983">
            <a:off x="501890" y="2808962"/>
            <a:ext cx="1913760" cy="2373863"/>
          </a:xfrm>
          <a:prstGeom prst="rect">
            <a:avLst/>
          </a:prstGeom>
          <a:ln>
            <a:noFill/>
          </a:ln>
          <a:effectLst>
            <a:outerShdw blurRad="292100" dist="139700" dir="2700000" algn="tl" rotWithShape="0">
              <a:srgbClr val="333333">
                <a:alpha val="65000"/>
              </a:srgbClr>
            </a:outerShdw>
          </a:effectLst>
        </p:spPr>
      </p:pic>
      <p:pic>
        <p:nvPicPr>
          <p:cNvPr id="9" name="Picture 12" descr="http://t3.gstatic.com/images?q=tbn:ANd9GcRv1v2r59kliTC_WU7_JPBPM57LiGr8qybNXcCr4r9Mn4AcPbsB8Q"/>
          <p:cNvPicPr>
            <a:picLocks noChangeAspect="1" noChangeArrowheads="1"/>
          </p:cNvPicPr>
          <p:nvPr/>
        </p:nvPicPr>
        <p:blipFill>
          <a:blip r:embed="rId5" cstate="print"/>
          <a:srcRect/>
          <a:stretch>
            <a:fillRect/>
          </a:stretch>
        </p:blipFill>
        <p:spPr bwMode="auto">
          <a:xfrm>
            <a:off x="1658419" y="4317874"/>
            <a:ext cx="1977477" cy="20634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539388"/>
            <a:ext cx="9144000" cy="523220"/>
          </a:xfrm>
          <a:prstGeom prst="rect">
            <a:avLst/>
          </a:prstGeom>
          <a:noFill/>
        </p:spPr>
        <p:txBody>
          <a:bodyPr wrap="square" rtlCol="1">
            <a:spAutoFit/>
          </a:bodyPr>
          <a:lstStyle/>
          <a:p>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    النقاط التي ستطرح في هذه </a:t>
            </a:r>
            <a:r>
              <a:rPr lang="ar-SY" sz="28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المحاضرة:</a:t>
            </a:r>
            <a:endParaRPr lang="ar-SY" sz="28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
        <p:nvSpPr>
          <p:cNvPr id="6" name="مستطيل 5"/>
          <p:cNvSpPr/>
          <p:nvPr/>
        </p:nvSpPr>
        <p:spPr>
          <a:xfrm>
            <a:off x="1115616" y="1412776"/>
            <a:ext cx="7200800" cy="3970318"/>
          </a:xfrm>
          <a:prstGeom prst="rect">
            <a:avLst/>
          </a:prstGeom>
        </p:spPr>
        <p:txBody>
          <a:bodyPr wrap="square">
            <a:spAutoFit/>
          </a:bodyPr>
          <a:lstStyle/>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تعريف النشر و أهميته و الغاية منه.</a:t>
            </a:r>
          </a:p>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أنواع النشر.</a:t>
            </a:r>
          </a:p>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النشر </a:t>
            </a: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بالمجلات العلمية</a:t>
            </a: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a:t>
            </a:r>
          </a:p>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كتابة المقالات العلمية.</a:t>
            </a:r>
            <a:endPar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معايير اختيار المجلة المناسبة للنشر.</a:t>
            </a:r>
          </a:p>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الاطلاع على بعض الأمثلة.</a:t>
            </a:r>
          </a:p>
          <a:p>
            <a:pPr>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مناقشة و حوار.</a:t>
            </a:r>
          </a:p>
        </p:txBody>
      </p:sp>
      <p:pic>
        <p:nvPicPr>
          <p:cNvPr id="9" name="Picture 10" descr="http://www.sonaversity.org/images/Product_images_2/CBE/environmental-science.jpg"/>
          <p:cNvPicPr>
            <a:picLocks noChangeAspect="1" noChangeArrowheads="1"/>
          </p:cNvPicPr>
          <p:nvPr/>
        </p:nvPicPr>
        <p:blipFill>
          <a:blip r:embed="rId3" cstate="print"/>
          <a:srcRect/>
          <a:stretch>
            <a:fillRect/>
          </a:stretch>
        </p:blipFill>
        <p:spPr bwMode="auto">
          <a:xfrm>
            <a:off x="179512" y="836711"/>
            <a:ext cx="1670179" cy="2164275"/>
          </a:xfrm>
          <a:prstGeom prst="rect">
            <a:avLst/>
          </a:prstGeom>
          <a:noFill/>
        </p:spPr>
      </p:pic>
      <p:pic>
        <p:nvPicPr>
          <p:cNvPr id="10" name="Picture 12" descr="http://t3.gstatic.com/images?q=tbn:ANd9GcRv1v2r59kliTC_WU7_JPBPM57LiGr8qybNXcCr4r9Mn4AcPbsB8Q"/>
          <p:cNvPicPr>
            <a:picLocks noChangeAspect="1" noChangeArrowheads="1"/>
          </p:cNvPicPr>
          <p:nvPr/>
        </p:nvPicPr>
        <p:blipFill>
          <a:blip r:embed="rId4" cstate="print"/>
          <a:srcRect/>
          <a:stretch>
            <a:fillRect/>
          </a:stretch>
        </p:blipFill>
        <p:spPr bwMode="auto">
          <a:xfrm>
            <a:off x="827584" y="2708920"/>
            <a:ext cx="1656184" cy="1727101"/>
          </a:xfrm>
          <a:prstGeom prst="rect">
            <a:avLst/>
          </a:prstGeom>
          <a:noFill/>
        </p:spPr>
      </p:pic>
      <p:pic>
        <p:nvPicPr>
          <p:cNvPr id="11" name="Picture 16" descr="http://www.vinv.ucr.ac.cr/docs/imagenes/publicaciones/journal-of-agricultural-food-chemistry.jpg"/>
          <p:cNvPicPr>
            <a:picLocks noChangeAspect="1" noChangeArrowheads="1"/>
          </p:cNvPicPr>
          <p:nvPr/>
        </p:nvPicPr>
        <p:blipFill>
          <a:blip r:embed="rId5" cstate="print"/>
          <a:srcRect/>
          <a:stretch>
            <a:fillRect/>
          </a:stretch>
        </p:blipFill>
        <p:spPr bwMode="auto">
          <a:xfrm>
            <a:off x="1691680" y="4219611"/>
            <a:ext cx="1800200" cy="1729669"/>
          </a:xfrm>
          <a:prstGeom prst="rect">
            <a:avLst/>
          </a:prstGeom>
          <a:noFill/>
        </p:spPr>
      </p:pic>
      <p:pic>
        <p:nvPicPr>
          <p:cNvPr id="12" name="Picture 4" descr="http://recentscience.org/wp-content/uploads/2012/04/International-Journal-of-Pharmaceutical-Analysis-e1335046500730.jpg"/>
          <p:cNvPicPr>
            <a:picLocks noChangeAspect="1" noChangeArrowheads="1"/>
          </p:cNvPicPr>
          <p:nvPr/>
        </p:nvPicPr>
        <p:blipFill>
          <a:blip r:embed="rId6" cstate="print"/>
          <a:srcRect/>
          <a:stretch>
            <a:fillRect/>
          </a:stretch>
        </p:blipFill>
        <p:spPr bwMode="auto">
          <a:xfrm>
            <a:off x="3203848" y="5229200"/>
            <a:ext cx="1907704" cy="1584176"/>
          </a:xfrm>
          <a:prstGeom prst="rect">
            <a:avLst/>
          </a:prstGeom>
          <a:noFill/>
          <a:ln>
            <a:solidFill>
              <a:srgbClr val="7030A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067944" y="404664"/>
            <a:ext cx="4536504" cy="523220"/>
          </a:xfrm>
          <a:prstGeom prst="rect">
            <a:avLst/>
          </a:prstGeom>
          <a:noFill/>
        </p:spPr>
        <p:txBody>
          <a:bodyPr wrap="square" rtlCol="1">
            <a:spAutoFit/>
          </a:bodyPr>
          <a:lstStyle/>
          <a:p>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7- الاستمرار </a:t>
            </a:r>
            <a:r>
              <a:rPr lang="ar-SY" sz="28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بالمحاولة:</a:t>
            </a:r>
            <a:endParaRPr lang="ar-SY" sz="28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
        <p:nvSpPr>
          <p:cNvPr id="4" name="مربع نص 3"/>
          <p:cNvSpPr txBox="1"/>
          <p:nvPr/>
        </p:nvSpPr>
        <p:spPr>
          <a:xfrm>
            <a:off x="251520" y="1556792"/>
            <a:ext cx="8640960" cy="3457870"/>
          </a:xfrm>
          <a:prstGeom prst="rect">
            <a:avLst/>
          </a:prstGeom>
          <a:noFill/>
        </p:spPr>
        <p:txBody>
          <a:bodyPr wrap="square" rtlCol="1">
            <a:spAutoFit/>
          </a:bodyPr>
          <a:lstStyle/>
          <a:p>
            <a:pPr algn="just">
              <a:lnSpc>
                <a:spcPct val="13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قد تطلب بعض المجلات إجراء تعديلات على المقال ومن ثم إعادة تقديمه،  يجب قراءة ملاحظات المحكمين بتمعن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واجراء</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التعديلات المطلوبة بطريقة صحيحة.</a:t>
            </a:r>
          </a:p>
          <a:p>
            <a:pPr algn="just">
              <a:lnSpc>
                <a:spcPct val="135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3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تقبّل الملاحظات والنقد، فهي تخدم البحث و الباحث حيث تدعم خبرته ومهاراته كباحث وككاتب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للبحث </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(المقال</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35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35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قد يرفض مقالك، استمر بالمحاولة </a:t>
            </a:r>
            <a:r>
              <a:rPr lang="ar-SY"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ولا تيأس</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أهتم بأسباب الرفض، أعد كتابة المقال مع الالتزام بالنصائح والتوجيهات ثم قدمه ثانية للنشر في مجلة أخرى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مناسبة.</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endParaRPr lang="ar-SY"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pic>
        <p:nvPicPr>
          <p:cNvPr id="5" name="Picture 4" descr="http://t2.gstatic.com/images?q=tbn:ANd9GcRUuzmcqhiG5m1nH8aEhqePj11ifMIFX2QsWnXpXp8z9HZrB3tW"/>
          <p:cNvPicPr>
            <a:picLocks noChangeAspect="1" noChangeArrowheads="1"/>
          </p:cNvPicPr>
          <p:nvPr/>
        </p:nvPicPr>
        <p:blipFill>
          <a:blip r:embed="rId2" cstate="print"/>
          <a:srcRect/>
          <a:stretch>
            <a:fillRect/>
          </a:stretch>
        </p:blipFill>
        <p:spPr bwMode="auto">
          <a:xfrm>
            <a:off x="491353" y="4653136"/>
            <a:ext cx="2784503" cy="2088232"/>
          </a:xfrm>
          <a:prstGeom prst="rect">
            <a:avLst/>
          </a:prstGeom>
          <a:ln>
            <a:noFill/>
          </a:ln>
          <a:effectLst>
            <a:softEdge rad="112500"/>
          </a:effectLst>
        </p:spPr>
      </p:pic>
      <p:sp>
        <p:nvSpPr>
          <p:cNvPr id="6" name="مربع نص 5"/>
          <p:cNvSpPr txBox="1"/>
          <p:nvPr/>
        </p:nvSpPr>
        <p:spPr>
          <a:xfrm>
            <a:off x="2133324" y="980728"/>
            <a:ext cx="6316153" cy="430887"/>
          </a:xfrm>
          <a:prstGeom prst="rect">
            <a:avLst/>
          </a:prstGeom>
          <a:noFill/>
        </p:spPr>
        <p:txBody>
          <a:bodyPr wrap="none" rtlCol="1">
            <a:spAutoFit/>
          </a:bodyPr>
          <a:lstStyle/>
          <a:p>
            <a:r>
              <a:rPr lang="ar-SY"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رأي المجلة بعد تحكيم المقال من قبل </a:t>
            </a:r>
            <a:r>
              <a:rPr lang="ar-SY" sz="2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مختصين:</a:t>
            </a:r>
            <a:endParaRPr lang="ar-SY"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وسيلة شرح مع سهم إلى الأسفل 9"/>
          <p:cNvSpPr/>
          <p:nvPr/>
        </p:nvSpPr>
        <p:spPr>
          <a:xfrm>
            <a:off x="1043608" y="5157192"/>
            <a:ext cx="6768752" cy="10081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Y" b="1" dirty="0" smtClean="0">
              <a:latin typeface="Tahoma" pitchFamily="34" charset="0"/>
              <a:ea typeface="Tahoma" pitchFamily="34" charset="0"/>
              <a:cs typeface="Tahoma" pitchFamily="34" charset="0"/>
            </a:endParaRPr>
          </a:p>
          <a:p>
            <a:r>
              <a:rPr lang="ar-SY" b="1" dirty="0" smtClean="0">
                <a:latin typeface="Tahoma" pitchFamily="34" charset="0"/>
                <a:ea typeface="Tahoma" pitchFamily="34" charset="0"/>
                <a:cs typeface="Tahoma" pitchFamily="34" charset="0"/>
              </a:rPr>
              <a:t>التعريف بالمجلة بمجموعة من قواعد البيانات المشهورة</a:t>
            </a:r>
          </a:p>
          <a:p>
            <a:pPr algn="r"/>
            <a:r>
              <a:rPr lang="ar-SY" b="1" dirty="0" smtClean="0">
                <a:latin typeface="Tahoma" pitchFamily="34" charset="0"/>
                <a:ea typeface="Tahoma" pitchFamily="34" charset="0"/>
                <a:cs typeface="Tahoma" pitchFamily="34" charset="0"/>
              </a:rPr>
              <a:t>مثل  </a:t>
            </a:r>
            <a:r>
              <a:rPr lang="en-US" b="1" dirty="0" smtClean="0">
                <a:latin typeface="Tahoma" pitchFamily="34" charset="0"/>
                <a:ea typeface="Tahoma" pitchFamily="34" charset="0"/>
                <a:cs typeface="Tahoma" pitchFamily="34" charset="0"/>
              </a:rPr>
              <a:t> Scopus ,</a:t>
            </a:r>
            <a:r>
              <a:rPr lang="en-US" b="1" dirty="0" smtClean="0">
                <a:latin typeface="Tahoma" pitchFamily="34" charset="0"/>
                <a:ea typeface="Tahoma" pitchFamily="34" charset="0"/>
                <a:cs typeface="Tahoma" pitchFamily="34" charset="0"/>
                <a:hlinkClick r:id="rId2" action="ppaction://hlinkfile"/>
              </a:rPr>
              <a:t>Scopus.xlsx</a:t>
            </a:r>
            <a:r>
              <a:rPr lang="ar-SY" b="1" dirty="0" smtClean="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PubMed</a:t>
            </a:r>
            <a:r>
              <a:rPr lang="en-US" b="1" dirty="0" smtClean="0">
                <a:latin typeface="Tahoma" pitchFamily="34" charset="0"/>
                <a:ea typeface="Tahoma" pitchFamily="34" charset="0"/>
                <a:cs typeface="Tahoma" pitchFamily="34" charset="0"/>
              </a:rPr>
              <a:t>, Current contents,</a:t>
            </a:r>
            <a:r>
              <a:rPr lang="ar-SY" b="1" dirty="0" smtClean="0">
                <a:latin typeface="Tahoma" pitchFamily="34" charset="0"/>
                <a:ea typeface="Tahoma" pitchFamily="34" charset="0"/>
                <a:cs typeface="Tahoma" pitchFamily="34" charset="0"/>
              </a:rPr>
              <a:t> وغيرها</a:t>
            </a:r>
            <a:endParaRPr lang="ar-SY" b="1" dirty="0">
              <a:latin typeface="Tahoma" pitchFamily="34" charset="0"/>
              <a:ea typeface="Tahoma" pitchFamily="34" charset="0"/>
              <a:cs typeface="Tahoma" pitchFamily="34" charset="0"/>
            </a:endParaRPr>
          </a:p>
        </p:txBody>
      </p:sp>
      <p:sp>
        <p:nvSpPr>
          <p:cNvPr id="15" name="مربع نص 14"/>
          <p:cNvSpPr txBox="1"/>
          <p:nvPr/>
        </p:nvSpPr>
        <p:spPr>
          <a:xfrm>
            <a:off x="0" y="6003215"/>
            <a:ext cx="9144000" cy="692434"/>
          </a:xfrm>
          <a:prstGeom prst="rect">
            <a:avLst/>
          </a:prstGeom>
          <a:noFill/>
        </p:spPr>
        <p:txBody>
          <a:bodyPr wrap="square" rtlCol="1">
            <a:spAutoFit/>
          </a:bodyPr>
          <a:lstStyle/>
          <a:p>
            <a:pPr algn="ctr">
              <a:lnSpc>
                <a:spcPct val="114000"/>
              </a:lnSpc>
            </a:pPr>
            <a:r>
              <a:rPr lang="en-US"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Impact Factor (IF), Journal Rank, Article Influence and H-Index</a:t>
            </a:r>
          </a:p>
          <a:p>
            <a:pPr algn="ctr">
              <a:lnSpc>
                <a:spcPct val="114000"/>
              </a:lnSpc>
            </a:pPr>
            <a:r>
              <a:rPr lang="ar-SY"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مؤشرات كمية تدل على مدى انتشار المجلة ومدى ذكر مقالاتها من قبل باحثين اخرين.</a:t>
            </a:r>
          </a:p>
        </p:txBody>
      </p:sp>
      <p:sp>
        <p:nvSpPr>
          <p:cNvPr id="17" name="شكل بيضاوي 16"/>
          <p:cNvSpPr/>
          <p:nvPr/>
        </p:nvSpPr>
        <p:spPr>
          <a:xfrm>
            <a:off x="2699792" y="44624"/>
            <a:ext cx="338437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800" b="1" dirty="0" smtClean="0">
                <a:latin typeface="Tahoma" pitchFamily="34" charset="0"/>
                <a:ea typeface="Tahoma" pitchFamily="34" charset="0"/>
                <a:cs typeface="Tahoma" pitchFamily="34" charset="0"/>
              </a:rPr>
              <a:t>اختيار المجلة</a:t>
            </a:r>
            <a:endParaRPr lang="ar-SY" sz="2800" b="1" dirty="0">
              <a:latin typeface="Tahoma" pitchFamily="34" charset="0"/>
              <a:ea typeface="Tahoma" pitchFamily="34" charset="0"/>
              <a:cs typeface="Tahoma" pitchFamily="34" charset="0"/>
            </a:endParaRPr>
          </a:p>
        </p:txBody>
      </p:sp>
      <p:pic>
        <p:nvPicPr>
          <p:cNvPr id="20" name="Picture 8" descr="http://t3.gstatic.com/images?q=tbn:ANd9GcSJH6JmTgRjjg5hDM6isLkqdIzqtg7BfEDKuAHPDikfy2kun5xc"/>
          <p:cNvPicPr>
            <a:picLocks noChangeAspect="1" noChangeArrowheads="1"/>
          </p:cNvPicPr>
          <p:nvPr/>
        </p:nvPicPr>
        <p:blipFill>
          <a:blip r:embed="rId3" cstate="print"/>
          <a:srcRect/>
          <a:stretch>
            <a:fillRect/>
          </a:stretch>
        </p:blipFill>
        <p:spPr bwMode="auto">
          <a:xfrm>
            <a:off x="0" y="548680"/>
            <a:ext cx="635563" cy="817152"/>
          </a:xfrm>
          <a:prstGeom prst="rect">
            <a:avLst/>
          </a:prstGeom>
          <a:noFill/>
        </p:spPr>
      </p:pic>
      <p:pic>
        <p:nvPicPr>
          <p:cNvPr id="21" name="Picture 10" descr="http://www.sonaversity.org/images/Product_images_2/CBE/environmental-science.jpg"/>
          <p:cNvPicPr>
            <a:picLocks noChangeAspect="1" noChangeArrowheads="1"/>
          </p:cNvPicPr>
          <p:nvPr/>
        </p:nvPicPr>
        <p:blipFill>
          <a:blip r:embed="rId4" cstate="print"/>
          <a:srcRect/>
          <a:stretch>
            <a:fillRect/>
          </a:stretch>
        </p:blipFill>
        <p:spPr bwMode="auto">
          <a:xfrm>
            <a:off x="8460432" y="548680"/>
            <a:ext cx="648072" cy="839794"/>
          </a:xfrm>
          <a:prstGeom prst="rect">
            <a:avLst/>
          </a:prstGeom>
          <a:noFill/>
        </p:spPr>
      </p:pic>
      <p:pic>
        <p:nvPicPr>
          <p:cNvPr id="25" name="Picture 16" descr="http://www.vinv.ucr.ac.cr/docs/imagenes/publicaciones/journal-of-agricultural-food-chemistry.jpg"/>
          <p:cNvPicPr>
            <a:picLocks noChangeAspect="1" noChangeArrowheads="1"/>
          </p:cNvPicPr>
          <p:nvPr/>
        </p:nvPicPr>
        <p:blipFill>
          <a:blip r:embed="rId5" cstate="print"/>
          <a:srcRect/>
          <a:stretch>
            <a:fillRect/>
          </a:stretch>
        </p:blipFill>
        <p:spPr bwMode="auto">
          <a:xfrm>
            <a:off x="467544" y="908720"/>
            <a:ext cx="576064" cy="786087"/>
          </a:xfrm>
          <a:prstGeom prst="rect">
            <a:avLst/>
          </a:prstGeom>
          <a:noFill/>
        </p:spPr>
      </p:pic>
      <p:pic>
        <p:nvPicPr>
          <p:cNvPr id="27" name="Picture 18" descr="http://ijagcs.com/wp-content/uploads/2012/03/page1-239x300.jpg"/>
          <p:cNvPicPr>
            <a:picLocks noChangeAspect="1" noChangeArrowheads="1"/>
          </p:cNvPicPr>
          <p:nvPr/>
        </p:nvPicPr>
        <p:blipFill>
          <a:blip r:embed="rId6" cstate="print"/>
          <a:srcRect/>
          <a:stretch>
            <a:fillRect/>
          </a:stretch>
        </p:blipFill>
        <p:spPr bwMode="auto">
          <a:xfrm>
            <a:off x="901992" y="653570"/>
            <a:ext cx="573664" cy="720080"/>
          </a:xfrm>
          <a:prstGeom prst="rect">
            <a:avLst/>
          </a:prstGeom>
          <a:noFill/>
        </p:spPr>
      </p:pic>
      <p:pic>
        <p:nvPicPr>
          <p:cNvPr id="28" name="Picture 14" descr="http://t3.gstatic.com/images?q=tbn:ANd9GcSGTIU7dfaLsAGSoTZ51em414mzZPGdZk6VcLZ00aOzBFRDHRq1"/>
          <p:cNvPicPr>
            <a:picLocks noChangeAspect="1" noChangeArrowheads="1"/>
          </p:cNvPicPr>
          <p:nvPr/>
        </p:nvPicPr>
        <p:blipFill>
          <a:blip r:embed="rId7" cstate="print"/>
          <a:srcRect/>
          <a:stretch>
            <a:fillRect/>
          </a:stretch>
        </p:blipFill>
        <p:spPr bwMode="auto">
          <a:xfrm>
            <a:off x="8028384" y="908721"/>
            <a:ext cx="648072" cy="792087"/>
          </a:xfrm>
          <a:prstGeom prst="rect">
            <a:avLst/>
          </a:prstGeom>
          <a:noFill/>
        </p:spPr>
      </p:pic>
      <p:pic>
        <p:nvPicPr>
          <p:cNvPr id="29" name="Picture 6" descr="http://www.ijpras.com/images/covr_page.png"/>
          <p:cNvPicPr>
            <a:picLocks noChangeAspect="1" noChangeArrowheads="1"/>
          </p:cNvPicPr>
          <p:nvPr/>
        </p:nvPicPr>
        <p:blipFill>
          <a:blip r:embed="rId8" cstate="print"/>
          <a:srcRect/>
          <a:stretch>
            <a:fillRect/>
          </a:stretch>
        </p:blipFill>
        <p:spPr bwMode="auto">
          <a:xfrm>
            <a:off x="7518901" y="620688"/>
            <a:ext cx="653499" cy="721446"/>
          </a:xfrm>
          <a:prstGeom prst="rect">
            <a:avLst/>
          </a:prstGeom>
          <a:noFill/>
        </p:spPr>
      </p:pic>
      <p:sp>
        <p:nvSpPr>
          <p:cNvPr id="26" name="وسيلة شرح مع سهم إلى الأسفل 25"/>
          <p:cNvSpPr/>
          <p:nvPr/>
        </p:nvSpPr>
        <p:spPr>
          <a:xfrm>
            <a:off x="1475656" y="4530824"/>
            <a:ext cx="6040288" cy="69837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الزمن والكلفة اللازمة للنشر</a:t>
            </a:r>
            <a:endParaRPr lang="ar-SY" b="1" dirty="0">
              <a:latin typeface="Tahoma" pitchFamily="34" charset="0"/>
              <a:ea typeface="Tahoma" pitchFamily="34" charset="0"/>
              <a:cs typeface="Tahoma" pitchFamily="34" charset="0"/>
            </a:endParaRPr>
          </a:p>
        </p:txBody>
      </p:sp>
      <p:sp>
        <p:nvSpPr>
          <p:cNvPr id="30" name="وسيلة شرح مع سهم إلى الأسفل 29"/>
          <p:cNvSpPr/>
          <p:nvPr/>
        </p:nvSpPr>
        <p:spPr>
          <a:xfrm>
            <a:off x="1484040" y="3789040"/>
            <a:ext cx="6040288" cy="7920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درجة إتاحة المقال للباحثين</a:t>
            </a:r>
            <a:endParaRPr lang="ar-SY" b="1" dirty="0">
              <a:latin typeface="Tahoma" pitchFamily="34" charset="0"/>
              <a:ea typeface="Tahoma" pitchFamily="34" charset="0"/>
              <a:cs typeface="Tahoma" pitchFamily="34" charset="0"/>
            </a:endParaRPr>
          </a:p>
        </p:txBody>
      </p:sp>
      <p:sp>
        <p:nvSpPr>
          <p:cNvPr id="31" name="وسيلة شرح مع سهم إلى الأسفل 30"/>
          <p:cNvSpPr/>
          <p:nvPr/>
        </p:nvSpPr>
        <p:spPr>
          <a:xfrm>
            <a:off x="1484040" y="3140968"/>
            <a:ext cx="6040288" cy="71514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درجة انتشار المجلة ومستواها العلمي   </a:t>
            </a:r>
            <a:endParaRPr lang="ar-SY" b="1" dirty="0">
              <a:latin typeface="Tahoma" pitchFamily="34" charset="0"/>
              <a:ea typeface="Tahoma" pitchFamily="34" charset="0"/>
              <a:cs typeface="Tahoma" pitchFamily="34" charset="0"/>
            </a:endParaRPr>
          </a:p>
        </p:txBody>
      </p:sp>
      <p:sp>
        <p:nvSpPr>
          <p:cNvPr id="32" name="نجمة ذات 5 نقاط 31"/>
          <p:cNvSpPr/>
          <p:nvPr/>
        </p:nvSpPr>
        <p:spPr>
          <a:xfrm>
            <a:off x="1691680" y="3212976"/>
            <a:ext cx="266328" cy="36004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3" name="نجمة ذات 5 نقاط 32"/>
          <p:cNvSpPr/>
          <p:nvPr/>
        </p:nvSpPr>
        <p:spPr>
          <a:xfrm>
            <a:off x="2123728" y="3212976"/>
            <a:ext cx="266328" cy="33833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4" name="نجمة ذات 5 نقاط 33"/>
          <p:cNvSpPr/>
          <p:nvPr/>
        </p:nvSpPr>
        <p:spPr>
          <a:xfrm>
            <a:off x="1907704" y="3212976"/>
            <a:ext cx="266328" cy="33833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5" name="وسيلة شرح مع سهم إلى الأسفل 34"/>
          <p:cNvSpPr/>
          <p:nvPr/>
        </p:nvSpPr>
        <p:spPr>
          <a:xfrm>
            <a:off x="1475656" y="2442592"/>
            <a:ext cx="6040288" cy="8423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حدد  المجلة وفقاً لأحد المعايير </a:t>
            </a:r>
            <a:r>
              <a:rPr lang="ar-SY" b="1" dirty="0" err="1" smtClean="0">
                <a:latin typeface="Tahoma" pitchFamily="34" charset="0"/>
                <a:ea typeface="Tahoma" pitchFamily="34" charset="0"/>
                <a:cs typeface="Tahoma" pitchFamily="34" charset="0"/>
              </a:rPr>
              <a:t>التالية:</a:t>
            </a:r>
            <a:r>
              <a:rPr lang="ar-SY" b="1" dirty="0" smtClean="0">
                <a:latin typeface="Tahoma" pitchFamily="34" charset="0"/>
                <a:ea typeface="Tahoma" pitchFamily="34" charset="0"/>
                <a:cs typeface="Tahoma" pitchFamily="34" charset="0"/>
              </a:rPr>
              <a:t> </a:t>
            </a:r>
            <a:endParaRPr lang="ar-SY" b="1" dirty="0">
              <a:latin typeface="Tahoma" pitchFamily="34" charset="0"/>
              <a:ea typeface="Tahoma" pitchFamily="34" charset="0"/>
              <a:cs typeface="Tahoma" pitchFamily="34" charset="0"/>
            </a:endParaRPr>
          </a:p>
        </p:txBody>
      </p:sp>
      <p:sp>
        <p:nvSpPr>
          <p:cNvPr id="36" name="وسيلة شرح مع سهم إلى الأسفل 35"/>
          <p:cNvSpPr/>
          <p:nvPr/>
        </p:nvSpPr>
        <p:spPr>
          <a:xfrm>
            <a:off x="1475656" y="1700808"/>
            <a:ext cx="6048672" cy="8423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استشارة ذوي الخبرة، البحث بالشبكة </a:t>
            </a:r>
            <a:r>
              <a:rPr lang="ar-SY" b="1" dirty="0" err="1" smtClean="0">
                <a:latin typeface="Tahoma" pitchFamily="34" charset="0"/>
                <a:ea typeface="Tahoma" pitchFamily="34" charset="0"/>
                <a:cs typeface="Tahoma" pitchFamily="34" charset="0"/>
              </a:rPr>
              <a:t>العنكبوتية...</a:t>
            </a:r>
            <a:endParaRPr lang="ar-SY" b="1" dirty="0">
              <a:latin typeface="Tahoma" pitchFamily="34" charset="0"/>
              <a:ea typeface="Tahoma" pitchFamily="34" charset="0"/>
              <a:cs typeface="Tahoma" pitchFamily="34" charset="0"/>
            </a:endParaRPr>
          </a:p>
        </p:txBody>
      </p:sp>
      <p:sp>
        <p:nvSpPr>
          <p:cNvPr id="37" name="وسيلة شرح مع سهم إلى الأسفل 36"/>
          <p:cNvSpPr/>
          <p:nvPr/>
        </p:nvSpPr>
        <p:spPr>
          <a:xfrm>
            <a:off x="1475656" y="1054741"/>
            <a:ext cx="6048672" cy="7920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تحديد </a:t>
            </a:r>
            <a:r>
              <a:rPr lang="ar-SY" b="1" dirty="0" err="1" smtClean="0">
                <a:latin typeface="Tahoma" pitchFamily="34" charset="0"/>
                <a:ea typeface="Tahoma" pitchFamily="34" charset="0"/>
                <a:cs typeface="Tahoma" pitchFamily="34" charset="0"/>
              </a:rPr>
              <a:t>اختصاص  </a:t>
            </a:r>
            <a:r>
              <a:rPr lang="ar-SY" b="1" dirty="0" smtClean="0">
                <a:latin typeface="Tahoma" pitchFamily="34" charset="0"/>
                <a:ea typeface="Tahoma" pitchFamily="34" charset="0"/>
                <a:cs typeface="Tahoma" pitchFamily="34" charset="0"/>
              </a:rPr>
              <a:t>(توجه) المجلة الذي ترغب بالنشر فيها</a:t>
            </a:r>
            <a:endParaRPr lang="ar-SY" b="1" dirty="0">
              <a:latin typeface="Tahoma" pitchFamily="34" charset="0"/>
              <a:ea typeface="Tahoma" pitchFamily="34" charset="0"/>
              <a:cs typeface="Tahoma" pitchFamily="34" charset="0"/>
            </a:endParaRPr>
          </a:p>
        </p:txBody>
      </p:sp>
      <p:pic>
        <p:nvPicPr>
          <p:cNvPr id="50177" name="Picture 1"/>
          <p:cNvPicPr>
            <a:picLocks noChangeAspect="1" noChangeArrowheads="1"/>
          </p:cNvPicPr>
          <p:nvPr/>
        </p:nvPicPr>
        <p:blipFill>
          <a:blip r:embed="rId9" cstate="print"/>
          <a:srcRect/>
          <a:stretch>
            <a:fillRect/>
          </a:stretch>
        </p:blipFill>
        <p:spPr bwMode="auto">
          <a:xfrm>
            <a:off x="82475" y="3933056"/>
            <a:ext cx="8954021" cy="2880320"/>
          </a:xfrm>
          <a:prstGeom prst="rect">
            <a:avLst/>
          </a:prstGeom>
          <a:noFill/>
          <a:ln w="12700">
            <a:solidFill>
              <a:srgbClr val="F9231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55"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0.70"/>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1000" fill="hold"/>
                                        <p:tgtEl>
                                          <p:spTgt spid="37"/>
                                        </p:tgtEl>
                                        <p:attrNameLst>
                                          <p:attrName>ppt_w</p:attrName>
                                        </p:attrNameLst>
                                      </p:cBhvr>
                                      <p:tavLst>
                                        <p:tav tm="0">
                                          <p:val>
                                            <p:strVal val="#ppt_w*0.70"/>
                                          </p:val>
                                        </p:tav>
                                        <p:tav tm="100000">
                                          <p:val>
                                            <p:strVal val="#ppt_w"/>
                                          </p:val>
                                        </p:tav>
                                      </p:tavLst>
                                    </p:anim>
                                    <p:anim calcmode="lin" valueType="num">
                                      <p:cBhvr>
                                        <p:cTn id="23" dur="1000" fill="hold"/>
                                        <p:tgtEl>
                                          <p:spTgt spid="37"/>
                                        </p:tgtEl>
                                        <p:attrNameLst>
                                          <p:attrName>ppt_h</p:attrName>
                                        </p:attrNameLst>
                                      </p:cBhvr>
                                      <p:tavLst>
                                        <p:tav tm="0">
                                          <p:val>
                                            <p:strVal val="#ppt_h"/>
                                          </p:val>
                                        </p:tav>
                                        <p:tav tm="100000">
                                          <p:val>
                                            <p:strVal val="#ppt_h"/>
                                          </p:val>
                                        </p:tav>
                                      </p:tavLst>
                                    </p:anim>
                                    <p:animEffect transition="in" filter="fade">
                                      <p:cBhvr>
                                        <p:cTn id="24" dur="1000"/>
                                        <p:tgtEl>
                                          <p:spTgt spid="37"/>
                                        </p:tgtEl>
                                      </p:cBhvr>
                                    </p:animEffect>
                                  </p:childTnLst>
                                </p:cTn>
                              </p:par>
                              <p:par>
                                <p:cTn id="25" presetID="55"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0.70"/>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par>
                                <p:cTn id="30" presetID="55"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0.7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5"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1000" fill="hold"/>
                                        <p:tgtEl>
                                          <p:spTgt spid="36"/>
                                        </p:tgtEl>
                                        <p:attrNameLst>
                                          <p:attrName>ppt_w</p:attrName>
                                        </p:attrNameLst>
                                      </p:cBhvr>
                                      <p:tavLst>
                                        <p:tav tm="0">
                                          <p:val>
                                            <p:strVal val="#ppt_w*0.70"/>
                                          </p:val>
                                        </p:tav>
                                        <p:tav tm="100000">
                                          <p:val>
                                            <p:strVal val="#ppt_w"/>
                                          </p:val>
                                        </p:tav>
                                      </p:tavLst>
                                    </p:anim>
                                    <p:anim calcmode="lin" valueType="num">
                                      <p:cBhvr>
                                        <p:cTn id="45" dur="1000" fill="hold"/>
                                        <p:tgtEl>
                                          <p:spTgt spid="36"/>
                                        </p:tgtEl>
                                        <p:attrNameLst>
                                          <p:attrName>ppt_h</p:attrName>
                                        </p:attrNameLst>
                                      </p:cBhvr>
                                      <p:tavLst>
                                        <p:tav tm="0">
                                          <p:val>
                                            <p:strVal val="#ppt_h"/>
                                          </p:val>
                                        </p:tav>
                                        <p:tav tm="100000">
                                          <p:val>
                                            <p:strVal val="#ppt_h"/>
                                          </p:val>
                                        </p:tav>
                                      </p:tavLst>
                                    </p:anim>
                                    <p:animEffect transition="in" filter="fade">
                                      <p:cBhvr>
                                        <p:cTn id="46" dur="1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1000" fill="hold"/>
                                        <p:tgtEl>
                                          <p:spTgt spid="35"/>
                                        </p:tgtEl>
                                        <p:attrNameLst>
                                          <p:attrName>ppt_w</p:attrName>
                                        </p:attrNameLst>
                                      </p:cBhvr>
                                      <p:tavLst>
                                        <p:tav tm="0">
                                          <p:val>
                                            <p:strVal val="#ppt_w*0.70"/>
                                          </p:val>
                                        </p:tav>
                                        <p:tav tm="100000">
                                          <p:val>
                                            <p:strVal val="#ppt_w"/>
                                          </p:val>
                                        </p:tav>
                                      </p:tavLst>
                                    </p:anim>
                                    <p:anim calcmode="lin" valueType="num">
                                      <p:cBhvr>
                                        <p:cTn id="52" dur="1000" fill="hold"/>
                                        <p:tgtEl>
                                          <p:spTgt spid="35"/>
                                        </p:tgtEl>
                                        <p:attrNameLst>
                                          <p:attrName>ppt_h</p:attrName>
                                        </p:attrNameLst>
                                      </p:cBhvr>
                                      <p:tavLst>
                                        <p:tav tm="0">
                                          <p:val>
                                            <p:strVal val="#ppt_h"/>
                                          </p:val>
                                        </p:tav>
                                        <p:tav tm="100000">
                                          <p:val>
                                            <p:strVal val="#ppt_h"/>
                                          </p:val>
                                        </p:tav>
                                      </p:tavLst>
                                    </p:anim>
                                    <p:animEffect transition="in" filter="fade">
                                      <p:cBhvr>
                                        <p:cTn id="53" dur="10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strVal val="#ppt_w*0.70"/>
                                          </p:val>
                                        </p:tav>
                                        <p:tav tm="100000">
                                          <p:val>
                                            <p:strVal val="#ppt_w"/>
                                          </p:val>
                                        </p:tav>
                                      </p:tavLst>
                                    </p:anim>
                                    <p:anim calcmode="lin" valueType="num">
                                      <p:cBhvr>
                                        <p:cTn id="59" dur="1000" fill="hold"/>
                                        <p:tgtEl>
                                          <p:spTgt spid="31"/>
                                        </p:tgtEl>
                                        <p:attrNameLst>
                                          <p:attrName>ppt_h</p:attrName>
                                        </p:attrNameLst>
                                      </p:cBhvr>
                                      <p:tavLst>
                                        <p:tav tm="0">
                                          <p:val>
                                            <p:strVal val="#ppt_h"/>
                                          </p:val>
                                        </p:tav>
                                        <p:tav tm="100000">
                                          <p:val>
                                            <p:strVal val="#ppt_h"/>
                                          </p:val>
                                        </p:tav>
                                      </p:tavLst>
                                    </p:anim>
                                    <p:animEffect transition="in" filter="fade">
                                      <p:cBhvr>
                                        <p:cTn id="60" dur="1000"/>
                                        <p:tgtEl>
                                          <p:spTgt spid="3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strVal val="#ppt_w*0.70"/>
                                          </p:val>
                                        </p:tav>
                                        <p:tav tm="100000">
                                          <p:val>
                                            <p:strVal val="#ppt_w"/>
                                          </p:val>
                                        </p:tav>
                                      </p:tavLst>
                                    </p:anim>
                                    <p:anim calcmode="lin" valueType="num">
                                      <p:cBhvr>
                                        <p:cTn id="64" dur="1000" fill="hold"/>
                                        <p:tgtEl>
                                          <p:spTgt spid="32"/>
                                        </p:tgtEl>
                                        <p:attrNameLst>
                                          <p:attrName>ppt_h</p:attrName>
                                        </p:attrNameLst>
                                      </p:cBhvr>
                                      <p:tavLst>
                                        <p:tav tm="0">
                                          <p:val>
                                            <p:strVal val="#ppt_h"/>
                                          </p:val>
                                        </p:tav>
                                        <p:tav tm="100000">
                                          <p:val>
                                            <p:strVal val="#ppt_h"/>
                                          </p:val>
                                        </p:tav>
                                      </p:tavLst>
                                    </p:anim>
                                    <p:animEffect transition="in" filter="fade">
                                      <p:cBhvr>
                                        <p:cTn id="65" dur="1000"/>
                                        <p:tgtEl>
                                          <p:spTgt spid="32"/>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1000" fill="hold"/>
                                        <p:tgtEl>
                                          <p:spTgt spid="33"/>
                                        </p:tgtEl>
                                        <p:attrNameLst>
                                          <p:attrName>ppt_w</p:attrName>
                                        </p:attrNameLst>
                                      </p:cBhvr>
                                      <p:tavLst>
                                        <p:tav tm="0">
                                          <p:val>
                                            <p:strVal val="#ppt_w*0.70"/>
                                          </p:val>
                                        </p:tav>
                                        <p:tav tm="100000">
                                          <p:val>
                                            <p:strVal val="#ppt_w"/>
                                          </p:val>
                                        </p:tav>
                                      </p:tavLst>
                                    </p:anim>
                                    <p:anim calcmode="lin" valueType="num">
                                      <p:cBhvr>
                                        <p:cTn id="69" dur="1000" fill="hold"/>
                                        <p:tgtEl>
                                          <p:spTgt spid="33"/>
                                        </p:tgtEl>
                                        <p:attrNameLst>
                                          <p:attrName>ppt_h</p:attrName>
                                        </p:attrNameLst>
                                      </p:cBhvr>
                                      <p:tavLst>
                                        <p:tav tm="0">
                                          <p:val>
                                            <p:strVal val="#ppt_h"/>
                                          </p:val>
                                        </p:tav>
                                        <p:tav tm="100000">
                                          <p:val>
                                            <p:strVal val="#ppt_h"/>
                                          </p:val>
                                        </p:tav>
                                      </p:tavLst>
                                    </p:anim>
                                    <p:animEffect transition="in" filter="fade">
                                      <p:cBhvr>
                                        <p:cTn id="70" dur="1000"/>
                                        <p:tgtEl>
                                          <p:spTgt spid="3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strVal val="#ppt_w*0.70"/>
                                          </p:val>
                                        </p:tav>
                                        <p:tav tm="100000">
                                          <p:val>
                                            <p:strVal val="#ppt_w"/>
                                          </p:val>
                                        </p:tav>
                                      </p:tavLst>
                                    </p:anim>
                                    <p:anim calcmode="lin" valueType="num">
                                      <p:cBhvr>
                                        <p:cTn id="74" dur="1000" fill="hold"/>
                                        <p:tgtEl>
                                          <p:spTgt spid="34"/>
                                        </p:tgtEl>
                                        <p:attrNameLst>
                                          <p:attrName>ppt_h</p:attrName>
                                        </p:attrNameLst>
                                      </p:cBhvr>
                                      <p:tavLst>
                                        <p:tav tm="0">
                                          <p:val>
                                            <p:strVal val="#ppt_h"/>
                                          </p:val>
                                        </p:tav>
                                        <p:tav tm="100000">
                                          <p:val>
                                            <p:strVal val="#ppt_h"/>
                                          </p:val>
                                        </p:tav>
                                      </p:tavLst>
                                    </p:anim>
                                    <p:animEffect transition="in" filter="fade">
                                      <p:cBhvr>
                                        <p:cTn id="75" dur="1000"/>
                                        <p:tgtEl>
                                          <p:spTgt spid="34"/>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strVal val="#ppt_w*0.70"/>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strVal val="#ppt_w*0.70"/>
                                          </p:val>
                                        </p:tav>
                                        <p:tav tm="100000">
                                          <p:val>
                                            <p:strVal val="#ppt_w"/>
                                          </p:val>
                                        </p:tav>
                                      </p:tavLst>
                                    </p:anim>
                                    <p:anim calcmode="lin" valueType="num">
                                      <p:cBhvr>
                                        <p:cTn id="86" dur="1000" fill="hold"/>
                                        <p:tgtEl>
                                          <p:spTgt spid="30"/>
                                        </p:tgtEl>
                                        <p:attrNameLst>
                                          <p:attrName>ppt_h</p:attrName>
                                        </p:attrNameLst>
                                      </p:cBhvr>
                                      <p:tavLst>
                                        <p:tav tm="0">
                                          <p:val>
                                            <p:strVal val="#ppt_h"/>
                                          </p:val>
                                        </p:tav>
                                        <p:tav tm="100000">
                                          <p:val>
                                            <p:strVal val="#ppt_h"/>
                                          </p:val>
                                        </p:tav>
                                      </p:tavLst>
                                    </p:anim>
                                    <p:animEffect transition="in" filter="fade">
                                      <p:cBhvr>
                                        <p:cTn id="87" dur="10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strVal val="#ppt_w*0.70"/>
                                          </p:val>
                                        </p:tav>
                                        <p:tav tm="100000">
                                          <p:val>
                                            <p:strVal val="#ppt_w"/>
                                          </p:val>
                                        </p:tav>
                                      </p:tavLst>
                                    </p:anim>
                                    <p:anim calcmode="lin" valueType="num">
                                      <p:cBhvr>
                                        <p:cTn id="93" dur="1000" fill="hold"/>
                                        <p:tgtEl>
                                          <p:spTgt spid="26"/>
                                        </p:tgtEl>
                                        <p:attrNameLst>
                                          <p:attrName>ppt_h</p:attrName>
                                        </p:attrNameLst>
                                      </p:cBhvr>
                                      <p:tavLst>
                                        <p:tav tm="0">
                                          <p:val>
                                            <p:strVal val="#ppt_h"/>
                                          </p:val>
                                        </p:tav>
                                        <p:tav tm="100000">
                                          <p:val>
                                            <p:strVal val="#ppt_h"/>
                                          </p:val>
                                        </p:tav>
                                      </p:tavLst>
                                    </p:anim>
                                    <p:animEffect transition="in" filter="fade">
                                      <p:cBhvr>
                                        <p:cTn id="94" dur="10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1000" fill="hold"/>
                                        <p:tgtEl>
                                          <p:spTgt spid="10"/>
                                        </p:tgtEl>
                                        <p:attrNameLst>
                                          <p:attrName>ppt_w</p:attrName>
                                        </p:attrNameLst>
                                      </p:cBhvr>
                                      <p:tavLst>
                                        <p:tav tm="0">
                                          <p:val>
                                            <p:strVal val="#ppt_w*0.70"/>
                                          </p:val>
                                        </p:tav>
                                        <p:tav tm="100000">
                                          <p:val>
                                            <p:strVal val="#ppt_w"/>
                                          </p:val>
                                        </p:tav>
                                      </p:tavLst>
                                    </p:anim>
                                    <p:anim calcmode="lin" valueType="num">
                                      <p:cBhvr>
                                        <p:cTn id="100" dur="1000" fill="hold"/>
                                        <p:tgtEl>
                                          <p:spTgt spid="10"/>
                                        </p:tgtEl>
                                        <p:attrNameLst>
                                          <p:attrName>ppt_h</p:attrName>
                                        </p:attrNameLst>
                                      </p:cBhvr>
                                      <p:tavLst>
                                        <p:tav tm="0">
                                          <p:val>
                                            <p:strVal val="#ppt_h"/>
                                          </p:val>
                                        </p:tav>
                                        <p:tav tm="100000">
                                          <p:val>
                                            <p:strVal val="#ppt_h"/>
                                          </p:val>
                                        </p:tav>
                                      </p:tavLst>
                                    </p:anim>
                                    <p:animEffect transition="in" filter="fade">
                                      <p:cBhvr>
                                        <p:cTn id="101" dur="10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nodeType="clickEffect">
                                  <p:stCondLst>
                                    <p:cond delay="0"/>
                                  </p:stCondLst>
                                  <p:childTnLst>
                                    <p:set>
                                      <p:cBhvr>
                                        <p:cTn id="105" dur="1" fill="hold">
                                          <p:stCondLst>
                                            <p:cond delay="0"/>
                                          </p:stCondLst>
                                        </p:cTn>
                                        <p:tgtEl>
                                          <p:spTgt spid="50177"/>
                                        </p:tgtEl>
                                        <p:attrNameLst>
                                          <p:attrName>style.visibility</p:attrName>
                                        </p:attrNameLst>
                                      </p:cBhvr>
                                      <p:to>
                                        <p:strVal val="visible"/>
                                      </p:to>
                                    </p:set>
                                    <p:anim calcmode="lin" valueType="num">
                                      <p:cBhvr>
                                        <p:cTn id="106" dur="1000" fill="hold"/>
                                        <p:tgtEl>
                                          <p:spTgt spid="50177"/>
                                        </p:tgtEl>
                                        <p:attrNameLst>
                                          <p:attrName>ppt_w</p:attrName>
                                        </p:attrNameLst>
                                      </p:cBhvr>
                                      <p:tavLst>
                                        <p:tav tm="0">
                                          <p:val>
                                            <p:strVal val="#ppt_w*0.70"/>
                                          </p:val>
                                        </p:tav>
                                        <p:tav tm="100000">
                                          <p:val>
                                            <p:strVal val="#ppt_w"/>
                                          </p:val>
                                        </p:tav>
                                      </p:tavLst>
                                    </p:anim>
                                    <p:anim calcmode="lin" valueType="num">
                                      <p:cBhvr>
                                        <p:cTn id="107" dur="1000" fill="hold"/>
                                        <p:tgtEl>
                                          <p:spTgt spid="50177"/>
                                        </p:tgtEl>
                                        <p:attrNameLst>
                                          <p:attrName>ppt_h</p:attrName>
                                        </p:attrNameLst>
                                      </p:cBhvr>
                                      <p:tavLst>
                                        <p:tav tm="0">
                                          <p:val>
                                            <p:strVal val="#ppt_h"/>
                                          </p:val>
                                        </p:tav>
                                        <p:tav tm="100000">
                                          <p:val>
                                            <p:strVal val="#ppt_h"/>
                                          </p:val>
                                        </p:tav>
                                      </p:tavLst>
                                    </p:anim>
                                    <p:animEffect transition="in" filter="fade">
                                      <p:cBhvr>
                                        <p:cTn id="108" dur="10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6"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nvGraphicFramePr>
        <p:xfrm>
          <a:off x="1259632" y="4575026"/>
          <a:ext cx="7056784" cy="495872"/>
        </p:xfrm>
        <a:graphic>
          <a:graphicData uri="http://schemas.openxmlformats.org/drawingml/2006/table">
            <a:tbl>
              <a:tblPr/>
              <a:tblGrid>
                <a:gridCol w="7056784"/>
              </a:tblGrid>
              <a:tr h="0">
                <a:tc>
                  <a:txBody>
                    <a:bodyPr/>
                    <a:lstStyle/>
                    <a:p>
                      <a:pPr algn="ctr" rtl="0">
                        <a:lnSpc>
                          <a:spcPct val="115000"/>
                        </a:lnSpc>
                        <a:spcAft>
                          <a:spcPts val="0"/>
                        </a:spcAft>
                      </a:pPr>
                      <a:r>
                        <a:rPr lang="en-US" sz="1500" b="1" i="1" dirty="0">
                          <a:latin typeface="Calibri"/>
                          <a:ea typeface="Calibri"/>
                          <a:cs typeface="Arial"/>
                        </a:rPr>
                        <a:t>Theoretical and Applied Genetics</a:t>
                      </a:r>
                      <a:r>
                        <a:rPr lang="en-US" sz="1500" b="1" dirty="0">
                          <a:latin typeface="Calibri"/>
                          <a:ea typeface="Calibri"/>
                          <a:cs typeface="Arial"/>
                        </a:rPr>
                        <a:t>  </a:t>
                      </a:r>
                      <a:endParaRPr lang="en-US" sz="1100" dirty="0">
                        <a:latin typeface="Calibri"/>
                        <a:ea typeface="Calibri"/>
                        <a:cs typeface="Arial"/>
                      </a:endParaRPr>
                    </a:p>
                  </a:txBody>
                  <a:tcPr marL="9525" marR="9525" marT="9525" marB="9525" anchor="ctr">
                    <a:lnL>
                      <a:noFill/>
                    </a:lnL>
                    <a:lnR>
                      <a:noFill/>
                    </a:lnR>
                    <a:lnT>
                      <a:noFill/>
                    </a:lnT>
                    <a:lnB>
                      <a:noFill/>
                    </a:lnB>
                    <a:solidFill>
                      <a:srgbClr val="DDFFCC"/>
                    </a:solidFill>
                  </a:tcPr>
                </a:tc>
              </a:tr>
              <a:tr h="0">
                <a:tc>
                  <a:txBody>
                    <a:bodyPr/>
                    <a:lstStyle/>
                    <a:p>
                      <a:pPr algn="ctr" rtl="0">
                        <a:lnSpc>
                          <a:spcPct val="115000"/>
                        </a:lnSpc>
                        <a:spcAft>
                          <a:spcPts val="1000"/>
                        </a:spcAft>
                      </a:pPr>
                      <a:endParaRPr lang="en-US" sz="1200" dirty="0">
                        <a:latin typeface="Calibri"/>
                        <a:ea typeface="Calibri"/>
                        <a:cs typeface="Arial"/>
                      </a:endParaRPr>
                    </a:p>
                  </a:txBody>
                  <a:tcPr marL="9525" marR="9525" marT="9525" marB="9525" anchor="ctr">
                    <a:lnL>
                      <a:noFill/>
                    </a:lnL>
                    <a:lnR>
                      <a:noFill/>
                    </a:lnR>
                    <a:lnT>
                      <a:noFill/>
                    </a:lnT>
                    <a:lnB>
                      <a:noFill/>
                    </a:lnB>
                  </a:tcPr>
                </a:tc>
              </a:tr>
            </a:tbl>
          </a:graphicData>
        </a:graphic>
      </p:graphicFrame>
      <p:pic>
        <p:nvPicPr>
          <p:cNvPr id="108549" name="صورة 15" descr="TAGcover.jpg">
            <a:hlinkClick r:id="rId2"/>
          </p:cNvPr>
          <p:cNvPicPr>
            <a:picLocks noChangeAspect="1" noChangeArrowheads="1"/>
          </p:cNvPicPr>
          <p:nvPr/>
        </p:nvPicPr>
        <p:blipFill>
          <a:blip r:embed="rId3" cstate="print"/>
          <a:srcRect/>
          <a:stretch>
            <a:fillRect/>
          </a:stretch>
        </p:blipFill>
        <p:spPr bwMode="auto">
          <a:xfrm>
            <a:off x="2627784" y="260648"/>
            <a:ext cx="3827748" cy="4104456"/>
          </a:xfrm>
          <a:prstGeom prst="rect">
            <a:avLst/>
          </a:prstGeom>
          <a:ln>
            <a:noFill/>
          </a:ln>
          <a:effectLst>
            <a:outerShdw blurRad="292100" dist="139700" dir="2700000" algn="tl" rotWithShape="0">
              <a:srgbClr val="333333">
                <a:alpha val="65000"/>
              </a:srgbClr>
            </a:outerShdw>
          </a:effectLst>
        </p:spPr>
      </p:pic>
      <p:graphicFrame>
        <p:nvGraphicFramePr>
          <p:cNvPr id="10" name="جدول 9"/>
          <p:cNvGraphicFramePr>
            <a:graphicFrameLocks noGrp="1"/>
          </p:cNvGraphicFramePr>
          <p:nvPr/>
        </p:nvGraphicFramePr>
        <p:xfrm>
          <a:off x="1259633" y="4883998"/>
          <a:ext cx="6912768" cy="1414780"/>
        </p:xfrm>
        <a:graphic>
          <a:graphicData uri="http://schemas.openxmlformats.org/drawingml/2006/table">
            <a:tbl>
              <a:tblPr/>
              <a:tblGrid>
                <a:gridCol w="4191277"/>
                <a:gridCol w="2214326"/>
                <a:gridCol w="507165"/>
              </a:tblGrid>
              <a:tr h="0">
                <a:tc>
                  <a:txBody>
                    <a:bodyPr/>
                    <a:lstStyle/>
                    <a:p>
                      <a:pPr algn="l" rtl="0">
                        <a:lnSpc>
                          <a:spcPct val="115000"/>
                        </a:lnSpc>
                        <a:spcAft>
                          <a:spcPts val="0"/>
                        </a:spcAft>
                      </a:pPr>
                      <a:r>
                        <a:rPr lang="en-US" sz="1600" b="1" dirty="0">
                          <a:latin typeface="Calibri"/>
                          <a:ea typeface="Calibri"/>
                          <a:cs typeface="Arial"/>
                        </a:rPr>
                        <a:t>Former name(s)</a:t>
                      </a:r>
                    </a:p>
                  </a:txBody>
                  <a:tcPr marL="9525" marR="9525" marT="9525" marB="9525" anchor="ctr">
                    <a:lnL>
                      <a:noFill/>
                    </a:lnL>
                    <a:lnR>
                      <a:noFill/>
                    </a:lnR>
                    <a:lnT>
                      <a:noFill/>
                    </a:lnT>
                    <a:lnB>
                      <a:noFill/>
                    </a:lnB>
                  </a:tcPr>
                </a:tc>
                <a:tc gridSpan="2">
                  <a:txBody>
                    <a:bodyPr/>
                    <a:lstStyle/>
                    <a:p>
                      <a:pPr algn="l" rtl="0">
                        <a:lnSpc>
                          <a:spcPct val="115000"/>
                        </a:lnSpc>
                        <a:spcAft>
                          <a:spcPts val="0"/>
                        </a:spcAft>
                      </a:pPr>
                      <a:r>
                        <a:rPr lang="en-US" sz="1600" b="1" i="1" dirty="0" err="1">
                          <a:latin typeface="Calibri"/>
                          <a:ea typeface="Calibri"/>
                          <a:cs typeface="Arial"/>
                        </a:rPr>
                        <a:t>Der</a:t>
                      </a:r>
                      <a:r>
                        <a:rPr lang="en-US" sz="1600" b="1" i="1" dirty="0">
                          <a:latin typeface="Calibri"/>
                          <a:ea typeface="Calibri"/>
                          <a:cs typeface="Arial"/>
                        </a:rPr>
                        <a:t> </a:t>
                      </a:r>
                      <a:r>
                        <a:rPr lang="en-US" sz="1600" b="1" i="1" dirty="0" err="1">
                          <a:latin typeface="Calibri"/>
                          <a:ea typeface="Calibri"/>
                          <a:cs typeface="Arial"/>
                        </a:rPr>
                        <a:t>Züchter</a:t>
                      </a:r>
                      <a:endParaRPr lang="en-US" sz="1600" b="1" dirty="0">
                        <a:latin typeface="Calibri"/>
                        <a:ea typeface="Calibri"/>
                        <a:cs typeface="Arial"/>
                      </a:endParaRPr>
                    </a:p>
                  </a:txBody>
                  <a:tcPr marL="9525" marR="9525" marT="9525" marB="9525" anchor="ctr">
                    <a:lnL>
                      <a:noFill/>
                    </a:lnL>
                    <a:lnR>
                      <a:noFill/>
                    </a:lnR>
                    <a:lnT>
                      <a:noFill/>
                    </a:lnT>
                    <a:lnB>
                      <a:noFill/>
                    </a:lnB>
                  </a:tcPr>
                </a:tc>
                <a:tc hMerge="1">
                  <a:txBody>
                    <a:bodyPr/>
                    <a:lstStyle/>
                    <a:p>
                      <a:pPr rtl="1"/>
                      <a:endParaRPr lang="ar-SY"/>
                    </a:p>
                  </a:txBody>
                  <a:tcPr/>
                </a:tc>
              </a:tr>
              <a:tr h="0">
                <a:tc>
                  <a:txBody>
                    <a:bodyPr/>
                    <a:lstStyle/>
                    <a:p>
                      <a:pPr algn="l" rtl="0">
                        <a:lnSpc>
                          <a:spcPct val="115000"/>
                        </a:lnSpc>
                        <a:spcAft>
                          <a:spcPts val="0"/>
                        </a:spcAft>
                      </a:pPr>
                      <a:r>
                        <a:rPr lang="en-US" sz="1600" b="1" dirty="0">
                          <a:latin typeface="Calibri"/>
                          <a:ea typeface="Calibri"/>
                          <a:cs typeface="Arial"/>
                        </a:rPr>
                        <a:t>Abbreviated title (</a:t>
                      </a:r>
                      <a:r>
                        <a:rPr lang="en-US" sz="1600" b="1" u="sng" dirty="0">
                          <a:solidFill>
                            <a:srgbClr val="0000FF"/>
                          </a:solidFill>
                          <a:latin typeface="Calibri"/>
                          <a:ea typeface="Calibri"/>
                          <a:cs typeface="Arial"/>
                          <a:hlinkClick r:id="rId4" tooltip="ISO 4"/>
                        </a:rPr>
                        <a:t>ISO 4</a:t>
                      </a:r>
                      <a:r>
                        <a:rPr lang="en-US" sz="1600" b="1" dirty="0">
                          <a:latin typeface="Calibri"/>
                          <a:ea typeface="Calibri"/>
                          <a:cs typeface="Arial"/>
                        </a:rPr>
                        <a:t>)</a:t>
                      </a:r>
                    </a:p>
                  </a:txBody>
                  <a:tcPr marL="9525" marR="9525" marT="9525" marB="9525" anchor="ctr">
                    <a:lnL>
                      <a:noFill/>
                    </a:lnL>
                    <a:lnR>
                      <a:noFill/>
                    </a:lnR>
                    <a:lnT>
                      <a:noFill/>
                    </a:lnT>
                    <a:lnB>
                      <a:noFill/>
                    </a:lnB>
                  </a:tcPr>
                </a:tc>
                <a:tc gridSpan="2">
                  <a:txBody>
                    <a:bodyPr/>
                    <a:lstStyle/>
                    <a:p>
                      <a:pPr algn="l" rtl="0">
                        <a:lnSpc>
                          <a:spcPct val="115000"/>
                        </a:lnSpc>
                        <a:spcAft>
                          <a:spcPts val="0"/>
                        </a:spcAft>
                      </a:pPr>
                      <a:r>
                        <a:rPr lang="en-US" sz="1600" b="1" i="1">
                          <a:latin typeface="Calibri"/>
                          <a:ea typeface="Calibri"/>
                          <a:cs typeface="Arial"/>
                        </a:rPr>
                        <a:t>Theor. Appl. Genet.</a:t>
                      </a:r>
                      <a:endParaRPr lang="en-US" sz="1600" b="1">
                        <a:latin typeface="Calibri"/>
                        <a:ea typeface="Calibri"/>
                        <a:cs typeface="Arial"/>
                      </a:endParaRPr>
                    </a:p>
                  </a:txBody>
                  <a:tcPr marL="9525" marR="9525" marT="9525" marB="9525" anchor="ctr">
                    <a:lnL>
                      <a:noFill/>
                    </a:lnL>
                    <a:lnR>
                      <a:noFill/>
                    </a:lnR>
                    <a:lnT>
                      <a:noFill/>
                    </a:lnT>
                    <a:lnB>
                      <a:noFill/>
                    </a:lnB>
                  </a:tcPr>
                </a:tc>
                <a:tc hMerge="1">
                  <a:txBody>
                    <a:bodyPr/>
                    <a:lstStyle/>
                    <a:p>
                      <a:pPr rtl="1"/>
                      <a:endParaRPr lang="ar-SY"/>
                    </a:p>
                  </a:txBody>
                  <a:tcPr/>
                </a:tc>
              </a:tr>
              <a:tr h="0">
                <a:tc>
                  <a:txBody>
                    <a:bodyPr/>
                    <a:lstStyle/>
                    <a:p>
                      <a:pPr algn="l" rtl="0">
                        <a:lnSpc>
                          <a:spcPct val="115000"/>
                        </a:lnSpc>
                        <a:spcAft>
                          <a:spcPts val="0"/>
                        </a:spcAft>
                      </a:pPr>
                      <a:r>
                        <a:rPr lang="en-US" sz="1600" b="1" u="sng" dirty="0">
                          <a:solidFill>
                            <a:srgbClr val="0000FF"/>
                          </a:solidFill>
                          <a:latin typeface="Calibri"/>
                          <a:ea typeface="Calibri"/>
                          <a:cs typeface="Arial"/>
                          <a:hlinkClick r:id="rId5" tooltip="List of academic disciplines"/>
                        </a:rPr>
                        <a:t>Discipline</a:t>
                      </a:r>
                      <a:endParaRPr lang="en-US" sz="1600" b="1" dirty="0">
                        <a:latin typeface="Calibri"/>
                        <a:ea typeface="Calibri"/>
                        <a:cs typeface="Arial"/>
                      </a:endParaRPr>
                    </a:p>
                  </a:txBody>
                  <a:tcPr marL="9525" marR="9525" marT="9525" marB="9525" anchor="ctr">
                    <a:lnL>
                      <a:noFill/>
                    </a:lnL>
                    <a:lnR>
                      <a:noFill/>
                    </a:lnR>
                    <a:lnT>
                      <a:noFill/>
                    </a:lnT>
                    <a:lnB>
                      <a:noFill/>
                    </a:lnB>
                  </a:tcPr>
                </a:tc>
                <a:tc gridSpan="2">
                  <a:txBody>
                    <a:bodyPr/>
                    <a:lstStyle/>
                    <a:p>
                      <a:pPr algn="l" rtl="0">
                        <a:lnSpc>
                          <a:spcPct val="115000"/>
                        </a:lnSpc>
                        <a:spcAft>
                          <a:spcPts val="0"/>
                        </a:spcAft>
                      </a:pPr>
                      <a:r>
                        <a:rPr lang="en-US" sz="1600" b="1" u="sng" dirty="0">
                          <a:solidFill>
                            <a:srgbClr val="0000FF"/>
                          </a:solidFill>
                          <a:latin typeface="Calibri"/>
                          <a:ea typeface="Calibri"/>
                          <a:cs typeface="Arial"/>
                          <a:hlinkClick r:id="rId6" tooltip="Genetics"/>
                        </a:rPr>
                        <a:t>Genetics</a:t>
                      </a:r>
                      <a:r>
                        <a:rPr lang="en-US" sz="1600" b="1" dirty="0">
                          <a:latin typeface="Calibri"/>
                          <a:ea typeface="Calibri"/>
                          <a:cs typeface="Arial"/>
                        </a:rPr>
                        <a:t>, </a:t>
                      </a:r>
                      <a:r>
                        <a:rPr lang="en-US" sz="1600" b="1" u="sng" dirty="0">
                          <a:solidFill>
                            <a:srgbClr val="0000FF"/>
                          </a:solidFill>
                          <a:latin typeface="Calibri"/>
                          <a:ea typeface="Calibri"/>
                          <a:cs typeface="Arial"/>
                          <a:hlinkClick r:id="rId7" tooltip="Genomics"/>
                        </a:rPr>
                        <a:t>genomics</a:t>
                      </a:r>
                      <a:r>
                        <a:rPr lang="en-US" sz="1600" b="1" dirty="0">
                          <a:latin typeface="Calibri"/>
                          <a:ea typeface="Calibri"/>
                          <a:cs typeface="Arial"/>
                        </a:rPr>
                        <a:t>, </a:t>
                      </a:r>
                      <a:r>
                        <a:rPr lang="en-US" sz="1600" b="1" u="sng" dirty="0">
                          <a:solidFill>
                            <a:srgbClr val="0000FF"/>
                          </a:solidFill>
                          <a:latin typeface="Calibri"/>
                          <a:ea typeface="Calibri"/>
                          <a:cs typeface="Arial"/>
                          <a:hlinkClick r:id="rId8" tooltip="Botany"/>
                        </a:rPr>
                        <a:t>botany</a:t>
                      </a:r>
                      <a:endParaRPr lang="en-US" sz="1600" b="1" dirty="0">
                        <a:latin typeface="Calibri"/>
                        <a:ea typeface="Calibri"/>
                        <a:cs typeface="Arial"/>
                      </a:endParaRPr>
                    </a:p>
                  </a:txBody>
                  <a:tcPr marL="9525" marR="9525" marT="9525" marB="9525" anchor="ctr">
                    <a:lnL>
                      <a:noFill/>
                    </a:lnL>
                    <a:lnR>
                      <a:noFill/>
                    </a:lnR>
                    <a:lnT>
                      <a:noFill/>
                    </a:lnT>
                    <a:lnB>
                      <a:noFill/>
                    </a:lnB>
                  </a:tcPr>
                </a:tc>
                <a:tc hMerge="1">
                  <a:txBody>
                    <a:bodyPr/>
                    <a:lstStyle/>
                    <a:p>
                      <a:pPr rtl="1"/>
                      <a:endParaRPr lang="ar-SY"/>
                    </a:p>
                  </a:txBody>
                  <a:tcPr/>
                </a:tc>
              </a:tr>
              <a:tr h="0">
                <a:tc>
                  <a:txBody>
                    <a:bodyPr/>
                    <a:lstStyle/>
                    <a:p>
                      <a:pPr algn="l" rtl="0">
                        <a:lnSpc>
                          <a:spcPct val="115000"/>
                        </a:lnSpc>
                        <a:spcAft>
                          <a:spcPts val="0"/>
                        </a:spcAft>
                      </a:pPr>
                      <a:r>
                        <a:rPr lang="en-US" sz="1600" b="1" dirty="0">
                          <a:latin typeface="Calibri"/>
                          <a:ea typeface="Calibri"/>
                          <a:cs typeface="Arial"/>
                        </a:rPr>
                        <a:t>Language</a:t>
                      </a:r>
                    </a:p>
                  </a:txBody>
                  <a:tcPr marL="9525" marR="9525" marT="9525" marB="9525" anchor="ctr">
                    <a:lnL>
                      <a:noFill/>
                    </a:lnL>
                    <a:lnR>
                      <a:noFill/>
                    </a:lnR>
                    <a:lnT>
                      <a:noFill/>
                    </a:lnT>
                    <a:lnB>
                      <a:noFill/>
                    </a:lnB>
                  </a:tcPr>
                </a:tc>
                <a:tc gridSpan="2">
                  <a:txBody>
                    <a:bodyPr/>
                    <a:lstStyle/>
                    <a:p>
                      <a:pPr algn="l" rtl="0">
                        <a:lnSpc>
                          <a:spcPct val="115000"/>
                        </a:lnSpc>
                        <a:spcAft>
                          <a:spcPts val="0"/>
                        </a:spcAft>
                      </a:pPr>
                      <a:r>
                        <a:rPr lang="en-US" sz="1600" b="1">
                          <a:latin typeface="Calibri"/>
                          <a:ea typeface="Calibri"/>
                          <a:cs typeface="Arial"/>
                        </a:rPr>
                        <a:t>English</a:t>
                      </a:r>
                    </a:p>
                  </a:txBody>
                  <a:tcPr marL="9525" marR="9525" marT="9525" marB="9525" anchor="ctr">
                    <a:lnL>
                      <a:noFill/>
                    </a:lnL>
                    <a:lnR>
                      <a:noFill/>
                    </a:lnR>
                    <a:lnT>
                      <a:noFill/>
                    </a:lnT>
                    <a:lnB>
                      <a:noFill/>
                    </a:lnB>
                  </a:tcPr>
                </a:tc>
                <a:tc hMerge="1">
                  <a:txBody>
                    <a:bodyPr/>
                    <a:lstStyle/>
                    <a:p>
                      <a:pPr rtl="1"/>
                      <a:endParaRPr lang="ar-SY"/>
                    </a:p>
                  </a:txBody>
                  <a:tcPr/>
                </a:tc>
              </a:tr>
              <a:tr h="0">
                <a:tc>
                  <a:txBody>
                    <a:bodyPr/>
                    <a:lstStyle/>
                    <a:p>
                      <a:pPr algn="l" rtl="0">
                        <a:lnSpc>
                          <a:spcPct val="115000"/>
                        </a:lnSpc>
                        <a:spcAft>
                          <a:spcPts val="0"/>
                        </a:spcAft>
                      </a:pPr>
                      <a:r>
                        <a:rPr lang="en-US" sz="1600" b="1" dirty="0">
                          <a:latin typeface="Calibri"/>
                          <a:ea typeface="Calibri"/>
                          <a:cs typeface="Arial"/>
                        </a:rPr>
                        <a:t>Edited by</a:t>
                      </a:r>
                    </a:p>
                  </a:txBody>
                  <a:tcPr marL="9525" marR="9525" marT="9525" marB="9525" anchor="ctr">
                    <a:lnL>
                      <a:noFill/>
                    </a:lnL>
                    <a:lnR>
                      <a:noFill/>
                    </a:lnR>
                    <a:lnT>
                      <a:noFill/>
                    </a:lnT>
                    <a:lnB>
                      <a:noFill/>
                    </a:lnB>
                  </a:tcPr>
                </a:tc>
                <a:tc>
                  <a:txBody>
                    <a:bodyPr/>
                    <a:lstStyle/>
                    <a:p>
                      <a:pPr algn="l" rtl="0">
                        <a:lnSpc>
                          <a:spcPct val="115000"/>
                        </a:lnSpc>
                        <a:spcAft>
                          <a:spcPts val="0"/>
                        </a:spcAft>
                      </a:pPr>
                      <a:r>
                        <a:rPr lang="en-US" sz="1600" b="1" dirty="0">
                          <a:latin typeface="Calibri"/>
                          <a:ea typeface="Calibri"/>
                          <a:cs typeface="Arial"/>
                        </a:rPr>
                        <a:t>Albrecht E. </a:t>
                      </a:r>
                      <a:r>
                        <a:rPr lang="en-US" sz="1600" b="1" dirty="0" err="1">
                          <a:latin typeface="Calibri"/>
                          <a:ea typeface="Calibri"/>
                          <a:cs typeface="Arial"/>
                        </a:rPr>
                        <a:t>Melchinger</a:t>
                      </a:r>
                      <a:endParaRPr lang="en-US" sz="1600" b="1" dirty="0">
                        <a:latin typeface="Calibri"/>
                        <a:ea typeface="Calibri"/>
                        <a:cs typeface="Arial"/>
                      </a:endParaRPr>
                    </a:p>
                  </a:txBody>
                  <a:tcPr marL="9525" marR="9525" marT="9525" marB="9525" anchor="ctr">
                    <a:lnL>
                      <a:noFill/>
                    </a:lnL>
                    <a:lnR>
                      <a:noFill/>
                    </a:lnR>
                    <a:lnT>
                      <a:noFill/>
                    </a:lnT>
                    <a:lnB>
                      <a:noFill/>
                    </a:lnB>
                  </a:tcPr>
                </a:tc>
                <a:tc>
                  <a:txBody>
                    <a:bodyPr/>
                    <a:lstStyle/>
                    <a:p>
                      <a:pPr algn="r" rtl="1">
                        <a:lnSpc>
                          <a:spcPct val="115000"/>
                        </a:lnSpc>
                        <a:spcAft>
                          <a:spcPts val="1000"/>
                        </a:spcAft>
                      </a:pPr>
                      <a:r>
                        <a:rPr lang="en-US" sz="1600" b="1" dirty="0">
                          <a:latin typeface="Calibri"/>
                          <a:ea typeface="Calibri"/>
                          <a:cs typeface="Arial"/>
                        </a:rPr>
                        <a:t> </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23528" y="821744"/>
          <a:ext cx="8496944" cy="4335448"/>
        </p:xfrm>
        <a:graphic>
          <a:graphicData uri="http://schemas.openxmlformats.org/drawingml/2006/table">
            <a:tbl>
              <a:tblPr/>
              <a:tblGrid>
                <a:gridCol w="4896544"/>
                <a:gridCol w="3600400"/>
              </a:tblGrid>
              <a:tr h="302201">
                <a:tc gridSpan="2">
                  <a:txBody>
                    <a:bodyPr/>
                    <a:lstStyle/>
                    <a:p>
                      <a:pPr algn="ctr" rtl="0">
                        <a:lnSpc>
                          <a:spcPct val="100000"/>
                        </a:lnSpc>
                        <a:spcAft>
                          <a:spcPts val="0"/>
                        </a:spcAft>
                      </a:pPr>
                      <a:r>
                        <a:rPr lang="en-US" sz="2000" b="1" dirty="0">
                          <a:latin typeface="Calibri"/>
                          <a:ea typeface="Calibri"/>
                          <a:cs typeface="Arial"/>
                        </a:rPr>
                        <a:t>Publication details</a:t>
                      </a:r>
                      <a:endParaRPr lang="en-US" sz="2000" dirty="0">
                        <a:latin typeface="Calibri"/>
                        <a:ea typeface="Calibri"/>
                        <a:cs typeface="Arial"/>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CC"/>
                    </a:solidFill>
                  </a:tcPr>
                </a:tc>
                <a:tc hMerge="1">
                  <a:txBody>
                    <a:bodyPr/>
                    <a:lstStyle/>
                    <a:p>
                      <a:pPr rtl="1"/>
                      <a:endParaRPr lang="ar-SY"/>
                    </a:p>
                  </a:txBody>
                  <a:tcPr/>
                </a:tc>
              </a:tr>
              <a:tr h="302201">
                <a:tc>
                  <a:txBody>
                    <a:bodyPr/>
                    <a:lstStyle/>
                    <a:p>
                      <a:pPr algn="l" rtl="0">
                        <a:lnSpc>
                          <a:spcPct val="100000"/>
                        </a:lnSpc>
                        <a:spcAft>
                          <a:spcPts val="0"/>
                        </a:spcAft>
                      </a:pPr>
                      <a:r>
                        <a:rPr lang="en-US" sz="1600" b="1" dirty="0">
                          <a:latin typeface="Calibri"/>
                          <a:ea typeface="Calibri"/>
                          <a:cs typeface="Arial"/>
                        </a:rPr>
                        <a:t>Publisher</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600" b="1" u="sng">
                          <a:solidFill>
                            <a:srgbClr val="0000FF"/>
                          </a:solidFill>
                          <a:latin typeface="Calibri"/>
                          <a:ea typeface="Calibri"/>
                          <a:cs typeface="Arial"/>
                          <a:hlinkClick r:id="rId2" tooltip="Springer Science+Business Media"/>
                        </a:rPr>
                        <a:t>Springer Science+Business Media</a:t>
                      </a:r>
                      <a:endParaRPr lang="en-US" sz="1600" b="1">
                        <a:latin typeface="Calibri"/>
                        <a:ea typeface="Calibri"/>
                        <a:cs typeface="Arial"/>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201">
                <a:tc>
                  <a:txBody>
                    <a:bodyPr/>
                    <a:lstStyle/>
                    <a:p>
                      <a:pPr algn="l" rtl="0">
                        <a:lnSpc>
                          <a:spcPct val="100000"/>
                        </a:lnSpc>
                        <a:spcAft>
                          <a:spcPts val="0"/>
                        </a:spcAft>
                      </a:pPr>
                      <a:r>
                        <a:rPr lang="en-US" sz="1600" b="1" dirty="0">
                          <a:latin typeface="Calibri"/>
                          <a:ea typeface="Calibri"/>
                          <a:cs typeface="Arial"/>
                        </a:rPr>
                        <a:t>Publication history</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600" b="1">
                          <a:latin typeface="Calibri"/>
                          <a:ea typeface="Calibri"/>
                          <a:cs typeface="Arial"/>
                        </a:rPr>
                        <a:t>1929–present</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201">
                <a:tc>
                  <a:txBody>
                    <a:bodyPr/>
                    <a:lstStyle/>
                    <a:p>
                      <a:pPr algn="l" rtl="0">
                        <a:lnSpc>
                          <a:spcPct val="100000"/>
                        </a:lnSpc>
                        <a:spcAft>
                          <a:spcPts val="0"/>
                        </a:spcAft>
                      </a:pPr>
                      <a:r>
                        <a:rPr lang="en-US" sz="1600" b="1" dirty="0">
                          <a:latin typeface="Calibri"/>
                          <a:ea typeface="Calibri"/>
                          <a:cs typeface="Arial"/>
                        </a:rPr>
                        <a:t>Frequency</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600" b="1">
                          <a:latin typeface="Calibri"/>
                          <a:ea typeface="Calibri"/>
                          <a:cs typeface="Arial"/>
                        </a:rPr>
                        <a:t>8/year</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201">
                <a:tc>
                  <a:txBody>
                    <a:bodyPr/>
                    <a:lstStyle/>
                    <a:p>
                      <a:pPr algn="l" rtl="0">
                        <a:lnSpc>
                          <a:spcPct val="100000"/>
                        </a:lnSpc>
                        <a:spcAft>
                          <a:spcPts val="0"/>
                        </a:spcAft>
                      </a:pPr>
                      <a:r>
                        <a:rPr lang="en-US" sz="1600" b="1" u="sng" dirty="0">
                          <a:solidFill>
                            <a:srgbClr val="0000FF"/>
                          </a:solidFill>
                          <a:latin typeface="Calibri"/>
                          <a:ea typeface="Calibri"/>
                          <a:cs typeface="Arial"/>
                          <a:hlinkClick r:id="rId3" tooltip="Open access"/>
                        </a:rPr>
                        <a:t>Open access</a:t>
                      </a:r>
                      <a:endParaRPr lang="en-US" sz="1600" b="1" dirty="0">
                        <a:latin typeface="Calibri"/>
                        <a:ea typeface="Calibri"/>
                        <a:cs typeface="Arial"/>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600" b="1" u="sng" dirty="0">
                          <a:solidFill>
                            <a:srgbClr val="0000FF"/>
                          </a:solidFill>
                          <a:latin typeface="Calibri"/>
                          <a:ea typeface="Calibri"/>
                          <a:cs typeface="Arial"/>
                          <a:hlinkClick r:id="rId4"/>
                        </a:rPr>
                        <a:t>Partially</a:t>
                      </a:r>
                      <a:endParaRPr lang="en-US" sz="1600" b="1" dirty="0">
                        <a:latin typeface="Calibri"/>
                        <a:ea typeface="Calibri"/>
                        <a:cs typeface="Arial"/>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7226">
                <a:tc>
                  <a:txBody>
                    <a:bodyPr/>
                    <a:lstStyle/>
                    <a:p>
                      <a:pPr algn="l" rtl="0">
                        <a:lnSpc>
                          <a:spcPct val="100000"/>
                        </a:lnSpc>
                        <a:spcAft>
                          <a:spcPts val="0"/>
                        </a:spcAft>
                      </a:pPr>
                      <a:r>
                        <a:rPr lang="en-US" sz="1600" b="1" u="sng" dirty="0">
                          <a:solidFill>
                            <a:srgbClr val="0000FF"/>
                          </a:solidFill>
                          <a:latin typeface="Calibri"/>
                          <a:ea typeface="Calibri"/>
                          <a:cs typeface="Arial"/>
                          <a:hlinkClick r:id="rId5" tooltip="Impact factor"/>
                        </a:rPr>
                        <a:t>Impact factor</a:t>
                      </a:r>
                      <a:r>
                        <a:rPr lang="en-US" sz="1600" b="1" dirty="0">
                          <a:latin typeface="Calibri"/>
                          <a:ea typeface="Calibri"/>
                          <a:cs typeface="Arial"/>
                        </a:rPr>
                        <a:t/>
                      </a:r>
                      <a:br>
                        <a:rPr lang="en-US" sz="1600" b="1" dirty="0">
                          <a:latin typeface="Calibri"/>
                          <a:ea typeface="Calibri"/>
                          <a:cs typeface="Arial"/>
                        </a:rPr>
                      </a:br>
                      <a:r>
                        <a:rPr lang="en-US" sz="1600" b="1" dirty="0">
                          <a:latin typeface="Calibri"/>
                          <a:ea typeface="Calibri"/>
                          <a:cs typeface="Arial"/>
                        </a:rPr>
                        <a:t>(2010)</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600" b="1" dirty="0">
                          <a:latin typeface="Calibri"/>
                          <a:ea typeface="Calibri"/>
                          <a:cs typeface="Arial"/>
                        </a:rPr>
                        <a:t>3.264</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201">
                <a:tc gridSpan="2">
                  <a:txBody>
                    <a:bodyPr/>
                    <a:lstStyle/>
                    <a:p>
                      <a:pPr algn="ctr" rtl="0">
                        <a:lnSpc>
                          <a:spcPct val="100000"/>
                        </a:lnSpc>
                        <a:spcAft>
                          <a:spcPts val="0"/>
                        </a:spcAft>
                      </a:pPr>
                      <a:r>
                        <a:rPr lang="en-US" sz="1800" b="1" dirty="0">
                          <a:latin typeface="Calibri"/>
                          <a:ea typeface="Calibri"/>
                          <a:cs typeface="Arial"/>
                        </a:rPr>
                        <a:t>Indexing</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CC"/>
                    </a:solidFill>
                  </a:tcPr>
                </a:tc>
                <a:tc hMerge="1">
                  <a:txBody>
                    <a:bodyPr/>
                    <a:lstStyle/>
                    <a:p>
                      <a:pPr rtl="1"/>
                      <a:endParaRPr lang="ar-SY"/>
                    </a:p>
                  </a:txBody>
                  <a:tcPr/>
                </a:tc>
              </a:tr>
              <a:tr h="577226">
                <a:tc>
                  <a:txBody>
                    <a:bodyPr/>
                    <a:lstStyle/>
                    <a:p>
                      <a:pPr algn="l" rtl="0">
                        <a:lnSpc>
                          <a:spcPct val="100000"/>
                        </a:lnSpc>
                        <a:spcAft>
                          <a:spcPts val="0"/>
                        </a:spcAft>
                      </a:pPr>
                      <a:r>
                        <a:rPr lang="en-US" sz="1600" b="1" u="sng" dirty="0" smtClean="0">
                          <a:solidFill>
                            <a:srgbClr val="0000FF"/>
                          </a:solidFill>
                          <a:effectLst>
                            <a:outerShdw blurRad="38100" dist="38100" dir="2700000" algn="tl">
                              <a:srgbClr val="000000">
                                <a:alpha val="43137"/>
                              </a:srgbClr>
                            </a:outerShdw>
                          </a:effectLst>
                          <a:latin typeface="Calibri"/>
                          <a:ea typeface="Calibri"/>
                          <a:cs typeface="+mj-cs"/>
                          <a:hlinkClick r:id="rId6" tooltip="International Standard Serial Number"/>
                        </a:rPr>
                        <a:t>ISSN</a:t>
                      </a:r>
                      <a:r>
                        <a:rPr lang="en-US" sz="1600" b="1" u="sng" dirty="0" smtClean="0">
                          <a:solidFill>
                            <a:srgbClr val="0000FF"/>
                          </a:solidFill>
                          <a:effectLst>
                            <a:outerShdw blurRad="38100" dist="38100" dir="2700000" algn="tl">
                              <a:srgbClr val="000000">
                                <a:alpha val="43137"/>
                              </a:srgbClr>
                            </a:outerShdw>
                          </a:effectLst>
                          <a:latin typeface="Calibri"/>
                          <a:ea typeface="Calibri"/>
                          <a:cs typeface="+mj-cs"/>
                        </a:rPr>
                        <a:t>  </a:t>
                      </a:r>
                      <a:r>
                        <a:rPr lang="en-US" sz="1600" b="1" u="sng" dirty="0" smtClean="0">
                          <a:solidFill>
                            <a:srgbClr val="FF0000"/>
                          </a:solidFill>
                          <a:effectLst>
                            <a:outerShdw blurRad="38100" dist="38100" dir="2700000" algn="tl">
                              <a:srgbClr val="000000">
                                <a:alpha val="43137"/>
                              </a:srgbClr>
                            </a:outerShdw>
                          </a:effectLst>
                          <a:latin typeface="Calibri"/>
                          <a:ea typeface="Calibri"/>
                          <a:cs typeface="+mj-cs"/>
                        </a:rPr>
                        <a:t>(</a:t>
                      </a:r>
                      <a:r>
                        <a:rPr lang="en-US"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International standard serial number)</a:t>
                      </a:r>
                      <a:endParaRPr lang="en-US" sz="1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800" b="1" u="sng" dirty="0">
                          <a:solidFill>
                            <a:srgbClr val="0000FF"/>
                          </a:solidFill>
                          <a:latin typeface="Calibri"/>
                          <a:ea typeface="Calibri"/>
                          <a:cs typeface="Arial"/>
                          <a:hlinkClick r:id="rId7"/>
                        </a:rPr>
                        <a:t>0040-5752</a:t>
                      </a:r>
                      <a:r>
                        <a:rPr lang="en-US" sz="1800" b="1" dirty="0">
                          <a:latin typeface="Calibri"/>
                          <a:ea typeface="Calibri"/>
                          <a:cs typeface="Arial"/>
                        </a:rPr>
                        <a:t> (print)</a:t>
                      </a:r>
                      <a:br>
                        <a:rPr lang="en-US" sz="1800" b="1" dirty="0">
                          <a:latin typeface="Calibri"/>
                          <a:ea typeface="Calibri"/>
                          <a:cs typeface="Arial"/>
                        </a:rPr>
                      </a:br>
                      <a:r>
                        <a:rPr lang="en-US" sz="1800" b="1" u="sng" dirty="0">
                          <a:solidFill>
                            <a:srgbClr val="0000FF"/>
                          </a:solidFill>
                          <a:latin typeface="Calibri"/>
                          <a:ea typeface="Calibri"/>
                          <a:cs typeface="Arial"/>
                          <a:hlinkClick r:id="rId8"/>
                        </a:rPr>
                        <a:t>1432-2242</a:t>
                      </a:r>
                      <a:r>
                        <a:rPr lang="en-US" sz="1800" b="1" dirty="0">
                          <a:latin typeface="Calibri"/>
                          <a:ea typeface="Calibri"/>
                          <a:cs typeface="Arial"/>
                        </a:rPr>
                        <a:t> (web)</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201">
                <a:tc>
                  <a:txBody>
                    <a:bodyPr/>
                    <a:lstStyle/>
                    <a:p>
                      <a:pPr algn="l" rtl="0">
                        <a:lnSpc>
                          <a:spcPct val="100000"/>
                        </a:lnSpc>
                        <a:spcAft>
                          <a:spcPts val="0"/>
                        </a:spcAft>
                      </a:pPr>
                      <a:r>
                        <a:rPr lang="en-US" sz="1600" b="1" u="sng" dirty="0" smtClean="0">
                          <a:solidFill>
                            <a:srgbClr val="0000FF"/>
                          </a:solidFill>
                          <a:effectLst>
                            <a:outerShdw blurRad="38100" dist="38100" dir="2700000" algn="tl">
                              <a:srgbClr val="000000">
                                <a:alpha val="43137"/>
                              </a:srgbClr>
                            </a:outerShdw>
                          </a:effectLst>
                          <a:latin typeface="Calibri"/>
                          <a:ea typeface="Calibri"/>
                          <a:cs typeface="+mj-cs"/>
                          <a:hlinkClick r:id="rId9" tooltip="Library of Congress Control Number"/>
                        </a:rPr>
                        <a:t>LCCN</a:t>
                      </a:r>
                      <a:r>
                        <a:rPr lang="en-US" sz="1600" b="1" u="sng" dirty="0" smtClean="0">
                          <a:solidFill>
                            <a:srgbClr val="0000FF"/>
                          </a:solidFill>
                          <a:effectLst>
                            <a:outerShdw blurRad="38100" dist="38100" dir="2700000" algn="tl">
                              <a:srgbClr val="000000">
                                <a:alpha val="43137"/>
                              </a:srgbClr>
                            </a:outerShdw>
                          </a:effectLst>
                          <a:latin typeface="Calibri"/>
                          <a:ea typeface="Calibri"/>
                          <a:cs typeface="+mj-cs"/>
                        </a:rPr>
                        <a:t>  </a:t>
                      </a:r>
                      <a:r>
                        <a:rPr lang="en-US" sz="1600" b="1" u="sng"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Library of Congress Control Number)</a:t>
                      </a:r>
                      <a:endParaRPr lang="en-US" sz="1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800" b="1" u="sng" dirty="0">
                          <a:solidFill>
                            <a:srgbClr val="0000FF"/>
                          </a:solidFill>
                          <a:latin typeface="Calibri"/>
                          <a:ea typeface="Calibri"/>
                          <a:cs typeface="Arial"/>
                          <a:hlinkClick r:id="rId10"/>
                        </a:rPr>
                        <a:t>91643825</a:t>
                      </a:r>
                      <a:endParaRPr lang="en-US" sz="1800" b="1" dirty="0">
                        <a:latin typeface="Calibri"/>
                        <a:ea typeface="Calibri"/>
                        <a:cs typeface="Arial"/>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201">
                <a:tc>
                  <a:txBody>
                    <a:bodyPr/>
                    <a:lstStyle/>
                    <a:p>
                      <a:pPr algn="l" rtl="0">
                        <a:lnSpc>
                          <a:spcPct val="100000"/>
                        </a:lnSpc>
                        <a:spcAft>
                          <a:spcPts val="0"/>
                        </a:spcAft>
                      </a:pPr>
                      <a:r>
                        <a:rPr lang="en-US" sz="1600" b="1" u="sng" dirty="0" smtClean="0">
                          <a:solidFill>
                            <a:srgbClr val="0000FF"/>
                          </a:solidFill>
                          <a:effectLst>
                            <a:outerShdw blurRad="38100" dist="38100" dir="2700000" algn="tl">
                              <a:srgbClr val="000000">
                                <a:alpha val="43137"/>
                              </a:srgbClr>
                            </a:outerShdw>
                          </a:effectLst>
                          <a:latin typeface="Calibri"/>
                          <a:ea typeface="Calibri"/>
                          <a:cs typeface="+mj-cs"/>
                          <a:hlinkClick r:id="rId11" tooltip="CODEN"/>
                        </a:rPr>
                        <a:t>CODEN</a:t>
                      </a:r>
                      <a:r>
                        <a:rPr lang="en-US" sz="1600" b="1" u="sng" dirty="0" smtClean="0">
                          <a:solidFill>
                            <a:srgbClr val="0000FF"/>
                          </a:solidFill>
                          <a:effectLst>
                            <a:outerShdw blurRad="38100" dist="38100" dir="2700000" algn="tl">
                              <a:srgbClr val="000000">
                                <a:alpha val="43137"/>
                              </a:srgbClr>
                            </a:outerShdw>
                          </a:effectLst>
                          <a:latin typeface="Calibri"/>
                          <a:ea typeface="Calibri"/>
                          <a:cs typeface="+mj-cs"/>
                        </a:rPr>
                        <a:t> </a:t>
                      </a:r>
                      <a:r>
                        <a:rPr lang="en-US" sz="1600" b="1" u="sng" dirty="0" smtClean="0">
                          <a:solidFill>
                            <a:srgbClr val="FF0000"/>
                          </a:solidFill>
                          <a:effectLst>
                            <a:outerShdw blurRad="38100" dist="38100" dir="2700000" algn="tl">
                              <a:srgbClr val="000000">
                                <a:alpha val="43137"/>
                              </a:srgbClr>
                            </a:outerShdw>
                          </a:effectLst>
                          <a:latin typeface="Calibri"/>
                          <a:ea typeface="Calibri"/>
                          <a:cs typeface="+mj-cs"/>
                        </a:rPr>
                        <a:t>(</a:t>
                      </a:r>
                      <a:r>
                        <a:rPr lang="en-US"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mj-cs"/>
                        </a:rPr>
                        <a:t>Six-character unique alphanumeric code that permanently identifies a serial publication)</a:t>
                      </a:r>
                      <a:endParaRPr lang="en-US" sz="1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mj-cs"/>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800" b="1" dirty="0">
                          <a:latin typeface="Calibri"/>
                          <a:ea typeface="Calibri"/>
                          <a:cs typeface="Arial"/>
                        </a:rPr>
                        <a:t>THAGA6</a:t>
                      </a: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rtl="0">
                        <a:lnSpc>
                          <a:spcPct val="100000"/>
                        </a:lnSpc>
                        <a:spcAft>
                          <a:spcPts val="0"/>
                        </a:spcAft>
                      </a:pPr>
                      <a:r>
                        <a:rPr lang="en-US" sz="1600" b="1" u="sng" dirty="0" smtClean="0">
                          <a:solidFill>
                            <a:srgbClr val="0000FF"/>
                          </a:solidFill>
                          <a:effectLst>
                            <a:outerShdw blurRad="38100" dist="38100" dir="2700000" algn="tl">
                              <a:srgbClr val="000000">
                                <a:alpha val="43137"/>
                              </a:srgbClr>
                            </a:outerShdw>
                          </a:effectLst>
                          <a:latin typeface="+mn-lt"/>
                          <a:ea typeface="Calibri"/>
                          <a:cs typeface="+mj-cs"/>
                          <a:hlinkClick r:id="rId12" tooltip="Online Computer Library Center"/>
                        </a:rPr>
                        <a:t>OCLC</a:t>
                      </a:r>
                      <a:r>
                        <a:rPr lang="en-US" sz="1600" b="1" dirty="0" smtClean="0">
                          <a:effectLst>
                            <a:outerShdw blurRad="38100" dist="38100" dir="2700000" algn="tl">
                              <a:srgbClr val="000000">
                                <a:alpha val="43137"/>
                              </a:srgbClr>
                            </a:outerShdw>
                          </a:effectLst>
                          <a:latin typeface="Calibri"/>
                          <a:ea typeface="Calibri"/>
                          <a:cs typeface="+mj-cs"/>
                        </a:rPr>
                        <a:t> </a:t>
                      </a:r>
                      <a:r>
                        <a:rPr lang="en-US" sz="1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(Online Computer Library Center,)</a:t>
                      </a:r>
                      <a:endParaRPr lang="en-US" sz="1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spcAft>
                          <a:spcPts val="0"/>
                        </a:spcAft>
                      </a:pPr>
                      <a:r>
                        <a:rPr lang="en-US" sz="1800" b="1" u="sng" dirty="0">
                          <a:solidFill>
                            <a:srgbClr val="0000FF"/>
                          </a:solidFill>
                          <a:latin typeface="Calibri"/>
                          <a:ea typeface="Calibri"/>
                          <a:cs typeface="Arial"/>
                          <a:hlinkClick r:id="rId13"/>
                        </a:rPr>
                        <a:t>4624238</a:t>
                      </a:r>
                      <a:endParaRPr lang="en-US" sz="1800" b="1" dirty="0">
                        <a:latin typeface="Calibri"/>
                        <a:ea typeface="Calibri"/>
                        <a:cs typeface="Arial"/>
                      </a:endParaRPr>
                    </a:p>
                  </a:txBody>
                  <a:tcPr marL="9525" marR="95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251520" y="332656"/>
            <a:ext cx="8460432" cy="609701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Low" defTabSz="914400" rtl="0" eaLnBrk="1" fontAlgn="base" latinLnBrk="0" hangingPunct="1">
              <a:lnSpc>
                <a:spcPct val="114000"/>
              </a:lnSpc>
              <a:spcBef>
                <a:spcPct val="0"/>
              </a:spcBef>
              <a:spcAft>
                <a:spcPct val="0"/>
              </a:spcAft>
              <a:buClrTx/>
              <a:buSzTx/>
              <a:buFontTx/>
              <a:buNone/>
              <a:tabLst/>
            </a:pP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Theoretical and Applied Genetics is a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2" tooltip="Peer review"/>
              </a:rPr>
              <a:t>peer-reviewed</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3" tooltip="Scientific journal"/>
              </a:rPr>
              <a:t>scientific j ournal</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published by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4" tooltip="Springer Science+Business Media"/>
              </a:rPr>
              <a:t>Springer Science+Business Media</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p>
          <a:p>
            <a:pPr marL="0" marR="0" lvl="0" indent="0" algn="justLow" defTabSz="914400" rtl="0" eaLnBrk="1" fontAlgn="base" latinLnBrk="0" hangingPunct="1">
              <a:lnSpc>
                <a:spcPct val="114000"/>
              </a:lnSpc>
              <a:spcBef>
                <a:spcPct val="0"/>
              </a:spcBef>
              <a:spcAft>
                <a:spcPct val="0"/>
              </a:spcAft>
              <a:buClrTx/>
              <a:buSzTx/>
              <a:buFontTx/>
              <a:buNone/>
              <a:tabLst/>
            </a:pPr>
            <a:endParaRPr lang="ar-SY" sz="1600" b="1" dirty="0" smtClean="0">
              <a:solidFill>
                <a:srgbClr val="1426CE"/>
              </a:solidFill>
              <a:latin typeface="Tahoma" pitchFamily="34" charset="0"/>
              <a:ea typeface="Tahoma" pitchFamily="34" charset="0"/>
              <a:cs typeface="Tahoma" pitchFamily="34" charset="0"/>
            </a:endParaRPr>
          </a:p>
          <a:p>
            <a:pPr lvl="0" algn="justLow" rtl="0" fontAlgn="base">
              <a:lnSpc>
                <a:spcPct val="114000"/>
              </a:lnSpc>
              <a:spcBef>
                <a:spcPct val="0"/>
              </a:spcBef>
              <a:spcAft>
                <a:spcPct val="0"/>
              </a:spcAft>
            </a:pP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The journal publishes articles in </a:t>
            </a:r>
            <a:r>
              <a:rPr lang="ar-SY" sz="1600" b="1" dirty="0" err="1" smtClean="0">
                <a:solidFill>
                  <a:srgbClr val="1426CE"/>
                </a:solidFill>
                <a:latin typeface="Tahoma" pitchFamily="34" charset="0"/>
                <a:ea typeface="Tahoma" pitchFamily="34" charset="0"/>
                <a:cs typeface="Tahoma" pitchFamily="34" charset="0"/>
              </a:rPr>
              <a:t>the fields of plan</a:t>
            </a:r>
            <a:r>
              <a:rPr lang="en-US" sz="1600" b="1" dirty="0" smtClean="0">
                <a:solidFill>
                  <a:srgbClr val="1426CE"/>
                </a:solidFill>
                <a:latin typeface="Tahoma" pitchFamily="34" charset="0"/>
                <a:ea typeface="Tahoma" pitchFamily="34" charset="0"/>
                <a:cs typeface="Tahoma" pitchFamily="34" charset="0"/>
              </a:rPr>
              <a:t>t genetics, genomics, and Biotechnology</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It was established in</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en-US"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1929</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as Der Züchter, which name was changed to the current one in</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1968</a:t>
            </a:r>
            <a:r>
              <a:rPr lang="ar-SY" sz="1600" b="1" dirty="0" err="1" smtClean="0">
                <a:solidFill>
                  <a:srgbClr val="1426CE"/>
                </a:solidFill>
                <a:latin typeface="Tahoma" pitchFamily="34" charset="0"/>
                <a:ea typeface="Tahoma" pitchFamily="34" charset="0"/>
                <a:cs typeface="Tahoma" pitchFamily="34" charset="0"/>
              </a:rPr>
              <a:t>.</a:t>
            </a:r>
            <a:endParaRPr lang="ar-SY" sz="1600" b="1" dirty="0" smtClean="0">
              <a:solidFill>
                <a:srgbClr val="1426CE"/>
              </a:solidFill>
              <a:latin typeface="Tahoma" pitchFamily="34" charset="0"/>
              <a:ea typeface="Tahoma" pitchFamily="34" charset="0"/>
              <a:cs typeface="Tahoma" pitchFamily="34" charset="0"/>
            </a:endParaRPr>
          </a:p>
          <a:p>
            <a:pPr marL="0" marR="0" lvl="0" indent="0" algn="justLow" defTabSz="914400" rtl="0" eaLnBrk="1" fontAlgn="base" latinLnBrk="0" hangingPunct="1">
              <a:lnSpc>
                <a:spcPct val="114000"/>
              </a:lnSpc>
              <a:spcBef>
                <a:spcPct val="0"/>
              </a:spcBef>
              <a:spcAft>
                <a:spcPct val="0"/>
              </a:spcAft>
              <a:buClrTx/>
              <a:buSzTx/>
              <a:buFontTx/>
              <a:buNone/>
              <a:tabLst/>
            </a:pPr>
            <a:endPar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a:p>
            <a:pPr marL="0" marR="0" lvl="0" indent="0" algn="justLow" defTabSz="914400" rtl="0" eaLnBrk="1" fontAlgn="base" latinLnBrk="0" hangingPunct="1">
              <a:lnSpc>
                <a:spcPct val="114000"/>
              </a:lnSpc>
              <a:spcBef>
                <a:spcPct val="0"/>
              </a:spcBef>
              <a:spcAft>
                <a:spcPct val="0"/>
              </a:spcAft>
              <a:buClrTx/>
              <a:buSzTx/>
              <a:buFontTx/>
              <a:buNone/>
              <a:tabLst/>
            </a:pP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The journal publishes only original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5" tooltip="Empirical"/>
              </a:rPr>
              <a:t>research articles</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t>
            </a:r>
            <a:endPar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a:p>
            <a:pPr marL="0" marR="0" lvl="0" indent="0" algn="justLow" defTabSz="914400" rtl="0" eaLnBrk="1" fontAlgn="base" latinLnBrk="0" hangingPunct="1">
              <a:lnSpc>
                <a:spcPct val="114000"/>
              </a:lnSpc>
              <a:spcBef>
                <a:spcPct val="0"/>
              </a:spcBef>
              <a:spcAft>
                <a:spcPct val="0"/>
              </a:spcAft>
              <a:buClrTx/>
              <a:buSzTx/>
              <a:buFontTx/>
              <a:buNone/>
              <a:tabLst/>
            </a:pPr>
            <a:endPar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a:p>
            <a:pPr marL="0" marR="0" lvl="0" indent="0" algn="justLow" defTabSz="914400" rtl="0" eaLnBrk="0" fontAlgn="base" latinLnBrk="0" hangingPunct="0">
              <a:lnSpc>
                <a:spcPct val="114000"/>
              </a:lnSpc>
              <a:spcBef>
                <a:spcPct val="0"/>
              </a:spcBef>
              <a:spcAft>
                <a:spcPct val="0"/>
              </a:spcAft>
              <a:buClrTx/>
              <a:buSzTx/>
              <a:buFontTx/>
              <a:buNone/>
              <a:tabLst/>
            </a:pP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Abstracting and indexing</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a:t>
            </a:r>
          </a:p>
          <a:p>
            <a:pPr marL="0" marR="0" lvl="0" indent="0" algn="justLow" defTabSz="914400" rtl="0" eaLnBrk="0" fontAlgn="base" latinLnBrk="0" hangingPunct="0">
              <a:lnSpc>
                <a:spcPct val="114000"/>
              </a:lnSpc>
              <a:spcBef>
                <a:spcPct val="0"/>
              </a:spcBef>
              <a:spcAft>
                <a:spcPct val="0"/>
              </a:spcAft>
              <a:buClrTx/>
              <a:buSzTx/>
              <a:buFontTx/>
              <a:buNone/>
              <a:tabLst/>
            </a:pPr>
            <a:endPar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a:p>
            <a:pPr marL="0" marR="0" lvl="0" indent="0" algn="justLow" defTabSz="914400" rtl="0" eaLnBrk="0" fontAlgn="base" latinLnBrk="0" hangingPunct="0">
              <a:lnSpc>
                <a:spcPct val="114000"/>
              </a:lnSpc>
              <a:spcBef>
                <a:spcPct val="0"/>
              </a:spcBef>
              <a:spcAft>
                <a:spcPct val="0"/>
              </a:spcAft>
              <a:buClrTx/>
              <a:buSzTx/>
              <a:buFontTx/>
              <a:buNone/>
              <a:tabLst/>
            </a:pP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T</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heoretical and Applied Genetics is abstracted and indexed in Aquatic Sciences and Fisheries Abstracts</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6" tooltip="Chemical Abstracts Service"/>
              </a:rPr>
              <a:t>Chemical Abstracts</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7" tooltip="Current Contents"/>
              </a:rPr>
              <a:t>Current Contents</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8" tooltip="PubMed"/>
              </a:rPr>
              <a:t>PubMed</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9" tooltip="Science Citation Index"/>
              </a:rPr>
              <a:t>Science Citation Index</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and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10" tooltip="Scopus"/>
              </a:rPr>
              <a:t>Scopus</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p>
          <a:p>
            <a:pPr marL="0" marR="0" lvl="0" indent="0" algn="justLow" defTabSz="914400" rtl="0" eaLnBrk="0" fontAlgn="base" latinLnBrk="0" hangingPunct="0">
              <a:lnSpc>
                <a:spcPct val="114000"/>
              </a:lnSpc>
              <a:spcBef>
                <a:spcPct val="0"/>
              </a:spcBef>
              <a:spcAft>
                <a:spcPct val="0"/>
              </a:spcAft>
              <a:buClrTx/>
              <a:buSzTx/>
              <a:buFontTx/>
              <a:buNone/>
              <a:tabLst/>
            </a:pPr>
            <a:endParaRPr lang="ar-SY" sz="1600" b="1" dirty="0" smtClean="0">
              <a:solidFill>
                <a:srgbClr val="1426CE"/>
              </a:solidFill>
              <a:latin typeface="Tahoma" pitchFamily="34" charset="0"/>
              <a:ea typeface="Tahoma" pitchFamily="34" charset="0"/>
              <a:cs typeface="Tahoma" pitchFamily="34" charset="0"/>
            </a:endParaRPr>
          </a:p>
          <a:p>
            <a:pPr marL="0" marR="0" lvl="0" indent="0" algn="justLow" defTabSz="914400" rtl="0" eaLnBrk="0" fontAlgn="base" latinLnBrk="0" hangingPunct="0">
              <a:lnSpc>
                <a:spcPct val="114000"/>
              </a:lnSpc>
              <a:spcBef>
                <a:spcPct val="0"/>
              </a:spcBef>
              <a:spcAft>
                <a:spcPct val="0"/>
              </a:spcAft>
              <a:buClrTx/>
              <a:buSzTx/>
              <a:buFontTx/>
              <a:buNone/>
              <a:tabLst/>
            </a:pP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According to the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11" tooltip="Journal Citation Reports"/>
              </a:rPr>
              <a:t>Journal Citation Reports</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 its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hlinkClick r:id="rId12" tooltip="Impact factor"/>
              </a:rPr>
              <a:t>impact factor</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2010</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is</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3.264</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endPar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a:p>
            <a:pPr marL="0" marR="0" lvl="0" indent="0" algn="justLow" defTabSz="914400" rtl="0" eaLnBrk="0" fontAlgn="base" latinLnBrk="0" hangingPunct="0">
              <a:lnSpc>
                <a:spcPct val="150000"/>
              </a:lnSpc>
              <a:spcBef>
                <a:spcPct val="0"/>
              </a:spcBef>
              <a:spcAft>
                <a:spcPct val="0"/>
              </a:spcAft>
              <a:buClrTx/>
              <a:buSzTx/>
              <a:buFont typeface="Wingdings" pitchFamily="2" charset="2"/>
              <a:buChar char="Ø"/>
              <a:tabLst/>
            </a:pPr>
            <a:r>
              <a:rPr lang="en-US" sz="1600" b="1" dirty="0" smtClean="0">
                <a:solidFill>
                  <a:srgbClr val="1426CE"/>
                </a:solidFill>
                <a:latin typeface="Tahoma" pitchFamily="34" charset="0"/>
                <a:ea typeface="Tahoma" pitchFamily="34" charset="0"/>
                <a:cs typeface="Tahoma" pitchFamily="34" charset="0"/>
              </a:rPr>
              <a:t> </a:t>
            </a:r>
            <a:r>
              <a:rPr lang="en-US" sz="1600" b="1" dirty="0" err="1" smtClean="0">
                <a:solidFill>
                  <a:srgbClr val="1426CE"/>
                </a:solidFill>
                <a:latin typeface="Tahoma" pitchFamily="34" charset="0"/>
                <a:ea typeface="Tahoma" pitchFamily="34" charset="0"/>
                <a:cs typeface="Tahoma" pitchFamily="34" charset="0"/>
              </a:rPr>
              <a:t>Thi</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s ranks it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FF0000"/>
                </a:solidFill>
                <a:effectLst/>
                <a:latin typeface="Tahoma" pitchFamily="34" charset="0"/>
                <a:ea typeface="Tahoma" pitchFamily="34" charset="0"/>
                <a:cs typeface="Tahoma" pitchFamily="34" charset="0"/>
              </a:rPr>
              <a:t>second out of</a:t>
            </a:r>
            <a:r>
              <a:rPr kumimoji="0" lang="ar-SY"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 </a:t>
            </a:r>
            <a:r>
              <a:rPr kumimoji="0" lang="en-US"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74</a:t>
            </a:r>
            <a:r>
              <a:rPr kumimoji="0" lang="ar-SY"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journals in the </a:t>
            </a:r>
            <a:r>
              <a:rPr kumimoji="0" lang="ar-SY" sz="1600" b="1" u="none" strike="noStrike" cap="none" normalizeH="0" baseline="0" dirty="0" err="1" smtClean="0">
                <a:ln>
                  <a:noFill/>
                </a:ln>
                <a:solidFill>
                  <a:srgbClr val="FF0000"/>
                </a:solidFill>
                <a:effectLst/>
                <a:latin typeface="Tahoma" pitchFamily="34" charset="0"/>
                <a:ea typeface="Tahoma" pitchFamily="34" charset="0"/>
                <a:cs typeface="Tahoma" pitchFamily="34" charset="0"/>
              </a:rPr>
              <a:t>category "Agronomy</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endPar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a:p>
            <a:pPr marL="0" marR="0" lvl="0" indent="0" algn="justLow"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 F</a:t>
            </a:r>
            <a:r>
              <a:rPr kumimoji="0" lang="ar-SY" sz="1600" b="1" u="none" strike="noStrike" cap="none" normalizeH="0" baseline="0" dirty="0" err="1" smtClean="0">
                <a:ln>
                  <a:noFill/>
                </a:ln>
                <a:solidFill>
                  <a:srgbClr val="FF0000"/>
                </a:solidFill>
                <a:effectLst/>
                <a:latin typeface="Tahoma" pitchFamily="34" charset="0"/>
                <a:ea typeface="Tahoma" pitchFamily="34" charset="0"/>
                <a:cs typeface="Tahoma" pitchFamily="34" charset="0"/>
              </a:rPr>
              <a:t>irst out of</a:t>
            </a:r>
            <a:r>
              <a:rPr kumimoji="0" lang="ar-SY"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 </a:t>
            </a:r>
            <a:r>
              <a:rPr kumimoji="0" lang="en-US"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30</a:t>
            </a:r>
            <a:r>
              <a:rPr kumimoji="0" lang="ar-SY" sz="1600" b="1" u="none" strike="noStrike" cap="none" normalizeH="0" baseline="0" dirty="0" smtClean="0">
                <a:ln>
                  <a:noFill/>
                </a:ln>
                <a:solidFill>
                  <a:srgbClr val="FF0000"/>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FF0000"/>
                </a:solidFill>
                <a:effectLst/>
                <a:latin typeface="Tahoma" pitchFamily="34" charset="0"/>
                <a:ea typeface="Tahoma" pitchFamily="34" charset="0"/>
                <a:cs typeface="Tahoma" pitchFamily="34" charset="0"/>
              </a:rPr>
              <a:t>in "Horticulture</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a:t>
            </a:r>
          </a:p>
          <a:p>
            <a:pPr marL="0" marR="0" lvl="0" indent="0" algn="justLow"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23</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rd out of</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lang="en-US" sz="1600" b="1" dirty="0" smtClean="0">
                <a:solidFill>
                  <a:srgbClr val="1426CE"/>
                </a:solidFill>
                <a:latin typeface="Tahoma" pitchFamily="34" charset="0"/>
                <a:ea typeface="Tahoma" pitchFamily="34" charset="0"/>
                <a:cs typeface="Tahoma" pitchFamily="34" charset="0"/>
              </a:rPr>
              <a:t>187</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in "Plant Sciences“</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a:t>
            </a:r>
            <a:endParaRPr lang="ar-SY" sz="1600" b="1" dirty="0" smtClean="0">
              <a:solidFill>
                <a:srgbClr val="1426CE"/>
              </a:solidFill>
              <a:latin typeface="Tahoma" pitchFamily="34" charset="0"/>
              <a:ea typeface="Tahoma" pitchFamily="34" charset="0"/>
              <a:cs typeface="Tahoma" pitchFamily="34" charset="0"/>
            </a:endParaRPr>
          </a:p>
          <a:p>
            <a:pPr marL="0" marR="0" lvl="0" indent="0" algn="justLow" defTabSz="914400" rtl="0" eaLnBrk="0" fontAlgn="base" latinLnBrk="0" hangingPunct="0">
              <a:lnSpc>
                <a:spcPct val="150000"/>
              </a:lnSpc>
              <a:spcBef>
                <a:spcPct val="0"/>
              </a:spcBef>
              <a:spcAft>
                <a:spcPct val="0"/>
              </a:spcAft>
              <a:buClrTx/>
              <a:buSzTx/>
              <a:buFont typeface="Wingdings" pitchFamily="2" charset="2"/>
              <a:buChar char="Ø"/>
              <a:tabLst/>
            </a:pP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59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th out of</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en-US"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156</a:t>
            </a:r>
            <a:r>
              <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rPr>
              <a:t> </a:t>
            </a:r>
            <a:r>
              <a:rPr kumimoji="0" lang="ar-SY" sz="1600" b="1" u="none" strike="noStrike" cap="none" normalizeH="0" baseline="0" dirty="0" err="1" smtClean="0">
                <a:ln>
                  <a:noFill/>
                </a:ln>
                <a:solidFill>
                  <a:srgbClr val="1426CE"/>
                </a:solidFill>
                <a:effectLst/>
                <a:latin typeface="Tahoma" pitchFamily="34" charset="0"/>
                <a:ea typeface="Tahoma" pitchFamily="34" charset="0"/>
                <a:cs typeface="Tahoma" pitchFamily="34" charset="0"/>
              </a:rPr>
              <a:t>in "Genetics &amp; Heredity”.</a:t>
            </a:r>
            <a:endParaRPr kumimoji="0" lang="ar-SY" sz="1600" b="1" u="none" strike="noStrike" cap="none" normalizeH="0" baseline="0" dirty="0" smtClean="0">
              <a:ln>
                <a:noFill/>
              </a:ln>
              <a:solidFill>
                <a:srgbClr val="1426CE"/>
              </a:solidFill>
              <a:effectLst/>
              <a:latin typeface="Tahoma" pitchFamily="34" charset="0"/>
              <a:ea typeface="Tahoma" pitchFamily="34" charset="0"/>
              <a:cs typeface="Tahoma" pitchFamily="34" charset="0"/>
            </a:endParaRPr>
          </a:p>
        </p:txBody>
      </p:sp>
      <p:sp>
        <p:nvSpPr>
          <p:cNvPr id="3" name="مستطيل مستدير الزوايا 2"/>
          <p:cNvSpPr/>
          <p:nvPr/>
        </p:nvSpPr>
        <p:spPr>
          <a:xfrm>
            <a:off x="4139952" y="404664"/>
            <a:ext cx="35283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4"/>
          <p:cNvSpPr/>
          <p:nvPr/>
        </p:nvSpPr>
        <p:spPr>
          <a:xfrm>
            <a:off x="251520" y="3501008"/>
            <a:ext cx="842493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ستطيل مستدير الزوايا 5"/>
          <p:cNvSpPr/>
          <p:nvPr/>
        </p:nvSpPr>
        <p:spPr>
          <a:xfrm>
            <a:off x="4644008" y="4653136"/>
            <a:ext cx="338437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cxnSp>
        <p:nvCxnSpPr>
          <p:cNvPr id="10" name="رابط مستقيم 9"/>
          <p:cNvCxnSpPr/>
          <p:nvPr/>
        </p:nvCxnSpPr>
        <p:spPr>
          <a:xfrm>
            <a:off x="4355976" y="1628800"/>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323528" y="1844824"/>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2555776" y="2348880"/>
            <a:ext cx="33123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par>
                                <p:cTn id="17" presetID="55"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0.70"/>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7" name="صورة 1" descr="Logo">
            <a:hlinkClick r:id="rId2"/>
          </p:cNvPr>
          <p:cNvPicPr>
            <a:picLocks noChangeAspect="1" noChangeArrowheads="1"/>
          </p:cNvPicPr>
          <p:nvPr/>
        </p:nvPicPr>
        <p:blipFill>
          <a:blip r:embed="rId3" cstate="print"/>
          <a:srcRect/>
          <a:stretch>
            <a:fillRect/>
          </a:stretch>
        </p:blipFill>
        <p:spPr bwMode="auto">
          <a:xfrm>
            <a:off x="399002" y="0"/>
            <a:ext cx="2588822" cy="1556792"/>
          </a:xfrm>
          <a:prstGeom prst="rect">
            <a:avLst/>
          </a:prstGeom>
          <a:noFill/>
        </p:spPr>
      </p:pic>
      <p:pic>
        <p:nvPicPr>
          <p:cNvPr id="73736" name="صورة 2" descr="Genome">
            <a:hlinkClick r:id="rId4"/>
          </p:cNvPr>
          <p:cNvPicPr>
            <a:picLocks noChangeAspect="1" noChangeArrowheads="1"/>
          </p:cNvPicPr>
          <p:nvPr/>
        </p:nvPicPr>
        <p:blipFill>
          <a:blip r:embed="rId5" cstate="print"/>
          <a:srcRect/>
          <a:stretch>
            <a:fillRect/>
          </a:stretch>
        </p:blipFill>
        <p:spPr bwMode="auto">
          <a:xfrm>
            <a:off x="3275856" y="620688"/>
            <a:ext cx="2448272" cy="2515329"/>
          </a:xfrm>
          <a:prstGeom prst="rect">
            <a:avLst/>
          </a:prstGeom>
          <a:noFill/>
        </p:spPr>
      </p:pic>
      <p:sp>
        <p:nvSpPr>
          <p:cNvPr id="737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Y"/>
          </a:p>
        </p:txBody>
      </p:sp>
      <p:sp>
        <p:nvSpPr>
          <p:cNvPr id="73739" name="Rectangle 11"/>
          <p:cNvSpPr>
            <a:spLocks noChangeArrowheads="1"/>
          </p:cNvSpPr>
          <p:nvPr/>
        </p:nvSpPr>
        <p:spPr bwMode="auto">
          <a:xfrm>
            <a:off x="395536" y="2334071"/>
            <a:ext cx="25922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Genome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40" name="Rectangle 12"/>
          <p:cNvSpPr>
            <a:spLocks noChangeArrowheads="1"/>
          </p:cNvSpPr>
          <p:nvPr/>
        </p:nvSpPr>
        <p:spPr bwMode="auto">
          <a:xfrm>
            <a:off x="251520" y="3068960"/>
            <a:ext cx="83529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About the journal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This monthly journal, established in 1959, publishes original research articles, reviews, mini-reviews, and commentaries. </a:t>
            </a:r>
            <a:r>
              <a:rPr kumimoji="0" lang="en-US" b="1" i="0" u="none" strike="noStrike" cap="none" normalizeH="0" dirty="0" smtClean="0">
                <a:ln>
                  <a:noFill/>
                </a:ln>
                <a:solidFill>
                  <a:srgbClr val="FF0000"/>
                </a:solidFill>
                <a:effectLst/>
                <a:latin typeface="Calibri" pitchFamily="34" charset="0"/>
                <a:ea typeface="Times New Roman" pitchFamily="18" charset="0"/>
                <a:cs typeface="Arial" pitchFamily="34" charset="0"/>
              </a:rPr>
              <a:t>The areas of interest include general genetics, </a:t>
            </a:r>
            <a:r>
              <a:rPr kumimoji="0" lang="en-US" b="1" i="0" u="none" strike="noStrike" cap="none" normalizeH="0" dirty="0" err="1" smtClean="0">
                <a:ln>
                  <a:noFill/>
                </a:ln>
                <a:solidFill>
                  <a:srgbClr val="FF0000"/>
                </a:solidFill>
                <a:effectLst/>
                <a:latin typeface="Calibri" pitchFamily="34" charset="0"/>
                <a:ea typeface="Times New Roman" pitchFamily="18" charset="0"/>
                <a:cs typeface="Arial" pitchFamily="34" charset="0"/>
              </a:rPr>
              <a:t>cytogenetics</a:t>
            </a:r>
            <a:r>
              <a:rPr kumimoji="0" lang="en-US" b="1" i="0" u="none" strike="noStrike" cap="none" normalizeH="0" dirty="0" smtClean="0">
                <a:ln>
                  <a:noFill/>
                </a:ln>
                <a:solidFill>
                  <a:srgbClr val="FF0000"/>
                </a:solidFill>
                <a:effectLst/>
                <a:latin typeface="Calibri" pitchFamily="34" charset="0"/>
                <a:ea typeface="Times New Roman" pitchFamily="18" charset="0"/>
                <a:cs typeface="Arial" pitchFamily="34" charset="0"/>
              </a:rPr>
              <a:t>, molecular genetics, evolutionary genetics, population genetics, developmental genetics, plant genetics, microbial genetics, mammalian genetics, genomics, and other related areas.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8A0F2A"/>
                </a:solidFill>
                <a:effectLst/>
                <a:latin typeface="Calibri" pitchFamily="34" charset="0"/>
                <a:ea typeface="Times New Roman" pitchFamily="18" charset="0"/>
                <a:cs typeface="Arial" pitchFamily="34" charset="0"/>
                <a:hlinkClick r:id="rId6"/>
              </a:rPr>
              <a:t>»More about the journal</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ISSN (print):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0831-2796            </a:t>
            </a:r>
            <a:r>
              <a:rPr kumimoji="0" lang="en-US"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(ISSN:</a:t>
            </a:r>
            <a:r>
              <a:rPr kumimoji="0" lang="en-US" b="1" i="0" u="none" strike="noStrike" cap="none" normalizeH="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b="1" dirty="0" smtClean="0">
                <a:solidFill>
                  <a:srgbClr val="FF0000"/>
                </a:solidFill>
                <a:effectLst>
                  <a:outerShdw blurRad="38100" dist="38100" dir="2700000" algn="tl">
                    <a:srgbClr val="000000">
                      <a:alpha val="43137"/>
                    </a:srgbClr>
                  </a:outerShdw>
                </a:effectLst>
              </a:rPr>
              <a:t>International standard serial number)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ISSN (electronic):</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1480-3321 </a:t>
            </a:r>
            <a:b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Frequency:</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12 issues per year </a:t>
            </a:r>
            <a:b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Impact factor: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1.653 </a:t>
            </a:r>
            <a:b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5-Year impact factor: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1.971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رابط مستقيم 9"/>
          <p:cNvCxnSpPr/>
          <p:nvPr/>
        </p:nvCxnSpPr>
        <p:spPr>
          <a:xfrm>
            <a:off x="4355976" y="3717032"/>
            <a:ext cx="41764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323528" y="3933056"/>
            <a:ext cx="331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251520" y="5877272"/>
            <a:ext cx="266429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cxnSp>
        <p:nvCxnSpPr>
          <p:cNvPr id="14" name="رابط مستقيم 13"/>
          <p:cNvCxnSpPr/>
          <p:nvPr/>
        </p:nvCxnSpPr>
        <p:spPr>
          <a:xfrm>
            <a:off x="395536" y="3717032"/>
            <a:ext cx="38164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شكل بيضاوي 15"/>
          <p:cNvSpPr/>
          <p:nvPr/>
        </p:nvSpPr>
        <p:spPr>
          <a:xfrm>
            <a:off x="395536" y="2348880"/>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par>
                                <p:cTn id="24" presetID="55"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39"/>
          <p:cNvSpPr/>
          <p:nvPr/>
        </p:nvSpPr>
        <p:spPr>
          <a:xfrm>
            <a:off x="179512" y="2420888"/>
            <a:ext cx="8820472" cy="4101444"/>
          </a:xfrm>
          <a:prstGeom prst="rect">
            <a:avLst/>
          </a:prstGeom>
        </p:spPr>
        <p:txBody>
          <a:bodyPr wrap="square">
            <a:spAutoFit/>
          </a:bodyPr>
          <a:lstStyle/>
          <a:p>
            <a:pPr algn="just" rtl="0">
              <a:lnSpc>
                <a:spcPct val="125000"/>
              </a:lnSpc>
            </a:pPr>
            <a:r>
              <a:rPr lang="en-US" sz="1400" b="1" dirty="0" smtClean="0">
                <a:solidFill>
                  <a:srgbClr val="0070C0"/>
                </a:solidFill>
                <a:latin typeface="Tahoma" pitchFamily="34" charset="0"/>
                <a:ea typeface="Tahoma" pitchFamily="34" charset="0"/>
                <a:cs typeface="Tahoma" pitchFamily="34" charset="0"/>
              </a:rPr>
              <a:t> </a:t>
            </a:r>
          </a:p>
          <a:p>
            <a:pPr algn="just" rtl="0">
              <a:lnSpc>
                <a:spcPct val="125000"/>
              </a:lnSpc>
            </a:pPr>
            <a:r>
              <a:rPr lang="en-US" sz="1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International Journal of Agriculture and Biology (IJAB) </a:t>
            </a:r>
            <a:r>
              <a:rPr lang="en-US" sz="1400" b="1" dirty="0" smtClean="0">
                <a:solidFill>
                  <a:srgbClr val="0070C0"/>
                </a:solidFill>
                <a:latin typeface="Tahoma" pitchFamily="34" charset="0"/>
                <a:ea typeface="Tahoma" pitchFamily="34" charset="0"/>
                <a:cs typeface="Tahoma" pitchFamily="34" charset="0"/>
              </a:rPr>
              <a:t>publishes peer reviewed papers on all aspects of agriculture and biology, as reviews (solicited or submitted), research articles (full length and short communications). Contributions are considered for evaluation on the understanding that they are original and not being considered for publication elsewhere. Upon preliminary evaluation by the Editorial Board, the papers are sent to two referees (experts in respective fields) for evaluation. The decision of the Editor-in-Chief to publish a paper in concurrence with referee(s) opinion is considered final. </a:t>
            </a:r>
          </a:p>
          <a:p>
            <a:pPr algn="just" rtl="0">
              <a:lnSpc>
                <a:spcPct val="125000"/>
              </a:lnSpc>
            </a:pPr>
            <a:r>
              <a:rPr lang="en-US" sz="1400" b="1" dirty="0" smtClean="0">
                <a:solidFill>
                  <a:srgbClr val="0070C0"/>
                </a:solidFill>
                <a:latin typeface="Tahoma" pitchFamily="34" charset="0"/>
                <a:ea typeface="Tahoma" pitchFamily="34" charset="0"/>
                <a:cs typeface="Tahoma" pitchFamily="34" charset="0"/>
              </a:rPr>
              <a:t>  </a:t>
            </a:r>
            <a:r>
              <a:rPr lang="en-US" sz="1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SCOPE OF THE JOURNAL</a:t>
            </a:r>
          </a:p>
          <a:p>
            <a:pPr algn="just" rtl="0">
              <a:lnSpc>
                <a:spcPct val="125000"/>
              </a:lnSpc>
            </a:pPr>
            <a:r>
              <a:rPr lang="en-US" sz="1400" b="1" dirty="0" smtClean="0">
                <a:solidFill>
                  <a:srgbClr val="0070C0"/>
                </a:solidFill>
                <a:latin typeface="Tahoma" pitchFamily="34" charset="0"/>
                <a:ea typeface="Tahoma" pitchFamily="34" charset="0"/>
                <a:cs typeface="Tahoma" pitchFamily="34" charset="0"/>
              </a:rPr>
              <a:t> Although IJAB considers broad spectrum of submitted papers for publication, it is a prerequisite that the contributions have close relevance to Experimental Work (Laboratory and Field) in agricultural and biological disciplines. For the convenience of authors, the priority areas Include: Life Sciences, Agricultural Chemistry, Genetic Engineering, Biotechnology and Bioinformatics, Environmental Sciences (papers related to life sciences only), Medicine and Health Sciences, Agricultural Engineering </a:t>
            </a:r>
            <a:endParaRPr lang="en-US" sz="1400" b="1" dirty="0">
              <a:solidFill>
                <a:srgbClr val="0070C0"/>
              </a:solidFill>
              <a:latin typeface="Tahoma" pitchFamily="34" charset="0"/>
              <a:ea typeface="Tahoma" pitchFamily="34" charset="0"/>
              <a:cs typeface="Tahoma" pitchFamily="34" charset="0"/>
            </a:endParaRPr>
          </a:p>
        </p:txBody>
      </p:sp>
      <p:sp>
        <p:nvSpPr>
          <p:cNvPr id="3" name="مخطط انسيابي: معالجة 2"/>
          <p:cNvSpPr/>
          <p:nvPr/>
        </p:nvSpPr>
        <p:spPr>
          <a:xfrm>
            <a:off x="5327576" y="2708920"/>
            <a:ext cx="3132856" cy="36004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خطط انسيابي: معالجة 4"/>
          <p:cNvSpPr/>
          <p:nvPr/>
        </p:nvSpPr>
        <p:spPr>
          <a:xfrm>
            <a:off x="4499992" y="3789040"/>
            <a:ext cx="3384376" cy="288032"/>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مخطط انسيابي: معالجة 6"/>
          <p:cNvSpPr/>
          <p:nvPr/>
        </p:nvSpPr>
        <p:spPr>
          <a:xfrm>
            <a:off x="179512" y="5661248"/>
            <a:ext cx="8784976" cy="864096"/>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pic>
        <p:nvPicPr>
          <p:cNvPr id="8" name="Picture 2" descr="http://www.fspublishers.org/images/IJAB_FIN.jpg"/>
          <p:cNvPicPr>
            <a:picLocks noChangeAspect="1" noChangeArrowheads="1"/>
          </p:cNvPicPr>
          <p:nvPr/>
        </p:nvPicPr>
        <p:blipFill>
          <a:blip r:embed="rId2" cstate="print"/>
          <a:srcRect/>
          <a:stretch>
            <a:fillRect/>
          </a:stretch>
        </p:blipFill>
        <p:spPr bwMode="auto">
          <a:xfrm>
            <a:off x="3712904" y="260648"/>
            <a:ext cx="1651183" cy="2280207"/>
          </a:xfrm>
          <a:prstGeom prst="rect">
            <a:avLst/>
          </a:prstGeom>
          <a:ln>
            <a:noFill/>
          </a:ln>
          <a:effectLst>
            <a:outerShdw blurRad="292100" dist="139700" dir="2700000" algn="tl" rotWithShape="0">
              <a:srgbClr val="333333">
                <a:alpha val="65000"/>
              </a:srgbClr>
            </a:outerShdw>
          </a:effectLst>
        </p:spPr>
      </p:pic>
      <p:sp>
        <p:nvSpPr>
          <p:cNvPr id="9" name="مربع نص 8"/>
          <p:cNvSpPr txBox="1"/>
          <p:nvPr/>
        </p:nvSpPr>
        <p:spPr>
          <a:xfrm>
            <a:off x="-108520" y="548680"/>
            <a:ext cx="3806968" cy="461665"/>
          </a:xfrm>
          <a:prstGeom prst="rect">
            <a:avLst/>
          </a:prstGeom>
          <a:noFill/>
        </p:spPr>
        <p:txBody>
          <a:bodyPr wrap="square" rtlCol="1">
            <a:spAutoFit/>
          </a:bodyPr>
          <a:lstStyle/>
          <a:p>
            <a:pPr algn="l"/>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 </a:t>
            </a:r>
            <a:r>
              <a:rPr lang="en-US"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  Open Access Journal</a:t>
            </a:r>
            <a:endParaRPr lang="ar-SY" sz="24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6632"/>
            <a:ext cx="8424936" cy="4593565"/>
          </a:xfrm>
          <a:prstGeom prst="rect">
            <a:avLst/>
          </a:prstGeom>
        </p:spPr>
        <p:txBody>
          <a:bodyPr wrap="square">
            <a:spAutoFit/>
          </a:bodyPr>
          <a:lstStyle/>
          <a:p>
            <a:pPr algn="just" rtl="0">
              <a:lnSpc>
                <a:spcPct val="125000"/>
              </a:lnSpc>
            </a:pPr>
            <a:r>
              <a:rPr lang="en-US" b="1" dirty="0" smtClean="0">
                <a:solidFill>
                  <a:srgbClr val="FF0000"/>
                </a:solidFill>
                <a:effectLst>
                  <a:outerShdw blurRad="38100" dist="38100" dir="2700000" algn="tl">
                    <a:srgbClr val="000000">
                      <a:alpha val="43137"/>
                    </a:srgbClr>
                  </a:outerShdw>
                </a:effectLst>
              </a:rPr>
              <a:t>GUIDE TO AUTHORS</a:t>
            </a:r>
          </a:p>
          <a:p>
            <a:pPr algn="just" rtl="0">
              <a:lnSpc>
                <a:spcPct val="125000"/>
              </a:lnSpc>
            </a:pPr>
            <a:r>
              <a:rPr lang="en-US" b="1" dirty="0" smtClean="0">
                <a:solidFill>
                  <a:srgbClr val="FF0000"/>
                </a:solidFill>
                <a:effectLst>
                  <a:outerShdw blurRad="38100" dist="38100" dir="2700000" algn="tl">
                    <a:srgbClr val="000000">
                      <a:alpha val="43137"/>
                    </a:srgbClr>
                  </a:outerShdw>
                </a:effectLst>
              </a:rPr>
              <a:t> SUBMISSION OF MANUSCRIPTS</a:t>
            </a:r>
          </a:p>
          <a:p>
            <a:pPr algn="just" rtl="0">
              <a:lnSpc>
                <a:spcPct val="125000"/>
              </a:lnSpc>
            </a:pPr>
            <a:r>
              <a:rPr lang="en-US" b="1" dirty="0" smtClean="0">
                <a:solidFill>
                  <a:srgbClr val="0060A8"/>
                </a:solidFill>
              </a:rPr>
              <a:t>Contributions in English may be sent by email attachment using: </a:t>
            </a:r>
            <a:r>
              <a:rPr lang="en-US" b="1" u="sng" dirty="0" smtClean="0">
                <a:solidFill>
                  <a:srgbClr val="0060A8"/>
                </a:solidFill>
                <a:hlinkClick r:id="rId2"/>
              </a:rPr>
              <a:t>editorijab@fspublishers.org</a:t>
            </a:r>
            <a:r>
              <a:rPr lang="en-US" b="1" dirty="0" smtClean="0">
                <a:solidFill>
                  <a:srgbClr val="0060A8"/>
                </a:solidFill>
              </a:rPr>
              <a:t>. Upon receipt the manuscripts are allocated an identification number and reviewed initially by the Editorial Board, and if found suitable is sent out for review.</a:t>
            </a:r>
          </a:p>
          <a:p>
            <a:pPr algn="just" rtl="0">
              <a:lnSpc>
                <a:spcPct val="125000"/>
              </a:lnSpc>
            </a:pPr>
            <a:r>
              <a:rPr lang="en-US" b="1" dirty="0" smtClean="0">
                <a:solidFill>
                  <a:srgbClr val="0060A8"/>
                </a:solidFill>
              </a:rPr>
              <a:t> The manuscripts not on the format are returned to authors for redress. Authors are encouraged to cite 2-3 references from IJAB/JASS closely related to their work by browsing previous issues at: </a:t>
            </a:r>
            <a:r>
              <a:rPr lang="en-US" b="1" u="sng" dirty="0" smtClean="0">
                <a:solidFill>
                  <a:srgbClr val="0060A8"/>
                </a:solidFill>
                <a:hlinkClick r:id="rId3"/>
              </a:rPr>
              <a:t>http://www.fspublishers.org/pastissues</a:t>
            </a:r>
            <a:r>
              <a:rPr lang="en-US" b="1" dirty="0" smtClean="0">
                <a:solidFill>
                  <a:srgbClr val="0060A8"/>
                </a:solidFill>
              </a:rPr>
              <a:t>. </a:t>
            </a:r>
          </a:p>
          <a:p>
            <a:pPr algn="just" rtl="0">
              <a:lnSpc>
                <a:spcPct val="125000"/>
              </a:lnSpc>
            </a:pPr>
            <a:r>
              <a:rPr lang="en-US" b="1" dirty="0" smtClean="0">
                <a:solidFill>
                  <a:srgbClr val="0060A8"/>
                </a:solidFill>
              </a:rPr>
              <a:t>Review of a paper normally takes 2-3 weeks and decision whatsoever, is conveyed to the corresponding author. After acceptance, a paper is published on its turn. Reviews: IJAB encourages the submission of reviews by the authors who have considerable attainment in their fields of specialization. </a:t>
            </a:r>
            <a:endParaRPr lang="en-US" b="1" dirty="0">
              <a:solidFill>
                <a:srgbClr val="0060A8"/>
              </a:solidFill>
            </a:endParaRPr>
          </a:p>
        </p:txBody>
      </p:sp>
      <p:sp>
        <p:nvSpPr>
          <p:cNvPr id="3" name="مخطط انسيابي: معالجة 2"/>
          <p:cNvSpPr/>
          <p:nvPr/>
        </p:nvSpPr>
        <p:spPr>
          <a:xfrm>
            <a:off x="323528" y="2204864"/>
            <a:ext cx="7128792" cy="43204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مخطط انسيابي: معالجة 3"/>
          <p:cNvSpPr/>
          <p:nvPr/>
        </p:nvSpPr>
        <p:spPr>
          <a:xfrm>
            <a:off x="323528" y="3212976"/>
            <a:ext cx="8352928" cy="79208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4"/>
          <p:cNvSpPr/>
          <p:nvPr/>
        </p:nvSpPr>
        <p:spPr>
          <a:xfrm>
            <a:off x="251520" y="4653136"/>
            <a:ext cx="8568952" cy="1588127"/>
          </a:xfrm>
          <a:prstGeom prst="rect">
            <a:avLst/>
          </a:prstGeom>
        </p:spPr>
        <p:txBody>
          <a:bodyPr wrap="square">
            <a:spAutoFit/>
          </a:bodyPr>
          <a:lstStyle/>
          <a:p>
            <a:pPr algn="l" rtl="0">
              <a:lnSpc>
                <a:spcPct val="135000"/>
              </a:lnSpc>
            </a:pPr>
            <a:r>
              <a:rPr lang="en-US" b="1" dirty="0" smtClean="0">
                <a:solidFill>
                  <a:srgbClr val="FF0000"/>
                </a:solidFill>
                <a:effectLst>
                  <a:outerShdw blurRad="38100" dist="38100" dir="2700000" algn="tl">
                    <a:srgbClr val="000000">
                      <a:alpha val="43137"/>
                    </a:srgbClr>
                  </a:outerShdw>
                </a:effectLst>
              </a:rPr>
              <a:t>PUBLICATION CHARGES</a:t>
            </a:r>
          </a:p>
          <a:p>
            <a:pPr algn="l" rtl="0">
              <a:lnSpc>
                <a:spcPct val="135000"/>
              </a:lnSpc>
            </a:pPr>
            <a:r>
              <a:rPr lang="en-US" b="1" dirty="0" smtClean="0">
                <a:solidFill>
                  <a:srgbClr val="0070C0"/>
                </a:solidFill>
              </a:rPr>
              <a:t>Foreign: US$ 300,  for each accepted paper. All these charges can be paid:</a:t>
            </a:r>
          </a:p>
          <a:p>
            <a:pPr algn="l" rtl="0">
              <a:lnSpc>
                <a:spcPct val="135000"/>
              </a:lnSpc>
            </a:pPr>
            <a:endParaRPr lang="en-US" b="1" dirty="0" smtClean="0">
              <a:solidFill>
                <a:srgbClr val="0070C0"/>
              </a:solidFill>
            </a:endParaRPr>
          </a:p>
          <a:p>
            <a:pPr algn="l" rtl="0">
              <a:lnSpc>
                <a:spcPct val="135000"/>
              </a:lnSpc>
            </a:pPr>
            <a:r>
              <a:rPr lang="en-US" b="1" dirty="0" smtClean="0">
                <a:solidFill>
                  <a:srgbClr val="0070C0"/>
                </a:solidFill>
              </a:rPr>
              <a:t>Impact Factor:  0.960</a:t>
            </a:r>
          </a:p>
        </p:txBody>
      </p:sp>
      <p:sp>
        <p:nvSpPr>
          <p:cNvPr id="6" name="مخطط انسيابي: معالجة 5"/>
          <p:cNvSpPr/>
          <p:nvPr/>
        </p:nvSpPr>
        <p:spPr>
          <a:xfrm>
            <a:off x="251520" y="5085184"/>
            <a:ext cx="4176464" cy="43204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مخطط انسيابي: معالجة 6"/>
          <p:cNvSpPr/>
          <p:nvPr/>
        </p:nvSpPr>
        <p:spPr>
          <a:xfrm>
            <a:off x="251520" y="5805264"/>
            <a:ext cx="2160240" cy="43204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ebmail3.scs-net.org/index.php/mail/viewmessage/getattachment/folder/INBOX/uniqueId/8818/mimeType/aW1hZ2UvanBlZw==/filenameOriginal/Mycopath.jpg"/>
          <p:cNvSpPr>
            <a:spLocks noChangeAspect="1" noChangeArrowheads="1"/>
          </p:cNvSpPr>
          <p:nvPr/>
        </p:nvSpPr>
        <p:spPr bwMode="auto">
          <a:xfrm>
            <a:off x="7702550" y="-2781300"/>
            <a:ext cx="4400550" cy="5800725"/>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1028" name="AutoShape 4" descr="https://webmail3.scs-net.org/index.php/mail/viewmessage/getattachment/folder/INBOX/uniqueId/8818/mimeType/aW1hZ2UvanBlZw==/filenameOriginal/Mycopath.jpg"/>
          <p:cNvSpPr>
            <a:spLocks noChangeAspect="1" noChangeArrowheads="1"/>
          </p:cNvSpPr>
          <p:nvPr/>
        </p:nvSpPr>
        <p:spPr bwMode="auto">
          <a:xfrm>
            <a:off x="7702550" y="-2781300"/>
            <a:ext cx="4400550" cy="5800725"/>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1030" name="AutoShape 6" descr="https://webmail3.scs-net.org/index.php/mail/viewmessage/getattachment/folder/INBOX/uniqueId/8818/mimeType/aW1hZ2UvanBlZw==/filenameOriginal/Mycopath.jpg"/>
          <p:cNvSpPr>
            <a:spLocks noChangeAspect="1" noChangeArrowheads="1"/>
          </p:cNvSpPr>
          <p:nvPr/>
        </p:nvSpPr>
        <p:spPr bwMode="auto">
          <a:xfrm>
            <a:off x="7702550" y="-2781300"/>
            <a:ext cx="4400550" cy="5800725"/>
          </a:xfrm>
          <a:prstGeom prst="rect">
            <a:avLst/>
          </a:prstGeom>
          <a:noFill/>
        </p:spPr>
        <p:txBody>
          <a:bodyPr vert="horz" wrap="square" lIns="91440" tIns="45720" rIns="91440" bIns="45720" numCol="1" anchor="t" anchorCtr="0" compatLnSpc="1">
            <a:prstTxWarp prst="textNoShape">
              <a:avLst/>
            </a:prstTxWarp>
          </a:bodyPr>
          <a:lstStyle/>
          <a:p>
            <a:endParaRPr lang="ar-SY"/>
          </a:p>
        </p:txBody>
      </p:sp>
      <p:pic>
        <p:nvPicPr>
          <p:cNvPr id="1031" name="Picture 7" descr="C:\Users\acc\Desktop\Mycopat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46586"/>
            <a:ext cx="8352928" cy="6001643"/>
          </a:xfrm>
          <a:prstGeom prst="rect">
            <a:avLst/>
          </a:prstGeom>
        </p:spPr>
        <p:txBody>
          <a:bodyPr wrap="square">
            <a:spAutoFit/>
          </a:bodyPr>
          <a:lstStyle/>
          <a:p>
            <a:pPr algn="just" rtl="0"/>
            <a:r>
              <a:rPr lang="en-US" sz="2400" b="1" dirty="0" smtClean="0">
                <a:solidFill>
                  <a:srgbClr val="FF0000"/>
                </a:solidFill>
                <a:latin typeface="Tahoma" pitchFamily="34" charset="0"/>
                <a:ea typeface="Tahoma" pitchFamily="34" charset="0"/>
                <a:cs typeface="Tahoma" pitchFamily="34" charset="0"/>
              </a:rPr>
              <a:t>MYCOPATH</a:t>
            </a:r>
            <a:endParaRPr lang="en-US" sz="2400" dirty="0" smtClean="0">
              <a:solidFill>
                <a:srgbClr val="FF0000"/>
              </a:solidFill>
              <a:latin typeface="Tahoma" pitchFamily="34" charset="0"/>
              <a:ea typeface="Tahoma" pitchFamily="34" charset="0"/>
              <a:cs typeface="Tahoma" pitchFamily="34" charset="0"/>
            </a:endParaRPr>
          </a:p>
          <a:p>
            <a:pPr algn="just" rtl="0"/>
            <a:r>
              <a:rPr lang="en-US" b="1" dirty="0" smtClean="0">
                <a:solidFill>
                  <a:srgbClr val="0060A8"/>
                </a:solidFill>
                <a:latin typeface="Tahoma" pitchFamily="34" charset="0"/>
                <a:ea typeface="Tahoma" pitchFamily="34" charset="0"/>
                <a:cs typeface="Tahoma" pitchFamily="34" charset="0"/>
              </a:rPr>
              <a:t>ISSN 1729-5521</a:t>
            </a:r>
            <a:endParaRPr lang="en-US" dirty="0" smtClean="0">
              <a:solidFill>
                <a:srgbClr val="0060A8"/>
              </a:solidFill>
              <a:latin typeface="Tahoma" pitchFamily="34" charset="0"/>
              <a:ea typeface="Tahoma" pitchFamily="34" charset="0"/>
              <a:cs typeface="Tahoma" pitchFamily="34" charset="0"/>
            </a:endParaRPr>
          </a:p>
          <a:p>
            <a:pPr algn="just" rtl="0"/>
            <a:r>
              <a:rPr lang="en-US" b="1" dirty="0" smtClean="0">
                <a:solidFill>
                  <a:srgbClr val="0060A8"/>
                </a:solidFill>
                <a:latin typeface="Tahoma" pitchFamily="34" charset="0"/>
                <a:ea typeface="Tahoma" pitchFamily="34" charset="0"/>
                <a:cs typeface="Tahoma" pitchFamily="34" charset="0"/>
              </a:rPr>
              <a:t> </a:t>
            </a:r>
            <a:endParaRPr lang="en-US" dirty="0" smtClean="0">
              <a:solidFill>
                <a:srgbClr val="0060A8"/>
              </a:solidFill>
              <a:latin typeface="Tahoma" pitchFamily="34" charset="0"/>
              <a:ea typeface="Tahoma" pitchFamily="34" charset="0"/>
              <a:cs typeface="Tahoma" pitchFamily="34" charset="0"/>
            </a:endParaRPr>
          </a:p>
          <a:p>
            <a:pPr algn="just" rtl="0">
              <a:lnSpc>
                <a:spcPct val="150000"/>
              </a:lnSpc>
            </a:pPr>
            <a:r>
              <a:rPr lang="en-US" b="1" dirty="0" smtClean="0">
                <a:solidFill>
                  <a:srgbClr val="0060A8"/>
                </a:solidFill>
                <a:latin typeface="Tahoma" pitchFamily="34" charset="0"/>
                <a:ea typeface="Tahoma" pitchFamily="34" charset="0"/>
                <a:cs typeface="Tahoma" pitchFamily="34" charset="0"/>
              </a:rPr>
              <a:t>MYCOPATH</a:t>
            </a:r>
            <a:r>
              <a:rPr lang="en-US" dirty="0" smtClean="0">
                <a:solidFill>
                  <a:srgbClr val="0060A8"/>
                </a:solidFill>
                <a:latin typeface="Tahoma" pitchFamily="34" charset="0"/>
                <a:ea typeface="Tahoma" pitchFamily="34" charset="0"/>
                <a:cs typeface="Tahoma" pitchFamily="34" charset="0"/>
              </a:rPr>
              <a:t> is an Open Access, peer reviewed biannual journal of </a:t>
            </a:r>
            <a:r>
              <a:rPr lang="en-US" b="1" dirty="0" err="1" smtClean="0">
                <a:solidFill>
                  <a:srgbClr val="0060A8"/>
                </a:solidFill>
                <a:latin typeface="Tahoma" pitchFamily="34" charset="0"/>
                <a:ea typeface="Tahoma" pitchFamily="34" charset="0"/>
                <a:cs typeface="Tahoma" pitchFamily="34" charset="0"/>
              </a:rPr>
              <a:t>Myco-phytopathological</a:t>
            </a:r>
            <a:r>
              <a:rPr lang="en-US" b="1" dirty="0" smtClean="0">
                <a:solidFill>
                  <a:srgbClr val="0060A8"/>
                </a:solidFill>
                <a:latin typeface="Tahoma" pitchFamily="34" charset="0"/>
                <a:ea typeface="Tahoma" pitchFamily="34" charset="0"/>
                <a:cs typeface="Tahoma" pitchFamily="34" charset="0"/>
              </a:rPr>
              <a:t> Society of Pakistan, </a:t>
            </a:r>
            <a:r>
              <a:rPr lang="en-US" dirty="0" smtClean="0">
                <a:solidFill>
                  <a:srgbClr val="0060A8"/>
                </a:solidFill>
                <a:latin typeface="Tahoma" pitchFamily="34" charset="0"/>
                <a:ea typeface="Tahoma" pitchFamily="34" charset="0"/>
                <a:cs typeface="Tahoma" pitchFamily="34" charset="0"/>
              </a:rPr>
              <a:t>being published from </a:t>
            </a:r>
            <a:r>
              <a:rPr lang="en-US" b="1" dirty="0" smtClean="0">
                <a:solidFill>
                  <a:srgbClr val="0060A8"/>
                </a:solidFill>
                <a:latin typeface="Tahoma" pitchFamily="34" charset="0"/>
                <a:ea typeface="Tahoma" pitchFamily="34" charset="0"/>
                <a:cs typeface="Tahoma" pitchFamily="34" charset="0"/>
              </a:rPr>
              <a:t>Institute of Agricultural Sciences, University of the Punjab Lahore, Pakistan </a:t>
            </a:r>
            <a:r>
              <a:rPr lang="en-US" dirty="0" smtClean="0">
                <a:solidFill>
                  <a:srgbClr val="0060A8"/>
                </a:solidFill>
                <a:latin typeface="Tahoma" pitchFamily="34" charset="0"/>
                <a:ea typeface="Tahoma" pitchFamily="34" charset="0"/>
                <a:cs typeface="Tahoma" pitchFamily="34" charset="0"/>
              </a:rPr>
              <a:t>since 2003</a:t>
            </a:r>
            <a:r>
              <a:rPr lang="en-US" b="1" dirty="0" smtClean="0">
                <a:solidFill>
                  <a:srgbClr val="0060A8"/>
                </a:solidFill>
                <a:latin typeface="Tahoma" pitchFamily="34" charset="0"/>
                <a:ea typeface="Tahoma" pitchFamily="34" charset="0"/>
                <a:cs typeface="Tahoma" pitchFamily="34" charset="0"/>
              </a:rPr>
              <a:t>.</a:t>
            </a:r>
            <a:r>
              <a:rPr lang="en-US" dirty="0" smtClean="0">
                <a:solidFill>
                  <a:srgbClr val="0060A8"/>
                </a:solidFill>
                <a:latin typeface="Tahoma" pitchFamily="34" charset="0"/>
                <a:ea typeface="Tahoma" pitchFamily="34" charset="0"/>
                <a:cs typeface="Tahoma" pitchFamily="34" charset="0"/>
              </a:rPr>
              <a:t> It publishes Original Research Papers and Reviews in all aspects of </a:t>
            </a:r>
            <a:r>
              <a:rPr lang="en-US" b="1" dirty="0" smtClean="0">
                <a:solidFill>
                  <a:srgbClr val="0060A8"/>
                </a:solidFill>
                <a:latin typeface="Tahoma" pitchFamily="34" charset="0"/>
                <a:ea typeface="Tahoma" pitchFamily="34" charset="0"/>
                <a:cs typeface="Tahoma" pitchFamily="34" charset="0"/>
              </a:rPr>
              <a:t>Agricultural Sciences particularly Mycology and Plant Pathology. </a:t>
            </a:r>
          </a:p>
          <a:p>
            <a:pPr algn="just" rtl="0">
              <a:lnSpc>
                <a:spcPct val="150000"/>
              </a:lnSpc>
            </a:pPr>
            <a:endParaRPr lang="en-US" b="1" dirty="0" smtClean="0">
              <a:solidFill>
                <a:srgbClr val="0060A8"/>
              </a:solidFill>
              <a:latin typeface="Tahoma" pitchFamily="34" charset="0"/>
              <a:ea typeface="Tahoma" pitchFamily="34" charset="0"/>
              <a:cs typeface="Tahoma" pitchFamily="34" charset="0"/>
              <a:hlinkClick r:id="rId2"/>
            </a:endParaRPr>
          </a:p>
          <a:p>
            <a:pPr algn="just" rtl="0">
              <a:lnSpc>
                <a:spcPct val="150000"/>
              </a:lnSpc>
            </a:pPr>
            <a:r>
              <a:rPr lang="en-US" b="1" dirty="0" smtClean="0">
                <a:solidFill>
                  <a:srgbClr val="0060A8"/>
                </a:solidFill>
                <a:latin typeface="Tahoma" pitchFamily="34" charset="0"/>
                <a:ea typeface="Tahoma" pitchFamily="34" charset="0"/>
                <a:cs typeface="Tahoma" pitchFamily="34" charset="0"/>
                <a:hlinkClick r:id="rId2"/>
              </a:rPr>
              <a:t>  http://111.68.103.26/journals/index.php/mycopath</a:t>
            </a:r>
            <a:r>
              <a:rPr lang="en-US" b="1" dirty="0" smtClean="0">
                <a:solidFill>
                  <a:srgbClr val="0060A8"/>
                </a:solidFill>
                <a:latin typeface="Tahoma" pitchFamily="34" charset="0"/>
                <a:ea typeface="Tahoma" pitchFamily="34" charset="0"/>
                <a:cs typeface="Tahoma" pitchFamily="34" charset="0"/>
              </a:rPr>
              <a:t>                     </a:t>
            </a:r>
            <a:endParaRPr lang="en-US" dirty="0" smtClean="0">
              <a:solidFill>
                <a:srgbClr val="0060A8"/>
              </a:solidFill>
              <a:latin typeface="Tahoma" pitchFamily="34" charset="0"/>
              <a:ea typeface="Tahoma" pitchFamily="34" charset="0"/>
              <a:cs typeface="Tahoma" pitchFamily="34" charset="0"/>
            </a:endParaRPr>
          </a:p>
          <a:p>
            <a:pPr algn="just" rtl="0">
              <a:lnSpc>
                <a:spcPct val="150000"/>
              </a:lnSpc>
            </a:pPr>
            <a:r>
              <a:rPr lang="en-US" dirty="0" smtClean="0">
                <a:solidFill>
                  <a:srgbClr val="0060A8"/>
                </a:solidFill>
                <a:latin typeface="Tahoma" pitchFamily="34" charset="0"/>
                <a:ea typeface="Tahoma" pitchFamily="34" charset="0"/>
                <a:cs typeface="Tahoma" pitchFamily="34" charset="0"/>
              </a:rPr>
              <a:t> </a:t>
            </a:r>
          </a:p>
          <a:p>
            <a:pPr algn="just" rtl="0">
              <a:lnSpc>
                <a:spcPct val="150000"/>
              </a:lnSpc>
            </a:pPr>
            <a:r>
              <a:rPr lang="en-US" b="1" u="sng" dirty="0" smtClean="0">
                <a:solidFill>
                  <a:srgbClr val="0060A8"/>
                </a:solidFill>
                <a:latin typeface="Tahoma" pitchFamily="34" charset="0"/>
                <a:ea typeface="Tahoma" pitchFamily="34" charset="0"/>
                <a:cs typeface="Tahoma" pitchFamily="34" charset="0"/>
              </a:rPr>
              <a:t>No. Page charges:</a:t>
            </a:r>
            <a:r>
              <a:rPr lang="en-US" b="1" dirty="0" smtClean="0">
                <a:solidFill>
                  <a:srgbClr val="0060A8"/>
                </a:solidFill>
                <a:latin typeface="Tahoma" pitchFamily="34" charset="0"/>
                <a:ea typeface="Tahoma" pitchFamily="34" charset="0"/>
                <a:cs typeface="Tahoma" pitchFamily="34" charset="0"/>
              </a:rPr>
              <a:t> Publication in MYCOPATH is totally FREE</a:t>
            </a:r>
            <a:r>
              <a:rPr lang="en-US" b="1" u="sng" dirty="0" smtClean="0">
                <a:solidFill>
                  <a:srgbClr val="0060A8"/>
                </a:solidFill>
                <a:latin typeface="Tahoma" pitchFamily="34" charset="0"/>
                <a:ea typeface="Tahoma" pitchFamily="34" charset="0"/>
                <a:cs typeface="Tahoma" pitchFamily="34" charset="0"/>
              </a:rPr>
              <a:t> </a:t>
            </a:r>
            <a:endParaRPr lang="en-US" dirty="0" smtClean="0">
              <a:solidFill>
                <a:srgbClr val="0060A8"/>
              </a:solidFill>
              <a:latin typeface="Tahoma" pitchFamily="34" charset="0"/>
              <a:ea typeface="Tahoma" pitchFamily="34" charset="0"/>
              <a:cs typeface="Tahoma" pitchFamily="34" charset="0"/>
            </a:endParaRPr>
          </a:p>
          <a:p>
            <a:pPr algn="just" rtl="0">
              <a:lnSpc>
                <a:spcPct val="150000"/>
              </a:lnSpc>
            </a:pPr>
            <a:r>
              <a:rPr lang="en-US" b="1" dirty="0" smtClean="0">
                <a:solidFill>
                  <a:srgbClr val="0060A8"/>
                </a:solidFill>
                <a:latin typeface="Tahoma" pitchFamily="34" charset="0"/>
                <a:ea typeface="Tahoma" pitchFamily="34" charset="0"/>
                <a:cs typeface="Tahoma" pitchFamily="34" charset="0"/>
              </a:rPr>
              <a:t> </a:t>
            </a:r>
            <a:endParaRPr lang="en-US" dirty="0" smtClean="0">
              <a:solidFill>
                <a:srgbClr val="0060A8"/>
              </a:solidFill>
              <a:latin typeface="Tahoma" pitchFamily="34" charset="0"/>
              <a:ea typeface="Tahoma" pitchFamily="34" charset="0"/>
              <a:cs typeface="Tahoma" pitchFamily="34" charset="0"/>
            </a:endParaRPr>
          </a:p>
          <a:p>
            <a:pPr algn="just" rtl="0">
              <a:lnSpc>
                <a:spcPct val="150000"/>
              </a:lnSpc>
            </a:pPr>
            <a:r>
              <a:rPr lang="en-US" b="1" u="sng" dirty="0" smtClean="0">
                <a:solidFill>
                  <a:srgbClr val="0060A8"/>
                </a:solidFill>
                <a:latin typeface="Tahoma" pitchFamily="34" charset="0"/>
                <a:ea typeface="Tahoma" pitchFamily="34" charset="0"/>
                <a:cs typeface="Tahoma" pitchFamily="34" charset="0"/>
              </a:rPr>
              <a:t>Paper Submission:</a:t>
            </a:r>
            <a:r>
              <a:rPr lang="en-US" b="1" dirty="0" smtClean="0">
                <a:solidFill>
                  <a:srgbClr val="0060A8"/>
                </a:solidFill>
                <a:latin typeface="Tahoma" pitchFamily="34" charset="0"/>
                <a:ea typeface="Tahoma" pitchFamily="34" charset="0"/>
                <a:cs typeface="Tahoma" pitchFamily="34" charset="0"/>
              </a:rPr>
              <a:t> You can submit the papers </a:t>
            </a:r>
            <a:r>
              <a:rPr lang="en-US" dirty="0" smtClean="0">
                <a:solidFill>
                  <a:srgbClr val="0060A8"/>
                </a:solidFill>
                <a:latin typeface="Tahoma" pitchFamily="34" charset="0"/>
                <a:ea typeface="Tahoma" pitchFamily="34" charset="0"/>
                <a:cs typeface="Tahoma" pitchFamily="34" charset="0"/>
              </a:rPr>
              <a:t> through email to</a:t>
            </a:r>
          </a:p>
          <a:p>
            <a:pPr algn="just" rtl="0">
              <a:lnSpc>
                <a:spcPct val="150000"/>
              </a:lnSpc>
            </a:pPr>
            <a:r>
              <a:rPr lang="en-US" b="1" dirty="0" smtClean="0">
                <a:solidFill>
                  <a:srgbClr val="0060A8"/>
                </a:solidFill>
                <a:latin typeface="Tahoma" pitchFamily="34" charset="0"/>
                <a:ea typeface="Tahoma" pitchFamily="34" charset="0"/>
                <a:cs typeface="Tahoma" pitchFamily="34" charset="0"/>
                <a:hlinkClick r:id="rId3"/>
              </a:rPr>
              <a:t>mycopathjournal@gmail.com</a:t>
            </a:r>
            <a:r>
              <a:rPr lang="en-US" b="1" dirty="0" smtClean="0">
                <a:solidFill>
                  <a:srgbClr val="0060A8"/>
                </a:solidFill>
                <a:latin typeface="Tahoma" pitchFamily="34" charset="0"/>
                <a:ea typeface="Tahoma" pitchFamily="34" charset="0"/>
                <a:cs typeface="Tahoma" pitchFamily="34" charset="0"/>
              </a:rPr>
              <a:t>    </a:t>
            </a:r>
            <a:endParaRPr lang="en-US" dirty="0">
              <a:solidFill>
                <a:srgbClr val="0060A8"/>
              </a:solidFill>
              <a:latin typeface="Tahoma" pitchFamily="34" charset="0"/>
              <a:ea typeface="Tahoma" pitchFamily="34" charset="0"/>
              <a:cs typeface="Tahoma" pitchFamily="34" charset="0"/>
            </a:endParaRPr>
          </a:p>
        </p:txBody>
      </p:sp>
      <p:sp>
        <p:nvSpPr>
          <p:cNvPr id="3" name="مستطيل 2"/>
          <p:cNvSpPr/>
          <p:nvPr/>
        </p:nvSpPr>
        <p:spPr>
          <a:xfrm>
            <a:off x="1907704" y="1340768"/>
            <a:ext cx="56886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مستطيل 3"/>
          <p:cNvSpPr/>
          <p:nvPr/>
        </p:nvSpPr>
        <p:spPr>
          <a:xfrm>
            <a:off x="2987824" y="2132856"/>
            <a:ext cx="51125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4"/>
          <p:cNvSpPr/>
          <p:nvPr/>
        </p:nvSpPr>
        <p:spPr>
          <a:xfrm>
            <a:off x="395536" y="2636912"/>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ستطيل 5"/>
          <p:cNvSpPr/>
          <p:nvPr/>
        </p:nvSpPr>
        <p:spPr>
          <a:xfrm>
            <a:off x="395536" y="2996952"/>
            <a:ext cx="77048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مستطيل 6"/>
          <p:cNvSpPr/>
          <p:nvPr/>
        </p:nvSpPr>
        <p:spPr>
          <a:xfrm>
            <a:off x="395536" y="4581128"/>
            <a:ext cx="712879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84168" y="404664"/>
            <a:ext cx="2593980" cy="523220"/>
          </a:xfrm>
          <a:prstGeom prst="rect">
            <a:avLst/>
          </a:prstGeom>
        </p:spPr>
        <p:txBody>
          <a:bodyPr wrap="none">
            <a:spAutoFit/>
          </a:bodyPr>
          <a:lstStyle/>
          <a:p>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ما هو </a:t>
            </a:r>
            <a:r>
              <a:rPr lang="ar-SY" sz="28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النشر ؟</a:t>
            </a:r>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 </a:t>
            </a:r>
            <a:endParaRPr lang="ar-SY" sz="2800" dirty="0">
              <a:solidFill>
                <a:srgbClr val="FF0000"/>
              </a:solidFill>
            </a:endParaRPr>
          </a:p>
        </p:txBody>
      </p:sp>
      <p:sp>
        <p:nvSpPr>
          <p:cNvPr id="6" name="مربع نص 5"/>
          <p:cNvSpPr txBox="1"/>
          <p:nvPr/>
        </p:nvSpPr>
        <p:spPr>
          <a:xfrm>
            <a:off x="323528" y="1196752"/>
            <a:ext cx="8424936" cy="2862322"/>
          </a:xfrm>
          <a:prstGeom prst="rect">
            <a:avLst/>
          </a:prstGeom>
          <a:noFill/>
        </p:spPr>
        <p:txBody>
          <a:bodyPr wrap="square" rtlCol="1">
            <a:spAutoFit/>
          </a:bodyPr>
          <a:lstStyle/>
          <a:p>
            <a:pPr algn="just">
              <a:lnSpc>
                <a:spcPct val="150000"/>
              </a:lnSpc>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يعتبر النشر المرحلة الأخيرة من البحث العلمي، </a:t>
            </a:r>
            <a:r>
              <a:rPr lang="ar-SY"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فهو:</a:t>
            </a:r>
            <a:endPar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gn="just">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الوثيقة التي تثبت جودة العمل وأهميته.</a:t>
            </a:r>
          </a:p>
          <a:p>
            <a:pPr algn="just">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الوسيلة التي تسمح بتعميم النتائج وانتشارها بين الباحثين.</a:t>
            </a:r>
          </a:p>
          <a:p>
            <a:pPr algn="just">
              <a:lnSpc>
                <a:spcPct val="150000"/>
              </a:lnSpc>
              <a:buFont typeface="Wingdings" pitchFamily="2" charset="2"/>
              <a:buChar char="Ø"/>
            </a:pPr>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وسيلة التعريف بالباحث وبمركز البحوث الذي ينتمي إليه.</a:t>
            </a:r>
          </a:p>
        </p:txBody>
      </p:sp>
      <p:pic>
        <p:nvPicPr>
          <p:cNvPr id="9" name="Picture 10" descr="http://www.pennutrition.com/resources/PENeNews/search%20publication%20bias%20shutterstock_91130726.jpg"/>
          <p:cNvPicPr>
            <a:picLocks noChangeAspect="1" noChangeArrowheads="1"/>
          </p:cNvPicPr>
          <p:nvPr/>
        </p:nvPicPr>
        <p:blipFill>
          <a:blip r:embed="rId2" cstate="print"/>
          <a:srcRect/>
          <a:stretch>
            <a:fillRect/>
          </a:stretch>
        </p:blipFill>
        <p:spPr bwMode="auto">
          <a:xfrm rot="1096844">
            <a:off x="2913499" y="4361918"/>
            <a:ext cx="2616290" cy="2119194"/>
          </a:xfrm>
          <a:prstGeom prst="rect">
            <a:avLst/>
          </a:prstGeom>
          <a:noFill/>
        </p:spPr>
      </p:pic>
      <p:pic>
        <p:nvPicPr>
          <p:cNvPr id="7" name="Picture 4" descr="http://t1.gstatic.com/images?q=tbn:ANd9GcQNtQcjSjWooJM_NP9jWoyIyOc7OMWKkSLmkZh-UAHBXeewbFUNKw"/>
          <p:cNvPicPr>
            <a:picLocks noChangeAspect="1" noChangeArrowheads="1"/>
          </p:cNvPicPr>
          <p:nvPr/>
        </p:nvPicPr>
        <p:blipFill>
          <a:blip r:embed="rId3" cstate="print"/>
          <a:srcRect/>
          <a:stretch>
            <a:fillRect/>
          </a:stretch>
        </p:blipFill>
        <p:spPr bwMode="auto">
          <a:xfrm>
            <a:off x="35496" y="4005064"/>
            <a:ext cx="3206607" cy="21602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429000"/>
            <a:ext cx="8496944" cy="2715872"/>
          </a:xfrm>
          <a:prstGeom prst="rect">
            <a:avLst/>
          </a:prstGeom>
        </p:spPr>
        <p:txBody>
          <a:bodyPr wrap="square">
            <a:spAutoFit/>
          </a:bodyPr>
          <a:lstStyle/>
          <a:p>
            <a:pPr algn="just" rtl="0">
              <a:lnSpc>
                <a:spcPct val="120000"/>
              </a:lnSpc>
            </a:pPr>
            <a:r>
              <a:rPr lang="en-US" b="1" dirty="0" smtClean="0">
                <a:solidFill>
                  <a:srgbClr val="0070C0"/>
                </a:solidFill>
                <a:latin typeface="Tahoma" pitchFamily="34" charset="0"/>
                <a:ea typeface="Tahoma" pitchFamily="34" charset="0"/>
                <a:cs typeface="Tahoma" pitchFamily="34" charset="0"/>
              </a:rPr>
              <a:t>Publication Charge</a:t>
            </a:r>
          </a:p>
          <a:p>
            <a:pPr algn="just" rtl="0">
              <a:lnSpc>
                <a:spcPct val="120000"/>
              </a:lnSpc>
            </a:pPr>
            <a:r>
              <a:rPr lang="en-US" b="1" u="sng" dirty="0" smtClean="0">
                <a:solidFill>
                  <a:srgbClr val="FF0000"/>
                </a:solidFill>
                <a:latin typeface="Tahoma" pitchFamily="34" charset="0"/>
                <a:ea typeface="Tahoma" pitchFamily="34" charset="0"/>
                <a:cs typeface="Tahoma" pitchFamily="34" charset="0"/>
              </a:rPr>
              <a:t>Special Discount: </a:t>
            </a:r>
            <a:endParaRPr lang="en-US" b="1" dirty="0" smtClean="0">
              <a:solidFill>
                <a:srgbClr val="FF0000"/>
              </a:solidFill>
              <a:latin typeface="Tahoma" pitchFamily="34" charset="0"/>
              <a:ea typeface="Tahoma" pitchFamily="34" charset="0"/>
              <a:cs typeface="Tahoma" pitchFamily="34" charset="0"/>
            </a:endParaRPr>
          </a:p>
          <a:p>
            <a:pPr algn="just" rtl="0">
              <a:lnSpc>
                <a:spcPct val="120000"/>
              </a:lnSpc>
            </a:pPr>
            <a:r>
              <a:rPr lang="en-US" b="1" dirty="0" smtClean="0">
                <a:solidFill>
                  <a:srgbClr val="0070C0"/>
                </a:solidFill>
                <a:latin typeface="Tahoma" pitchFamily="34" charset="0"/>
                <a:ea typeface="Tahoma" pitchFamily="34" charset="0"/>
                <a:cs typeface="Tahoma" pitchFamily="34" charset="0"/>
              </a:rPr>
              <a:t> As part of this policy, SDI announces special discount on normal Article Processing Charge (APC) of US$ 500 for any Manuscript submitted within 01 April, 2013 -- 30 June, 2013, as described below. This discount offer can not be combined with any other discount offers, RERP Coupon, RP2DC, EARP, etc. Manuscripts, under this offer period, will be published, if accepted by journal’s strict peer review.</a:t>
            </a:r>
          </a:p>
        </p:txBody>
      </p:sp>
      <p:sp>
        <p:nvSpPr>
          <p:cNvPr id="3" name="مستطيل 2"/>
          <p:cNvSpPr/>
          <p:nvPr/>
        </p:nvSpPr>
        <p:spPr>
          <a:xfrm>
            <a:off x="251520" y="332656"/>
            <a:ext cx="9324528" cy="400110"/>
          </a:xfrm>
          <a:prstGeom prst="rect">
            <a:avLst/>
          </a:prstGeom>
        </p:spPr>
        <p:txBody>
          <a:bodyPr wrap="square">
            <a:spAutoFit/>
          </a:bodyPr>
          <a:lstStyle/>
          <a:p>
            <a:pPr algn="l" rtl="0"/>
            <a:r>
              <a:rPr lang="en-US" sz="2000" b="1" dirty="0" smtClean="0">
                <a:solidFill>
                  <a:srgbClr val="FF0000"/>
                </a:solidFill>
                <a:latin typeface="Tahoma" pitchFamily="34" charset="0"/>
                <a:ea typeface="Tahoma" pitchFamily="34" charset="0"/>
                <a:cs typeface="Tahoma" pitchFamily="34" charset="0"/>
              </a:rPr>
              <a:t>http://www.sciencedomain.org/page.php?id=publication-charge</a:t>
            </a:r>
            <a:endParaRPr lang="ar-SY" sz="2000" b="1" dirty="0">
              <a:solidFill>
                <a:srgbClr val="FF0000"/>
              </a:solidFill>
              <a:latin typeface="Tahoma" pitchFamily="34" charset="0"/>
              <a:ea typeface="Tahoma" pitchFamily="34" charset="0"/>
              <a:cs typeface="Tahoma" pitchFamily="34" charset="0"/>
            </a:endParaRPr>
          </a:p>
        </p:txBody>
      </p:sp>
      <p:pic>
        <p:nvPicPr>
          <p:cNvPr id="48130" name="Picture 2" descr="http://www.sciencedomain.org/images/banner.jpg"/>
          <p:cNvPicPr>
            <a:picLocks noChangeAspect="1" noChangeArrowheads="1"/>
          </p:cNvPicPr>
          <p:nvPr/>
        </p:nvPicPr>
        <p:blipFill>
          <a:blip r:embed="rId2" cstate="print"/>
          <a:srcRect/>
          <a:stretch>
            <a:fillRect/>
          </a:stretch>
        </p:blipFill>
        <p:spPr bwMode="auto">
          <a:xfrm>
            <a:off x="467544" y="836712"/>
            <a:ext cx="8280920" cy="1584176"/>
          </a:xfrm>
          <a:prstGeom prst="rect">
            <a:avLst/>
          </a:prstGeom>
          <a:noFill/>
        </p:spPr>
      </p:pic>
      <p:sp>
        <p:nvSpPr>
          <p:cNvPr id="5" name="مستطيل 4"/>
          <p:cNvSpPr/>
          <p:nvPr/>
        </p:nvSpPr>
        <p:spPr>
          <a:xfrm>
            <a:off x="467544" y="2708920"/>
            <a:ext cx="7416824" cy="523220"/>
          </a:xfrm>
          <a:prstGeom prst="rect">
            <a:avLst/>
          </a:prstGeom>
        </p:spPr>
        <p:txBody>
          <a:bodyPr wrap="square">
            <a:spAutoFit/>
          </a:bodyPr>
          <a:lstStyle/>
          <a:p>
            <a:r>
              <a:rPr lang="en-US"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SCIENCEDOMAIN</a:t>
            </a:r>
            <a:r>
              <a:rPr lang="en-US" sz="2800" b="1" i="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international</a:t>
            </a:r>
            <a:r>
              <a:rPr lang="en-US"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(SDI)</a:t>
            </a:r>
            <a:endParaRPr lang="ar-SY"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مخطط انسيابي: معالجة 5"/>
          <p:cNvSpPr/>
          <p:nvPr/>
        </p:nvSpPr>
        <p:spPr>
          <a:xfrm>
            <a:off x="467544" y="4437112"/>
            <a:ext cx="8424936" cy="72008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27384"/>
            <a:ext cx="9433048" cy="6463308"/>
          </a:xfrm>
          <a:prstGeom prst="rect">
            <a:avLst/>
          </a:prstGeom>
        </p:spPr>
        <p:txBody>
          <a:bodyPr wrap="square">
            <a:spAutoFit/>
          </a:bodyPr>
          <a:lstStyle/>
          <a:p>
            <a:pPr algn="l" rtl="0"/>
            <a:r>
              <a:rPr lang="en-US" b="1" dirty="0" smtClean="0">
                <a:solidFill>
                  <a:srgbClr val="4F81BD"/>
                </a:solidFill>
              </a:rPr>
              <a:t> </a:t>
            </a:r>
          </a:p>
          <a:p>
            <a:pPr algn="l" rtl="0"/>
            <a:r>
              <a:rPr lang="en-US" b="1" dirty="0" smtClean="0">
                <a:solidFill>
                  <a:srgbClr val="4F81BD"/>
                </a:solidFill>
              </a:rPr>
              <a:t>American Journal of Experimental Agriculture – </a:t>
            </a:r>
            <a:r>
              <a:rPr lang="en-US" b="1" dirty="0" smtClean="0">
                <a:solidFill>
                  <a:srgbClr val="FF0000"/>
                </a:solidFill>
              </a:rPr>
              <a:t>80% discount- </a:t>
            </a:r>
            <a:r>
              <a:rPr lang="en-US" b="1" dirty="0" smtClean="0">
                <a:solidFill>
                  <a:srgbClr val="4F81BD"/>
                </a:solidFill>
              </a:rPr>
              <a:t>(Effective APC: 100 US$)</a:t>
            </a:r>
            <a:br>
              <a:rPr lang="en-US" b="1" dirty="0" smtClean="0">
                <a:solidFill>
                  <a:srgbClr val="4F81BD"/>
                </a:solidFill>
              </a:rPr>
            </a:br>
            <a:r>
              <a:rPr lang="en-US" b="1" dirty="0" smtClean="0">
                <a:solidFill>
                  <a:srgbClr val="4F81BD"/>
                </a:solidFill>
              </a:rPr>
              <a:t>Annual Review &amp; Research in Biology – </a:t>
            </a:r>
            <a:r>
              <a:rPr lang="en-US" b="1" dirty="0" smtClean="0">
                <a:solidFill>
                  <a:srgbClr val="FF0000"/>
                </a:solidFill>
              </a:rPr>
              <a:t>100%</a:t>
            </a:r>
            <a:r>
              <a:rPr lang="en-US" b="1" dirty="0" smtClean="0">
                <a:solidFill>
                  <a:srgbClr val="4F81BD"/>
                </a:solidFill>
              </a:rPr>
              <a:t> discount- (Effective APC: FREE)</a:t>
            </a:r>
            <a:br>
              <a:rPr lang="en-US" b="1" dirty="0" smtClean="0">
                <a:solidFill>
                  <a:srgbClr val="4F81BD"/>
                </a:solidFill>
              </a:rPr>
            </a:br>
            <a:r>
              <a:rPr lang="en-US" b="1" dirty="0" smtClean="0">
                <a:solidFill>
                  <a:srgbClr val="4F81BD"/>
                </a:solidFill>
              </a:rPr>
              <a:t>British Biotechnology Journal – </a:t>
            </a:r>
            <a:r>
              <a:rPr lang="en-US" b="1" dirty="0" smtClean="0">
                <a:solidFill>
                  <a:srgbClr val="FF0000"/>
                </a:solidFill>
              </a:rPr>
              <a:t>90% </a:t>
            </a:r>
            <a:r>
              <a:rPr lang="en-US" b="1" dirty="0" smtClean="0">
                <a:solidFill>
                  <a:srgbClr val="4F81BD"/>
                </a:solidFill>
              </a:rPr>
              <a:t>discount- (Effective APC: 50 US$)</a:t>
            </a:r>
          </a:p>
          <a:p>
            <a:pPr algn="l" rtl="0"/>
            <a:r>
              <a:rPr lang="en-US" b="1" dirty="0" smtClean="0">
                <a:solidFill>
                  <a:srgbClr val="4F81BD"/>
                </a:solidFill>
              </a:rPr>
              <a:t/>
            </a:r>
            <a:br>
              <a:rPr lang="en-US" b="1" dirty="0" smtClean="0">
                <a:solidFill>
                  <a:srgbClr val="4F81BD"/>
                </a:solidFill>
              </a:rPr>
            </a:br>
            <a:r>
              <a:rPr lang="en-US" b="1" dirty="0" smtClean="0">
                <a:solidFill>
                  <a:srgbClr val="4F81BD"/>
                </a:solidFill>
              </a:rPr>
              <a:t>British Microbiology Research Journal – </a:t>
            </a:r>
            <a:r>
              <a:rPr lang="en-US" b="1" dirty="0" smtClean="0">
                <a:solidFill>
                  <a:srgbClr val="FF0000"/>
                </a:solidFill>
              </a:rPr>
              <a:t>90%</a:t>
            </a:r>
            <a:r>
              <a:rPr lang="en-US" b="1" dirty="0" smtClean="0">
                <a:solidFill>
                  <a:srgbClr val="4F81BD"/>
                </a:solidFill>
              </a:rPr>
              <a:t> discount- (Effective APC: 50 US$)</a:t>
            </a:r>
            <a:br>
              <a:rPr lang="en-US" b="1" dirty="0" smtClean="0">
                <a:solidFill>
                  <a:srgbClr val="4F81BD"/>
                </a:solidFill>
              </a:rPr>
            </a:br>
            <a:r>
              <a:rPr lang="en-US" b="1" dirty="0" smtClean="0">
                <a:solidFill>
                  <a:srgbClr val="4F81BD"/>
                </a:solidFill>
              </a:rPr>
              <a:t>European Journal of Food Research &amp; Review – </a:t>
            </a:r>
            <a:r>
              <a:rPr lang="en-US" b="1" dirty="0" smtClean="0">
                <a:solidFill>
                  <a:srgbClr val="FF0000"/>
                </a:solidFill>
              </a:rPr>
              <a:t>100% discount- </a:t>
            </a:r>
            <a:r>
              <a:rPr lang="en-US" b="1" dirty="0" smtClean="0">
                <a:solidFill>
                  <a:srgbClr val="4F81BD"/>
                </a:solidFill>
              </a:rPr>
              <a:t>(Effective APC: FREE)</a:t>
            </a:r>
            <a:br>
              <a:rPr lang="en-US" b="1" dirty="0" smtClean="0">
                <a:solidFill>
                  <a:srgbClr val="4F81BD"/>
                </a:solidFill>
              </a:rPr>
            </a:br>
            <a:r>
              <a:rPr lang="en-US" b="1" dirty="0" smtClean="0">
                <a:solidFill>
                  <a:srgbClr val="4F81BD"/>
                </a:solidFill>
              </a:rPr>
              <a:t>International Journal of Biochemistry Research &amp; Review – </a:t>
            </a:r>
            <a:r>
              <a:rPr lang="en-US" b="1" dirty="0" smtClean="0">
                <a:solidFill>
                  <a:srgbClr val="FF0000"/>
                </a:solidFill>
              </a:rPr>
              <a:t>90%</a:t>
            </a:r>
            <a:r>
              <a:rPr lang="en-US" b="1" dirty="0" smtClean="0">
                <a:solidFill>
                  <a:srgbClr val="4F81BD"/>
                </a:solidFill>
              </a:rPr>
              <a:t> discount- (Effective APC: 50 US$</a:t>
            </a:r>
          </a:p>
          <a:p>
            <a:pPr algn="l" rtl="0"/>
            <a:r>
              <a:rPr lang="en-US" b="1" dirty="0" smtClean="0">
                <a:solidFill>
                  <a:srgbClr val="4F81BD"/>
                </a:solidFill>
              </a:rPr>
              <a:t/>
            </a:r>
            <a:br>
              <a:rPr lang="en-US" b="1" dirty="0" smtClean="0">
                <a:solidFill>
                  <a:srgbClr val="4F81BD"/>
                </a:solidFill>
              </a:rPr>
            </a:br>
            <a:r>
              <a:rPr lang="en-US" b="1" dirty="0" smtClean="0">
                <a:solidFill>
                  <a:srgbClr val="4F81BD"/>
                </a:solidFill>
              </a:rPr>
              <a:t>British Journal of Environment and Climate Change – 80% discount- (Effective APC: 100 US$)</a:t>
            </a:r>
            <a:br>
              <a:rPr lang="en-US" b="1" dirty="0" smtClean="0">
                <a:solidFill>
                  <a:srgbClr val="4F81BD"/>
                </a:solidFill>
              </a:rPr>
            </a:br>
            <a:r>
              <a:rPr lang="en-US" b="1" dirty="0" smtClean="0">
                <a:solidFill>
                  <a:srgbClr val="4F81BD"/>
                </a:solidFill>
              </a:rPr>
              <a:t>European Journal of Medicinal Plants – 80% discount- (Effective APC: 100 US$)</a:t>
            </a:r>
            <a:br>
              <a:rPr lang="en-US" b="1" dirty="0" smtClean="0">
                <a:solidFill>
                  <a:srgbClr val="4F81BD"/>
                </a:solidFill>
              </a:rPr>
            </a:br>
            <a:r>
              <a:rPr lang="en-US" b="1" dirty="0" smtClean="0">
                <a:solidFill>
                  <a:srgbClr val="4F81BD"/>
                </a:solidFill>
              </a:rPr>
              <a:t>American Chemical Science Journal – 90% discount- (Effective APC: 50 US$)</a:t>
            </a:r>
          </a:p>
          <a:p>
            <a:pPr algn="l" rtl="0"/>
            <a:r>
              <a:rPr lang="en-US" b="1" dirty="0" smtClean="0">
                <a:solidFill>
                  <a:srgbClr val="4F81BD"/>
                </a:solidFill>
              </a:rPr>
              <a:t/>
            </a:r>
            <a:br>
              <a:rPr lang="en-US" b="1" dirty="0" smtClean="0">
                <a:solidFill>
                  <a:srgbClr val="4F81BD"/>
                </a:solidFill>
              </a:rPr>
            </a:br>
            <a:r>
              <a:rPr lang="en-US" b="1" dirty="0" smtClean="0">
                <a:solidFill>
                  <a:srgbClr val="4F81BD"/>
                </a:solidFill>
              </a:rPr>
              <a:t>International Journal of Plant &amp; Soil Science – 90% discount- (Effective APC: 50 US$)</a:t>
            </a:r>
          </a:p>
          <a:p>
            <a:pPr algn="l" rtl="0"/>
            <a:r>
              <a:rPr lang="en-US" b="1" dirty="0" smtClean="0">
                <a:solidFill>
                  <a:srgbClr val="4F81BD"/>
                </a:solidFill>
              </a:rPr>
              <a:t>British Journal of Applied Science &amp; Technology – 80% discount- (Effective APC: 100 US$)</a:t>
            </a:r>
            <a:br>
              <a:rPr lang="en-US" b="1" dirty="0" smtClean="0">
                <a:solidFill>
                  <a:srgbClr val="4F81BD"/>
                </a:solidFill>
              </a:rPr>
            </a:br>
            <a:r>
              <a:rPr lang="en-US" b="1" dirty="0" smtClean="0">
                <a:solidFill>
                  <a:srgbClr val="4F81BD"/>
                </a:solidFill>
              </a:rPr>
              <a:t>British Journal of Mathematics &amp; Computer Science – 80% discount- (Effective APC: 100 US$)</a:t>
            </a:r>
            <a:br>
              <a:rPr lang="en-US" b="1" dirty="0" smtClean="0">
                <a:solidFill>
                  <a:srgbClr val="4F81BD"/>
                </a:solidFill>
              </a:rPr>
            </a:br>
            <a:r>
              <a:rPr lang="en-US" b="1" dirty="0" smtClean="0">
                <a:solidFill>
                  <a:srgbClr val="4F81BD"/>
                </a:solidFill>
              </a:rPr>
              <a:t>International Research Journal of Pure and Applied Chemistry </a:t>
            </a:r>
            <a:r>
              <a:rPr lang="en-US" b="1" dirty="0" smtClean="0">
                <a:solidFill>
                  <a:srgbClr val="FF0000"/>
                </a:solidFill>
              </a:rPr>
              <a:t>– 100% </a:t>
            </a:r>
            <a:r>
              <a:rPr lang="en-US" b="1" dirty="0" smtClean="0">
                <a:solidFill>
                  <a:srgbClr val="4F81BD"/>
                </a:solidFill>
              </a:rPr>
              <a:t>discount- (Effective APC: FREE)</a:t>
            </a:r>
          </a:p>
          <a:p>
            <a:pPr algn="l" rtl="0"/>
            <a:r>
              <a:rPr lang="en-US" b="1" dirty="0" smtClean="0">
                <a:solidFill>
                  <a:srgbClr val="4F81BD"/>
                </a:solidFill>
              </a:rPr>
              <a:t/>
            </a:r>
            <a:br>
              <a:rPr lang="en-US" b="1" dirty="0" smtClean="0">
                <a:solidFill>
                  <a:srgbClr val="4F81BD"/>
                </a:solidFill>
              </a:rPr>
            </a:br>
            <a:r>
              <a:rPr lang="en-US" b="1" dirty="0" smtClean="0">
                <a:solidFill>
                  <a:srgbClr val="4F81BD"/>
                </a:solidFill>
              </a:rPr>
              <a:t>Physical Review &amp; Research International </a:t>
            </a:r>
            <a:r>
              <a:rPr lang="en-US" b="1" dirty="0" smtClean="0">
                <a:solidFill>
                  <a:srgbClr val="FF0000"/>
                </a:solidFill>
              </a:rPr>
              <a:t>– 100% </a:t>
            </a:r>
            <a:r>
              <a:rPr lang="en-US" b="1" dirty="0" smtClean="0">
                <a:solidFill>
                  <a:srgbClr val="4F81BD"/>
                </a:solidFill>
              </a:rPr>
              <a:t>discount- (Effective APC: FREE)</a:t>
            </a:r>
            <a:br>
              <a:rPr lang="en-US" b="1" dirty="0" smtClean="0">
                <a:solidFill>
                  <a:srgbClr val="4F81BD"/>
                </a:solidFill>
              </a:rPr>
            </a:br>
            <a:r>
              <a:rPr lang="en-US" b="1" dirty="0" smtClean="0">
                <a:solidFill>
                  <a:srgbClr val="4F81BD"/>
                </a:solidFill>
              </a:rPr>
              <a:t>British Journal of Economics, Management &amp; Trade – 80% discount- (Effective APC: 100 US$)</a:t>
            </a:r>
          </a:p>
          <a:p>
            <a:pPr algn="l" rtl="0"/>
            <a:r>
              <a:rPr lang="en-US" b="1" dirty="0" smtClean="0">
                <a:solidFill>
                  <a:srgbClr val="4F81BD"/>
                </a:solidFill>
              </a:rPr>
              <a:t>Asian Journal of Agricultural Extension, Economics &amp; Sociology – 90% discount- (APC: 50 US$)</a:t>
            </a:r>
          </a:p>
          <a:p>
            <a:pPr algn="l" rtl="0"/>
            <a:r>
              <a:rPr lang="en-US" b="1" dirty="0" smtClean="0">
                <a:solidFill>
                  <a:srgbClr val="4F81BD"/>
                </a:solidFill>
              </a:rPr>
              <a:t>International STD Research &amp; Reviews – 90% discount- (Effective APC: 50 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987731"/>
            <a:ext cx="8424936" cy="5033557"/>
          </a:xfrm>
          <a:prstGeom prst="rect">
            <a:avLst/>
          </a:prstGeom>
        </p:spPr>
        <p:txBody>
          <a:bodyPr wrap="square">
            <a:spAutoFit/>
          </a:bodyPr>
          <a:lstStyle/>
          <a:p>
            <a:pPr algn="just" rtl="0">
              <a:lnSpc>
                <a:spcPct val="150000"/>
              </a:lnSpc>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a:rPr>
              <a:t>http://www.enago.com/blog/category/research-and-writing/</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http://www.wikihow.com/Publish-a-Research-Paper</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http://www.journalprep.com/en/101-tips.php</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5"/>
              </a:rPr>
              <a:t>http://www.ijser.org/howtopublishpaper.aspx</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www.paperpub.com.cn/admin/upload/file/2009820115538343.pdf</a:t>
            </a:r>
            <a:endPar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a:rPr>
              <a:t>www.bodley.ox.ac.uk/icsu/guidelines.pdf</a:t>
            </a:r>
            <a:endPar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8"/>
              </a:rPr>
              <a:t>http://whqlibdoc.who.int/emro/2004/9290213639_chap12.pdf</a:t>
            </a:r>
            <a:endPar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9"/>
              </a:rPr>
              <a:t>www.ctu.edu.vn/guidelines/scientific/scientific/4Howtopublish</a:t>
            </a:r>
            <a:endPar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10"/>
              </a:rPr>
              <a:t>www.herkules.oulu.fi/isbn9789514293801/isbn9789514293801.pdf</a:t>
            </a:r>
            <a:endPar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rtl="0">
              <a:lnSpc>
                <a:spcPct val="150000"/>
              </a:lnSpc>
            </a:pP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 </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Witold</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Pedrycz</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(2009).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Publishing High Quality Research Papers: Challenges.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PhD, </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Dsci</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University of Alberta, Edmonton, Canada and Systems Research Institute, Polish Academy of Sciences, Warsaw, Poland. ICNC-09/ FSKD-09 August 14, 2009.</a:t>
            </a: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مربع نص 2"/>
          <p:cNvSpPr txBox="1"/>
          <p:nvPr/>
        </p:nvSpPr>
        <p:spPr>
          <a:xfrm>
            <a:off x="663149" y="548680"/>
            <a:ext cx="2324675" cy="523220"/>
          </a:xfrm>
          <a:prstGeom prst="rect">
            <a:avLst/>
          </a:prstGeom>
          <a:noFill/>
        </p:spPr>
        <p:txBody>
          <a:bodyPr wrap="none" rtlCol="1">
            <a:spAutoFit/>
          </a:bodyPr>
          <a:lstStyle/>
          <a:p>
            <a:r>
              <a:rPr lang="en-US"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References:</a:t>
            </a:r>
            <a:endParaRPr lang="ar-SY" sz="2800" b="1" dirty="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artoon Crowd, Round Table Laptops Stock Photos - Image: 11959983"/>
          <p:cNvPicPr>
            <a:picLocks noChangeAspect="1" noChangeArrowheads="1"/>
          </p:cNvPicPr>
          <p:nvPr/>
        </p:nvPicPr>
        <p:blipFill>
          <a:blip r:embed="rId2" cstate="print"/>
          <a:srcRect/>
          <a:stretch>
            <a:fillRect/>
          </a:stretch>
        </p:blipFill>
        <p:spPr bwMode="auto">
          <a:xfrm>
            <a:off x="0" y="1124744"/>
            <a:ext cx="9144000" cy="5733256"/>
          </a:xfrm>
          <a:prstGeom prst="rect">
            <a:avLst/>
          </a:prstGeom>
          <a:ln>
            <a:noFill/>
          </a:ln>
          <a:effectLst>
            <a:softEdge rad="112500"/>
          </a:effectLst>
        </p:spPr>
      </p:pic>
      <p:sp>
        <p:nvSpPr>
          <p:cNvPr id="4" name="مستطيل 3"/>
          <p:cNvSpPr/>
          <p:nvPr/>
        </p:nvSpPr>
        <p:spPr>
          <a:xfrm>
            <a:off x="3203848" y="2996952"/>
            <a:ext cx="2664296" cy="954107"/>
          </a:xfrm>
          <a:prstGeom prst="rect">
            <a:avLst/>
          </a:prstGeom>
        </p:spPr>
        <p:txBody>
          <a:bodyPr wrap="square">
            <a:spAutoFit/>
          </a:bodyPr>
          <a:lstStyle/>
          <a:p>
            <a:pPr algn="ctr"/>
            <a:r>
              <a:rPr lang="ar-SY"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المناقشة </a:t>
            </a:r>
            <a:endParaRPr lang="ar-SY"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r>
              <a:rPr lang="ar-SY"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والحوار</a:t>
            </a:r>
            <a:endParaRPr lang="ar-SY"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شكل بيضاوي 4"/>
          <p:cNvSpPr/>
          <p:nvPr/>
        </p:nvSpPr>
        <p:spPr>
          <a:xfrm>
            <a:off x="1835696" y="44624"/>
            <a:ext cx="51125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smtClean="0">
                <a:latin typeface="Tahoma" pitchFamily="34" charset="0"/>
                <a:ea typeface="Tahoma" pitchFamily="34" charset="0"/>
                <a:cs typeface="Tahoma" pitchFamily="34" charset="0"/>
              </a:rPr>
              <a:t>شكراً لإصغائكم</a:t>
            </a:r>
            <a:endParaRPr lang="ar-SY" sz="3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329743"/>
            <a:ext cx="856895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ahoma" pitchFamily="34" charset="0"/>
                <a:ea typeface="Tahoma" pitchFamily="34" charset="0"/>
                <a:cs typeface="Tahoma" pitchFamily="34" charset="0"/>
              </a:rPr>
              <a:t>The </a:t>
            </a:r>
            <a:r>
              <a:rPr kumimoji="0" lang="en-US" sz="1400" b="1" i="0" u="none" strike="noStrike" cap="none" normalizeH="0" baseline="0" dirty="0" err="1" smtClean="0">
                <a:ln>
                  <a:noFill/>
                </a:ln>
                <a:solidFill>
                  <a:srgbClr val="FF0000"/>
                </a:solidFill>
                <a:effectLst/>
                <a:latin typeface="Tahoma" pitchFamily="34" charset="0"/>
                <a:ea typeface="Tahoma" pitchFamily="34" charset="0"/>
                <a:cs typeface="Tahoma" pitchFamily="34" charset="0"/>
              </a:rPr>
              <a:t>SCImago</a:t>
            </a:r>
            <a:r>
              <a:rPr kumimoji="0" lang="en-US" sz="1400" b="1" i="0" u="none" strike="noStrike" cap="none" normalizeH="0" baseline="0" dirty="0" smtClean="0">
                <a:ln>
                  <a:noFill/>
                </a:ln>
                <a:solidFill>
                  <a:srgbClr val="FF0000"/>
                </a:solidFill>
                <a:effectLst/>
                <a:latin typeface="Tahoma" pitchFamily="34" charset="0"/>
                <a:ea typeface="Tahoma" pitchFamily="34" charset="0"/>
                <a:cs typeface="Tahoma" pitchFamily="34" charset="0"/>
              </a:rPr>
              <a:t> Journal Rank (SJR) </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is a scale which orders journals based on the average number of weighted citations received by an article in the chosen year divided by the number of manuscripts published in the journal during the previous three years.</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ahoma" pitchFamily="34" charset="0"/>
                <a:ea typeface="Tahoma" pitchFamily="34" charset="0"/>
                <a:cs typeface="Tahoma" pitchFamily="34" charset="0"/>
              </a:rPr>
              <a:t>The Article Influence </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quantifies the average influence in a </a:t>
            </a:r>
            <a:r>
              <a:rPr kumimoji="0" lang="en-US" sz="1400"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pedmriod</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of five years following the publication of the article. It is the ratio of the </a:t>
            </a:r>
            <a:r>
              <a:rPr kumimoji="0" lang="en-US" sz="1400" b="1" i="0" u="none" strike="noStrike" cap="none" normalizeH="0" baseline="0" dirty="0" err="1" smtClean="0">
                <a:ln>
                  <a:noFill/>
                </a:ln>
                <a:solidFill>
                  <a:srgbClr val="0000FF"/>
                </a:solidFill>
                <a:effectLst/>
                <a:latin typeface="Tahoma" pitchFamily="34" charset="0"/>
                <a:ea typeface="Tahoma" pitchFamily="34" charset="0"/>
                <a:cs typeface="Tahoma" pitchFamily="34" charset="0"/>
                <a:hlinkClick r:id="rId2"/>
              </a:rPr>
              <a:t>EigenFactor</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score of the journal to the number of articles in the journal, normalized as a fraction of all articles from among a predefined selection of over 7000 journals. </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ahoma" pitchFamily="34" charset="0"/>
                <a:ea typeface="Tahoma" pitchFamily="34" charset="0"/>
                <a:cs typeface="Tahoma" pitchFamily="34" charset="0"/>
              </a:rPr>
              <a:t>The </a:t>
            </a:r>
            <a:r>
              <a:rPr kumimoji="0" lang="en-US" sz="1400" b="1" i="1" u="none" strike="noStrike" cap="none" normalizeH="0" baseline="0" dirty="0" err="1" smtClean="0">
                <a:ln>
                  <a:noFill/>
                </a:ln>
                <a:solidFill>
                  <a:srgbClr val="FF0000"/>
                </a:solidFill>
                <a:effectLst/>
                <a:latin typeface="Tahoma" pitchFamily="34" charset="0"/>
                <a:ea typeface="Tahoma" pitchFamily="34" charset="0"/>
                <a:cs typeface="Tahoma" pitchFamily="34" charset="0"/>
              </a:rPr>
              <a:t>Eigenfactor</a:t>
            </a:r>
            <a:r>
              <a:rPr kumimoji="0" lang="en-US" sz="1400" b="1" i="0" u="none" strike="noStrike" cap="none" normalizeH="0" baseline="0" dirty="0" smtClean="0">
                <a:ln>
                  <a:noFill/>
                </a:ln>
                <a:solidFill>
                  <a:srgbClr val="FF0000"/>
                </a:solidFill>
                <a:effectLst/>
                <a:latin typeface="Tahoma" pitchFamily="34" charset="0"/>
                <a:ea typeface="Tahoma" pitchFamily="34" charset="0"/>
                <a:cs typeface="Tahoma" pitchFamily="34" charset="0"/>
              </a:rPr>
              <a:t> score </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is determined using the number of times an article has been cited in the previous five years, and is weighted in favor of highly cited journals, with self-citations being excluded. The mean value of the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Article Influence</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score is 1.0, with a value greater or lesser than 1.0, indicative of above-average or below-average influence, respectively.</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ahoma" pitchFamily="34" charset="0"/>
                <a:ea typeface="Tahoma" pitchFamily="34" charset="0"/>
                <a:cs typeface="Tahoma" pitchFamily="34" charset="0"/>
              </a:rPr>
              <a:t>The H-index </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was </a:t>
            </a:r>
            <a:r>
              <a:rPr kumimoji="0" lang="en-US" sz="1400" b="1" i="0" u="none" strike="noStrike" cap="none" normalizeH="0" baseline="0" dirty="0" smtClean="0">
                <a:ln>
                  <a:noFill/>
                </a:ln>
                <a:solidFill>
                  <a:srgbClr val="0000FF"/>
                </a:solidFill>
                <a:effectLst/>
                <a:latin typeface="Tahoma" pitchFamily="34" charset="0"/>
                <a:ea typeface="Tahoma" pitchFamily="34" charset="0"/>
                <a:cs typeface="Tahoma" pitchFamily="34" charset="0"/>
                <a:hlinkClick r:id="rId3"/>
              </a:rPr>
              <a:t>suggested by Jorge E. Hirsch</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and is a measure of the scientific output of a research entity. It can be applied to scientists, research groups, institutions or countries. For example, a researcher has an index equal to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H</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if he/she has published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N</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papers and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H</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of these papers have greater than or equal to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H</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citations, while the rest have less than or equal to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H</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citations. The </a:t>
            </a:r>
            <a:r>
              <a:rPr kumimoji="0" lang="en-US" sz="1400" b="1" i="1" u="none" strike="noStrike" cap="none" normalizeH="0" baseline="0" dirty="0" smtClean="0">
                <a:ln>
                  <a:noFill/>
                </a:ln>
                <a:solidFill>
                  <a:schemeClr val="tx1"/>
                </a:solidFill>
                <a:effectLst/>
                <a:latin typeface="Tahoma" pitchFamily="34" charset="0"/>
                <a:ea typeface="Tahoma" pitchFamily="34" charset="0"/>
                <a:cs typeface="Tahoma" pitchFamily="34" charset="0"/>
              </a:rPr>
              <a:t>H-index</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takes into account both the number of publications and citations, and is a quite useful alternative to conventional approaches for quantifying impact.</a:t>
            </a:r>
          </a:p>
        </p:txBody>
      </p:sp>
      <p:sp>
        <p:nvSpPr>
          <p:cNvPr id="3" name="مربع نص 2"/>
          <p:cNvSpPr txBox="1"/>
          <p:nvPr/>
        </p:nvSpPr>
        <p:spPr>
          <a:xfrm>
            <a:off x="3347864" y="-27384"/>
            <a:ext cx="2480167" cy="461665"/>
          </a:xfrm>
          <a:prstGeom prst="rect">
            <a:avLst/>
          </a:prstGeom>
          <a:noFill/>
        </p:spPr>
        <p:txBody>
          <a:bodyPr wrap="none" rtlCol="1">
            <a:spAutoFit/>
          </a:bodyPr>
          <a:lstStyle/>
          <a:p>
            <a:r>
              <a:rPr lang="ar-SY" sz="2400" b="1" dirty="0" smtClean="0">
                <a:solidFill>
                  <a:srgbClr val="0070C0"/>
                </a:solidFill>
                <a:latin typeface="Tahoma" pitchFamily="34" charset="0"/>
                <a:ea typeface="Tahoma" pitchFamily="34" charset="0"/>
                <a:cs typeface="Tahoma" pitchFamily="34" charset="0"/>
              </a:rPr>
              <a:t>معلومات اضافية</a:t>
            </a:r>
            <a:endParaRPr lang="ar-SY" sz="2400" b="1"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Imago Journal &amp; Country Rank">
            <a:hlinkClick r:id="rId2" tooltip="&quot;SCImago Journal &amp; Country Rank&quot;"/>
          </p:cNvPr>
          <p:cNvPicPr/>
          <p:nvPr/>
        </p:nvPicPr>
        <p:blipFill>
          <a:blip r:embed="rId3" cstate="print"/>
          <a:srcRect/>
          <a:stretch>
            <a:fillRect/>
          </a:stretch>
        </p:blipFill>
        <p:spPr bwMode="auto">
          <a:xfrm>
            <a:off x="2123728" y="692696"/>
            <a:ext cx="4464496" cy="3528392"/>
          </a:xfrm>
          <a:prstGeom prst="rect">
            <a:avLst/>
          </a:prstGeom>
          <a:noFill/>
          <a:ln w="9525">
            <a:noFill/>
            <a:miter lim="800000"/>
            <a:headEnd/>
            <a:tailEnd/>
          </a:ln>
        </p:spPr>
      </p:pic>
      <p:sp>
        <p:nvSpPr>
          <p:cNvPr id="43009" name="Rectangle 1"/>
          <p:cNvSpPr>
            <a:spLocks noChangeArrowheads="1"/>
          </p:cNvSpPr>
          <p:nvPr/>
        </p:nvSpPr>
        <p:spPr bwMode="auto">
          <a:xfrm>
            <a:off x="2339752" y="4267255"/>
            <a:ext cx="410445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 typical example of SJR and citation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95536" y="548680"/>
            <a:ext cx="802838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normalizeH="0" baseline="0" dirty="0" smtClean="0">
                <a:ln w="10541" cmpd="sng">
                  <a:solidFill>
                    <a:schemeClr val="accent1">
                      <a:shade val="88000"/>
                      <a:satMod val="110000"/>
                    </a:schemeClr>
                  </a:solidFill>
                  <a:prstDash val="solid"/>
                </a:ln>
                <a:solidFill>
                  <a:srgbClr val="FF0000"/>
                </a:solidFill>
                <a:latin typeface="Calibri" pitchFamily="34" charset="0"/>
                <a:ea typeface="Times New Roman" pitchFamily="18" charset="0"/>
                <a:cs typeface="Arial" pitchFamily="34" charset="0"/>
              </a:rPr>
              <a:t>The Impact Factor (IF) </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Times New Roman" pitchFamily="18" charset="0"/>
                <a:cs typeface="Arial" pitchFamily="34" charset="0"/>
              </a:rPr>
              <a:t>is calculated over a three-year period and  represents the average number of times papers are cited up to two years after publication. For example, the </a:t>
            </a:r>
            <a:r>
              <a:rPr kumimoji="0" lang="en-US" sz="2000" b="1" i="1"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Times New Roman" pitchFamily="18" charset="0"/>
                <a:cs typeface="Arial" pitchFamily="34" charset="0"/>
              </a:rPr>
              <a:t>Impact Factor</a:t>
            </a:r>
            <a:r>
              <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Times New Roman" pitchFamily="18" charset="0"/>
                <a:cs typeface="Arial" pitchFamily="34" charset="0"/>
              </a:rPr>
              <a:t> of a journal for the year 2009 would be the ratio of the number of times articles published in that journal during 2007-08 were cited in indexed journals (part of a predefined selection) during 2009 to the number of articles published in 2007-08.</a:t>
            </a:r>
            <a:endParaRPr kumimoji="0" lang="en-US"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مربع نص 2"/>
          <p:cNvSpPr txBox="1"/>
          <p:nvPr/>
        </p:nvSpPr>
        <p:spPr>
          <a:xfrm>
            <a:off x="184520" y="3212976"/>
            <a:ext cx="8779968" cy="1420325"/>
          </a:xfrm>
          <a:prstGeom prst="rect">
            <a:avLst/>
          </a:prstGeom>
          <a:noFill/>
        </p:spPr>
        <p:txBody>
          <a:bodyPr wrap="none" rtlCol="1">
            <a:spAutoFit/>
          </a:bodyPr>
          <a:lstStyle/>
          <a:p>
            <a:pPr>
              <a:lnSpc>
                <a:spcPct val="150000"/>
              </a:lnSpc>
            </a:pPr>
            <a:r>
              <a:rPr lang="ar-SY" sz="2000" b="1" dirty="0" smtClean="0">
                <a:ln w="10541" cmpd="sng">
                  <a:solidFill>
                    <a:schemeClr val="accent1">
                      <a:shade val="88000"/>
                      <a:satMod val="110000"/>
                    </a:schemeClr>
                  </a:solidFill>
                  <a:prstDash val="solid"/>
                </a:ln>
                <a:solidFill>
                  <a:srgbClr val="FF0000"/>
                </a:solidFill>
              </a:rPr>
              <a:t>لحساب الـ </a:t>
            </a:r>
            <a:r>
              <a:rPr lang="en-US" sz="2000" b="1" dirty="0" smtClean="0">
                <a:ln w="10541" cmpd="sng">
                  <a:solidFill>
                    <a:schemeClr val="accent1">
                      <a:shade val="88000"/>
                      <a:satMod val="110000"/>
                    </a:schemeClr>
                  </a:solidFill>
                  <a:prstDash val="solid"/>
                </a:ln>
                <a:solidFill>
                  <a:srgbClr val="FF0000"/>
                </a:solidFill>
              </a:rPr>
              <a:t>IF</a:t>
            </a:r>
            <a:r>
              <a:rPr lang="ar-SY" sz="2000" b="1" dirty="0" err="1" smtClean="0">
                <a:ln w="10541" cmpd="sng">
                  <a:solidFill>
                    <a:schemeClr val="accent1">
                      <a:shade val="88000"/>
                      <a:satMod val="110000"/>
                    </a:schemeClr>
                  </a:solidFill>
                  <a:prstDash val="solid"/>
                </a:ln>
                <a:solidFill>
                  <a:srgbClr val="FF0000"/>
                </a:solidFill>
              </a:rPr>
              <a:t>:</a:t>
            </a:r>
            <a:endParaRPr lang="ar-SY" sz="2000" b="1" dirty="0" smtClean="0">
              <a:ln w="10541" cmpd="sng">
                <a:solidFill>
                  <a:schemeClr val="accent1">
                    <a:shade val="88000"/>
                    <a:satMod val="110000"/>
                  </a:schemeClr>
                </a:solidFill>
                <a:prstDash val="solid"/>
              </a:ln>
              <a:solidFill>
                <a:srgbClr val="FF0000"/>
              </a:solidFill>
            </a:endParaRPr>
          </a:p>
          <a:p>
            <a:pPr>
              <a:lnSpc>
                <a:spcPct val="150000"/>
              </a:lnSpc>
            </a:pPr>
            <a:r>
              <a:rPr lang="ar-SY" sz="2000" b="1" dirty="0" smtClean="0">
                <a:ln w="10541" cmpd="sng">
                  <a:solidFill>
                    <a:schemeClr val="accent1">
                      <a:shade val="88000"/>
                      <a:satMod val="110000"/>
                    </a:schemeClr>
                  </a:solidFill>
                  <a:prstDash val="solid"/>
                </a:ln>
                <a:solidFill>
                  <a:srgbClr val="FF0000"/>
                </a:solidFill>
              </a:rPr>
              <a:t>(خلال فترة 3 سنوات)= متوسط عدد المرات التي تذكر فيها المقالات كمراجع في السنتين التاليتين للنشر.</a:t>
            </a:r>
          </a:p>
          <a:p>
            <a:pPr>
              <a:lnSpc>
                <a:spcPct val="150000"/>
              </a:lnSpc>
            </a:pPr>
            <a:r>
              <a:rPr lang="ar-SY" sz="2000" b="1" dirty="0" smtClean="0">
                <a:ln w="10541" cmpd="sng">
                  <a:solidFill>
                    <a:schemeClr val="accent1">
                      <a:shade val="88000"/>
                      <a:satMod val="110000"/>
                    </a:schemeClr>
                  </a:solidFill>
                  <a:prstDash val="solid"/>
                </a:ln>
                <a:solidFill>
                  <a:srgbClr val="FF0000"/>
                </a:solidFill>
              </a:rPr>
              <a:t>عدد المرات التي يذكر فيها المقال في مجلات مسجلة/عدد المقالات المنشورة في العامين </a:t>
            </a:r>
            <a:r>
              <a:rPr lang="ar-SY" sz="2000" b="1" dirty="0" err="1" smtClean="0">
                <a:ln w="10541" cmpd="sng">
                  <a:solidFill>
                    <a:schemeClr val="accent1">
                      <a:shade val="88000"/>
                      <a:satMod val="110000"/>
                    </a:schemeClr>
                  </a:solidFill>
                  <a:prstDash val="solid"/>
                </a:ln>
                <a:solidFill>
                  <a:srgbClr val="FF0000"/>
                </a:solidFill>
              </a:rPr>
              <a:t>المذكورين.</a:t>
            </a:r>
            <a:r>
              <a:rPr lang="ar-SY" sz="2000" b="1" dirty="0" smtClean="0">
                <a:ln w="10541" cmpd="sng">
                  <a:solidFill>
                    <a:schemeClr val="accent1">
                      <a:shade val="88000"/>
                      <a:satMod val="110000"/>
                    </a:schemeClr>
                  </a:solidFill>
                  <a:prstDash val="solid"/>
                </a:ln>
                <a:solidFill>
                  <a:srgbClr val="FF0000"/>
                </a:solidFill>
              </a:rPr>
              <a:t> </a:t>
            </a:r>
            <a:endParaRPr lang="ar-SY" sz="2000" b="1" dirty="0">
              <a:ln w="10541" cmpd="sng">
                <a:solidFill>
                  <a:schemeClr val="accent1">
                    <a:shade val="88000"/>
                    <a:satMod val="110000"/>
                  </a:schemeClr>
                </a:solidFill>
                <a:prstDash val="solid"/>
              </a:ln>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764704"/>
            <a:ext cx="8064896" cy="646331"/>
          </a:xfrm>
          <a:prstGeom prst="rect">
            <a:avLst/>
          </a:prstGeom>
        </p:spPr>
        <p:txBody>
          <a:bodyPr wrap="square">
            <a:spAutoFit/>
          </a:bodyPr>
          <a:lstStyle/>
          <a:p>
            <a:pPr algn="l" rtl="0"/>
            <a:r>
              <a:rPr lang="en-US" b="1" dirty="0" smtClean="0">
                <a:solidFill>
                  <a:srgbClr val="0070C0"/>
                </a:solidFill>
              </a:rPr>
              <a:t>Scopus is a database of abstracts and citations for scholarly journal articles. It covers nearly 18,000 titles from more than 5,000...</a:t>
            </a:r>
            <a:endParaRPr lang="ar-SY" b="1" dirty="0">
              <a:solidFill>
                <a:srgbClr val="0070C0"/>
              </a:solidFill>
            </a:endParaRPr>
          </a:p>
        </p:txBody>
      </p:sp>
      <p:sp>
        <p:nvSpPr>
          <p:cNvPr id="3" name="مستطيل 2"/>
          <p:cNvSpPr/>
          <p:nvPr/>
        </p:nvSpPr>
        <p:spPr>
          <a:xfrm>
            <a:off x="539552" y="1757715"/>
            <a:ext cx="7776864" cy="2031325"/>
          </a:xfrm>
          <a:prstGeom prst="rect">
            <a:avLst/>
          </a:prstGeom>
        </p:spPr>
        <p:txBody>
          <a:bodyPr wrap="square">
            <a:spAutoFit/>
          </a:bodyPr>
          <a:lstStyle/>
          <a:p>
            <a:pPr algn="just" rtl="0"/>
            <a:r>
              <a:rPr lang="en-US" b="1" dirty="0" smtClean="0">
                <a:solidFill>
                  <a:srgbClr val="0070C0"/>
                </a:solidFill>
              </a:rPr>
              <a:t>Scopus, officially named </a:t>
            </a:r>
            <a:r>
              <a:rPr lang="en-US" b="1" dirty="0" err="1" smtClean="0">
                <a:solidFill>
                  <a:srgbClr val="0070C0"/>
                </a:solidFill>
              </a:rPr>
              <a:t>SciVerse</a:t>
            </a:r>
            <a:r>
              <a:rPr lang="en-US" b="1" dirty="0" smtClean="0">
                <a:solidFill>
                  <a:srgbClr val="0070C0"/>
                </a:solidFill>
              </a:rPr>
              <a:t> Scopus, is a </a:t>
            </a:r>
            <a:r>
              <a:rPr lang="en-US" b="1" dirty="0" smtClean="0">
                <a:solidFill>
                  <a:srgbClr val="0070C0"/>
                </a:solidFill>
                <a:hlinkClick r:id="rId2" tooltip="Bibliographic database"/>
              </a:rPr>
              <a:t>bibliographic database</a:t>
            </a:r>
            <a:r>
              <a:rPr lang="en-US" b="1" dirty="0" smtClean="0">
                <a:solidFill>
                  <a:srgbClr val="0070C0"/>
                </a:solidFill>
              </a:rPr>
              <a:t> containing </a:t>
            </a:r>
            <a:r>
              <a:rPr lang="en-US" b="1" dirty="0" smtClean="0">
                <a:solidFill>
                  <a:srgbClr val="0070C0"/>
                </a:solidFill>
                <a:hlinkClick r:id="rId3" tooltip="Abstract (summary)"/>
              </a:rPr>
              <a:t>abstracts</a:t>
            </a:r>
            <a:r>
              <a:rPr lang="en-US" b="1" dirty="0" smtClean="0">
                <a:solidFill>
                  <a:srgbClr val="0070C0"/>
                </a:solidFill>
              </a:rPr>
              <a:t> and </a:t>
            </a:r>
            <a:r>
              <a:rPr lang="en-US" b="1" dirty="0" smtClean="0">
                <a:solidFill>
                  <a:srgbClr val="0070C0"/>
                </a:solidFill>
                <a:hlinkClick r:id="rId4" tooltip="Citation"/>
              </a:rPr>
              <a:t>citations</a:t>
            </a:r>
            <a:r>
              <a:rPr lang="en-US" b="1" dirty="0" smtClean="0">
                <a:solidFill>
                  <a:srgbClr val="0070C0"/>
                </a:solidFill>
              </a:rPr>
              <a:t> for </a:t>
            </a:r>
            <a:r>
              <a:rPr lang="en-US" b="1" dirty="0" smtClean="0">
                <a:solidFill>
                  <a:srgbClr val="0070C0"/>
                </a:solidFill>
                <a:hlinkClick r:id="rId5" tooltip="Academic journal"/>
              </a:rPr>
              <a:t>academic journal</a:t>
            </a:r>
            <a:r>
              <a:rPr lang="en-US" b="1" dirty="0" smtClean="0">
                <a:solidFill>
                  <a:srgbClr val="0070C0"/>
                </a:solidFill>
              </a:rPr>
              <a:t> </a:t>
            </a:r>
            <a:r>
              <a:rPr lang="en-US" b="1" dirty="0" smtClean="0">
                <a:solidFill>
                  <a:srgbClr val="0070C0"/>
                </a:solidFill>
                <a:hlinkClick r:id="rId6" tooltip="Article (publishing)"/>
              </a:rPr>
              <a:t>articles</a:t>
            </a:r>
            <a:r>
              <a:rPr lang="en-US" b="1" dirty="0" smtClean="0">
                <a:solidFill>
                  <a:srgbClr val="0070C0"/>
                </a:solidFill>
              </a:rPr>
              <a:t>. It covers nearly 20,500 titles from over 5,000 international publishers, of which 19,500 are </a:t>
            </a:r>
            <a:r>
              <a:rPr lang="en-US" b="1" dirty="0" smtClean="0">
                <a:solidFill>
                  <a:srgbClr val="0070C0"/>
                </a:solidFill>
                <a:hlinkClick r:id="rId7" tooltip="Peer review"/>
              </a:rPr>
              <a:t>peer-reviewed</a:t>
            </a:r>
            <a:r>
              <a:rPr lang="en-US" b="1" dirty="0" smtClean="0">
                <a:solidFill>
                  <a:srgbClr val="0070C0"/>
                </a:solidFill>
              </a:rPr>
              <a:t> journals in the scientific, technical, medical, and social sciences (including arts and humanities).</a:t>
            </a:r>
            <a:r>
              <a:rPr lang="en-US" b="1" baseline="30000" dirty="0" smtClean="0">
                <a:solidFill>
                  <a:srgbClr val="0070C0"/>
                </a:solidFill>
                <a:hlinkClick r:id="rId8"/>
              </a:rPr>
              <a:t>[1]</a:t>
            </a:r>
            <a:r>
              <a:rPr lang="en-US" b="1" dirty="0" smtClean="0">
                <a:solidFill>
                  <a:srgbClr val="0070C0"/>
                </a:solidFill>
              </a:rPr>
              <a:t> It is owned by </a:t>
            </a:r>
            <a:r>
              <a:rPr lang="en-US" b="1" dirty="0" smtClean="0">
                <a:solidFill>
                  <a:srgbClr val="0070C0"/>
                </a:solidFill>
                <a:hlinkClick r:id="rId9" tooltip="Elsevier"/>
              </a:rPr>
              <a:t>Elsevier</a:t>
            </a:r>
            <a:r>
              <a:rPr lang="en-US" b="1" dirty="0" smtClean="0">
                <a:solidFill>
                  <a:srgbClr val="0070C0"/>
                </a:solidFill>
              </a:rPr>
              <a:t> and is available online by </a:t>
            </a:r>
            <a:r>
              <a:rPr lang="en-US" b="1" dirty="0" smtClean="0">
                <a:solidFill>
                  <a:srgbClr val="0070C0"/>
                </a:solidFill>
                <a:hlinkClick r:id="rId10" tooltip="Subscription business model"/>
              </a:rPr>
              <a:t>subscription</a:t>
            </a:r>
            <a:r>
              <a:rPr lang="en-US" b="1" dirty="0" smtClean="0">
                <a:solidFill>
                  <a:srgbClr val="0070C0"/>
                </a:solidFill>
              </a:rPr>
              <a:t>. Searches in Scopus incorporate searches of scientific web pages through </a:t>
            </a:r>
            <a:r>
              <a:rPr lang="en-US" b="1" dirty="0" err="1" smtClean="0">
                <a:solidFill>
                  <a:srgbClr val="0070C0"/>
                </a:solidFill>
                <a:hlinkClick r:id="rId11" tooltip="Scirus"/>
              </a:rPr>
              <a:t>Scirus</a:t>
            </a:r>
            <a:r>
              <a:rPr lang="en-US" b="1" dirty="0" smtClean="0">
                <a:solidFill>
                  <a:srgbClr val="0070C0"/>
                </a:solidFill>
              </a:rPr>
              <a:t>, another Elsevier product, as well as </a:t>
            </a:r>
            <a:r>
              <a:rPr lang="en-US" b="1" dirty="0" smtClean="0">
                <a:solidFill>
                  <a:srgbClr val="0070C0"/>
                </a:solidFill>
                <a:hlinkClick r:id="rId12" tooltip="Patent"/>
              </a:rPr>
              <a:t>patent</a:t>
            </a:r>
            <a:r>
              <a:rPr lang="en-US" b="1" dirty="0" smtClean="0">
                <a:solidFill>
                  <a:srgbClr val="0070C0"/>
                </a:solidFill>
              </a:rPr>
              <a:t> databases.</a:t>
            </a:r>
            <a:endParaRPr lang="ar-SY" b="1" dirty="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مستطيل 55"/>
          <p:cNvSpPr/>
          <p:nvPr/>
        </p:nvSpPr>
        <p:spPr>
          <a:xfrm>
            <a:off x="395536" y="836712"/>
            <a:ext cx="8352928" cy="2446824"/>
          </a:xfrm>
          <a:prstGeom prst="rect">
            <a:avLst/>
          </a:prstGeom>
        </p:spPr>
        <p:txBody>
          <a:bodyPr wrap="square">
            <a:spAutoFit/>
          </a:bodyPr>
          <a:lstStyle/>
          <a:p>
            <a:pPr algn="l" rtl="0"/>
            <a:r>
              <a:rPr lang="en-US" b="1" dirty="0" smtClean="0"/>
              <a:t>Journal ranking</a:t>
            </a:r>
          </a:p>
          <a:p>
            <a:pPr algn="just" rtl="0">
              <a:lnSpc>
                <a:spcPct val="150000"/>
              </a:lnSpc>
            </a:pPr>
            <a:r>
              <a:rPr lang="en-US" b="1" dirty="0" smtClean="0"/>
              <a:t>Journal ranking</a:t>
            </a:r>
            <a:r>
              <a:rPr lang="en-US" dirty="0" smtClean="0"/>
              <a:t> is widely used in academic circles in the evaluation of an </a:t>
            </a:r>
            <a:r>
              <a:rPr lang="en-US" dirty="0" smtClean="0">
                <a:hlinkClick r:id="rId2" tooltip="Academic journal"/>
              </a:rPr>
              <a:t>academic journal</a:t>
            </a:r>
            <a:r>
              <a:rPr lang="en-US" dirty="0" smtClean="0"/>
              <a:t>'s impact and quality. Journal rankings are intended to reflect the place of a journal within its field, the relative difficulty of being published in that journal, and the prestige associated with it. They have been recently introduced as official research evaluation tools in some countries such as Norway, Australia and France.</a:t>
            </a:r>
            <a:r>
              <a:rPr lang="en-US" baseline="30000" dirty="0" smtClean="0">
                <a:hlinkClick r:id="rId3"/>
              </a:rPr>
              <a:t>[1]</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568952" cy="5355312"/>
          </a:xfrm>
          <a:prstGeom prst="rect">
            <a:avLst/>
          </a:prstGeom>
        </p:spPr>
        <p:txBody>
          <a:bodyPr wrap="square">
            <a:spAutoFit/>
          </a:bodyPr>
          <a:lstStyle/>
          <a:p>
            <a:pPr algn="l" rtl="0"/>
            <a:r>
              <a:rPr lang="en-US" b="1" dirty="0" smtClean="0"/>
              <a:t>Measures</a:t>
            </a:r>
          </a:p>
          <a:p>
            <a:pPr algn="l" rtl="0"/>
            <a:r>
              <a:rPr lang="en-US" dirty="0" smtClean="0">
                <a:hlinkClick r:id="rId2" tooltip="Impact factor"/>
              </a:rPr>
              <a:t>Impact factor</a:t>
            </a:r>
            <a:r>
              <a:rPr lang="en-US" dirty="0" smtClean="0"/>
              <a:t> – Reflecting the average number of citations to articles published in science and social science journals.</a:t>
            </a:r>
          </a:p>
          <a:p>
            <a:pPr algn="l" rtl="0"/>
            <a:r>
              <a:rPr lang="en-US" dirty="0" err="1" smtClean="0">
                <a:hlinkClick r:id="rId3" tooltip="Eigenfactor"/>
              </a:rPr>
              <a:t>Eigenfactor</a:t>
            </a:r>
            <a:r>
              <a:rPr lang="en-US" dirty="0" smtClean="0"/>
              <a:t> – A rating of the total importance of a scientific journal according to the number of incoming citations, with citations from highly ranked journals weighted to make a larger contribution to the </a:t>
            </a:r>
            <a:r>
              <a:rPr lang="en-US" dirty="0" err="1" smtClean="0"/>
              <a:t>eigenfactor</a:t>
            </a:r>
            <a:r>
              <a:rPr lang="en-US" dirty="0" smtClean="0"/>
              <a:t> than those from poorly ranked journals.</a:t>
            </a:r>
          </a:p>
          <a:p>
            <a:pPr algn="l" rtl="0"/>
            <a:r>
              <a:rPr lang="en-US" dirty="0" err="1" smtClean="0">
                <a:hlinkClick r:id="rId4" tooltip="SCImago Journal Rank"/>
              </a:rPr>
              <a:t>SCImago</a:t>
            </a:r>
            <a:r>
              <a:rPr lang="en-US" dirty="0" smtClean="0">
                <a:hlinkClick r:id="rId4" tooltip="SCImago Journal Rank"/>
              </a:rPr>
              <a:t> Journal Rank</a:t>
            </a:r>
            <a:r>
              <a:rPr lang="en-US" dirty="0" smtClean="0"/>
              <a:t> – A measure of scientific influence of scholarly journals that accounts for both the number of citations received by a journal and the importance or prestige of the journals where such citations come from.</a:t>
            </a:r>
          </a:p>
          <a:p>
            <a:pPr algn="l" rtl="0"/>
            <a:r>
              <a:rPr lang="en-US" dirty="0" smtClean="0">
                <a:hlinkClick r:id="rId5" tooltip="H-index"/>
              </a:rPr>
              <a:t>h-index</a:t>
            </a:r>
            <a:r>
              <a:rPr lang="en-US" dirty="0" smtClean="0"/>
              <a:t> – Usually used as a measure of scientific productivity and the scientific impact of an individual scientist, but can also be used to rank journals.</a:t>
            </a:r>
          </a:p>
          <a:p>
            <a:pPr algn="l" rtl="0"/>
            <a:r>
              <a:rPr lang="en-US" dirty="0" smtClean="0">
                <a:hlinkClick r:id="rId6" tooltip="Expert survey (page does not exist)"/>
              </a:rPr>
              <a:t>Expert survey</a:t>
            </a:r>
            <a:r>
              <a:rPr lang="en-US" dirty="0" smtClean="0"/>
              <a:t> – A score reflecting the overall quality and/or contribution of a journal is based on the results of the survey of active field researchers, practitioners and students (i.e., actual journal contributors and/or readers), who rank each journal based on specific criteria.</a:t>
            </a:r>
            <a:r>
              <a:rPr lang="en-US" baseline="30000" dirty="0" smtClean="0">
                <a:hlinkClick r:id="rId7"/>
              </a:rPr>
              <a:t>[2]</a:t>
            </a:r>
            <a:endParaRPr lang="en-US" dirty="0" smtClean="0"/>
          </a:p>
          <a:p>
            <a:pPr algn="l" rtl="0"/>
            <a:r>
              <a:rPr lang="en-US" dirty="0" smtClean="0"/>
              <a:t>Publication power approach (PPA) – The ranking position of each journal is based on the actual publishing behavior of leading tenured academics over an extended time period. As such, the journal’s ranking position reflects the frequency at which these scholars published their articles in this journal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05372" y="620688"/>
            <a:ext cx="4799076" cy="523220"/>
          </a:xfrm>
          <a:prstGeom prst="rect">
            <a:avLst/>
          </a:prstGeom>
        </p:spPr>
        <p:txBody>
          <a:bodyPr wrap="square">
            <a:spAutoFit/>
          </a:bodyPr>
          <a:lstStyle/>
          <a:p>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أهمية النشر و الغاية </a:t>
            </a:r>
            <a:r>
              <a:rPr lang="ar-SY" sz="28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منه:</a:t>
            </a:r>
            <a:endParaRPr lang="ar-SY" sz="2800" dirty="0">
              <a:solidFill>
                <a:srgbClr val="FF0000"/>
              </a:solidFill>
            </a:endParaRPr>
          </a:p>
        </p:txBody>
      </p:sp>
      <p:pic>
        <p:nvPicPr>
          <p:cNvPr id="4" name="Picture 2" descr="http://skoola.com/public_pics/26560write%20a%20term%20paper.jpg"/>
          <p:cNvPicPr>
            <a:picLocks noChangeAspect="1" noChangeArrowheads="1"/>
          </p:cNvPicPr>
          <p:nvPr/>
        </p:nvPicPr>
        <p:blipFill>
          <a:blip r:embed="rId2" cstate="print"/>
          <a:srcRect/>
          <a:stretch>
            <a:fillRect/>
          </a:stretch>
        </p:blipFill>
        <p:spPr bwMode="auto">
          <a:xfrm flipH="1">
            <a:off x="755576" y="3939876"/>
            <a:ext cx="2644237" cy="2153420"/>
          </a:xfrm>
          <a:prstGeom prst="rect">
            <a:avLst/>
          </a:prstGeom>
          <a:noFill/>
        </p:spPr>
      </p:pic>
      <p:sp>
        <p:nvSpPr>
          <p:cNvPr id="6" name="مربع نص 5"/>
          <p:cNvSpPr txBox="1"/>
          <p:nvPr/>
        </p:nvSpPr>
        <p:spPr>
          <a:xfrm>
            <a:off x="827584" y="1556792"/>
            <a:ext cx="7704856" cy="4184543"/>
          </a:xfrm>
          <a:prstGeom prst="rect">
            <a:avLst/>
          </a:prstGeom>
          <a:noFill/>
        </p:spPr>
        <p:txBody>
          <a:bodyPr wrap="square" rtlCol="1">
            <a:spAutoFit/>
          </a:bodyPr>
          <a:lstStyle/>
          <a:p>
            <a:pPr>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يسمح للباحث بالانتماء للمجتمع العلمي.</a:t>
            </a:r>
          </a:p>
          <a:p>
            <a:pPr>
              <a:lnSpc>
                <a:spcPct val="150000"/>
              </a:lnSpc>
              <a:buFont typeface="Wingdings" pitchFamily="2" charset="2"/>
              <a:buChar char="Ø"/>
            </a:pPr>
            <a:endPar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يسمح للباحث بالتواصل مع الباحثين العاملين في مجاله.</a:t>
            </a:r>
          </a:p>
          <a:p>
            <a:pPr>
              <a:lnSpc>
                <a:spcPct val="150000"/>
              </a:lnSpc>
              <a:buFont typeface="Wingdings" pitchFamily="2" charset="2"/>
              <a:buChar char="Ø"/>
            </a:pPr>
            <a:endPar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قد يكون أحد متطلبات الحصول على الشهادة.</a:t>
            </a:r>
          </a:p>
          <a:p>
            <a:pPr>
              <a:lnSpc>
                <a:spcPct val="150000"/>
              </a:lnSpc>
              <a:buFont typeface="Wingdings" pitchFamily="2" charset="2"/>
              <a:buChar char="Ø"/>
            </a:pPr>
            <a:endPar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قد يكون أحد متطلبات </a:t>
            </a:r>
            <a:r>
              <a:rPr lang="ar-SY"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الترفيع</a:t>
            </a: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الاكاديمي.</a:t>
            </a:r>
          </a:p>
          <a:p>
            <a:pPr>
              <a:lnSpc>
                <a:spcPct val="150000"/>
              </a:lnSpc>
              <a:buFont typeface="Wingdings" pitchFamily="2" charset="2"/>
              <a:buChar char="Ø"/>
            </a:pPr>
            <a:endPar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الحصول على سيرة علمية مميزة.</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springer.com/sgw/img/x.gif"/>
          <p:cNvPicPr>
            <a:picLocks noChangeAspect="1" noChangeArrowheads="1"/>
          </p:cNvPicPr>
          <p:nvPr/>
        </p:nvPicPr>
        <p:blipFill>
          <a:blip r:embed="rId2"/>
          <a:srcRect/>
          <a:stretch>
            <a:fillRect/>
          </a:stretch>
        </p:blipFill>
        <p:spPr bwMode="auto">
          <a:xfrm>
            <a:off x="8990013" y="-136525"/>
            <a:ext cx="9525" cy="9525"/>
          </a:xfrm>
          <a:prstGeom prst="rect">
            <a:avLst/>
          </a:prstGeom>
          <a:noFill/>
        </p:spPr>
      </p:pic>
      <p:pic>
        <p:nvPicPr>
          <p:cNvPr id="20484" name="Picture 4" descr="http://www.pjbs.org/ijps/images/ijps_03.jpg"/>
          <p:cNvPicPr>
            <a:picLocks noChangeAspect="1" noChangeArrowheads="1"/>
          </p:cNvPicPr>
          <p:nvPr/>
        </p:nvPicPr>
        <p:blipFill>
          <a:blip r:embed="rId3" cstate="print"/>
          <a:srcRect/>
          <a:stretch>
            <a:fillRect/>
          </a:stretch>
        </p:blipFill>
        <p:spPr bwMode="auto">
          <a:xfrm>
            <a:off x="467544" y="1052736"/>
            <a:ext cx="5472608" cy="2376264"/>
          </a:xfrm>
          <a:prstGeom prst="rect">
            <a:avLst/>
          </a:prstGeom>
          <a:noFill/>
        </p:spPr>
      </p:pic>
      <p:sp>
        <p:nvSpPr>
          <p:cNvPr id="5" name="مستطيل 4"/>
          <p:cNvSpPr/>
          <p:nvPr/>
        </p:nvSpPr>
        <p:spPr>
          <a:xfrm>
            <a:off x="467544" y="3429000"/>
            <a:ext cx="6624736" cy="3139321"/>
          </a:xfrm>
          <a:prstGeom prst="rect">
            <a:avLst/>
          </a:prstGeom>
        </p:spPr>
        <p:txBody>
          <a:bodyPr wrap="square">
            <a:spAutoFit/>
          </a:bodyPr>
          <a:lstStyle/>
          <a:p>
            <a:pPr algn="just" rtl="0"/>
            <a:r>
              <a:rPr lang="en-US" b="1" i="1" dirty="0" smtClean="0">
                <a:solidFill>
                  <a:srgbClr val="0033CC"/>
                </a:solidFill>
              </a:rPr>
              <a:t>International Journal of Poultry Science</a:t>
            </a:r>
            <a:r>
              <a:rPr lang="en-US" b="1" dirty="0" smtClean="0">
                <a:solidFill>
                  <a:srgbClr val="0033CC"/>
                </a:solidFill>
              </a:rPr>
              <a:t>, is a leading international journal for poultry scientists and advisers to the poultry industry throughout the world. Subjects which are covered include: anatomy, embryology, biochemistry, biophysics, physiology, reproduction and genetics; </a:t>
            </a:r>
            <a:r>
              <a:rPr lang="en-US" b="1" dirty="0" err="1" smtClean="0">
                <a:solidFill>
                  <a:srgbClr val="0033CC"/>
                </a:solidFill>
              </a:rPr>
              <a:t>behaviour</a:t>
            </a:r>
            <a:r>
              <a:rPr lang="en-US" b="1" dirty="0" smtClean="0">
                <a:solidFill>
                  <a:srgbClr val="0033CC"/>
                </a:solidFill>
              </a:rPr>
              <a:t>, microbiology, endocrinology, nutrition, environmental science, food science, feeding stuffs and feeding, management and housing welfare, breeding, hatching, poultry meat and egg yields and quality. Papers that adopt a </a:t>
            </a:r>
            <a:r>
              <a:rPr lang="en-US" b="1" dirty="0" err="1" smtClean="0">
                <a:solidFill>
                  <a:srgbClr val="0033CC"/>
                </a:solidFill>
              </a:rPr>
              <a:t>modelling</a:t>
            </a:r>
            <a:r>
              <a:rPr lang="en-US" b="1" dirty="0" smtClean="0">
                <a:solidFill>
                  <a:srgbClr val="0033CC"/>
                </a:solidFill>
              </a:rPr>
              <a:t> approach or describe the scientific background to new equipment or apparatus directly relevant to the industry are also published.</a:t>
            </a:r>
            <a:endParaRPr lang="en-US" b="1" dirty="0">
              <a:solidFill>
                <a:srgbClr val="0033CC"/>
              </a:solidFill>
            </a:endParaRPr>
          </a:p>
        </p:txBody>
      </p:sp>
      <p:pic>
        <p:nvPicPr>
          <p:cNvPr id="20486" name="Picture 6" descr="JOURNAL.JPG"/>
          <p:cNvPicPr>
            <a:picLocks noChangeAspect="1" noChangeArrowheads="1"/>
          </p:cNvPicPr>
          <p:nvPr/>
        </p:nvPicPr>
        <p:blipFill>
          <a:blip r:embed="rId4" cstate="print"/>
          <a:srcRect/>
          <a:stretch>
            <a:fillRect/>
          </a:stretch>
        </p:blipFill>
        <p:spPr bwMode="auto">
          <a:xfrm>
            <a:off x="7164288" y="3573016"/>
            <a:ext cx="1665857" cy="2304256"/>
          </a:xfrm>
          <a:prstGeom prst="rect">
            <a:avLst/>
          </a:prstGeom>
          <a:noFill/>
        </p:spPr>
      </p:pic>
      <p:pic>
        <p:nvPicPr>
          <p:cNvPr id="20488" name="Picture 8" descr="http://www.pjbs.org/ijps/images/ijps_04.jpg"/>
          <p:cNvPicPr>
            <a:picLocks noChangeAspect="1" noChangeArrowheads="1"/>
          </p:cNvPicPr>
          <p:nvPr/>
        </p:nvPicPr>
        <p:blipFill>
          <a:blip r:embed="rId5" cstate="print"/>
          <a:srcRect/>
          <a:stretch>
            <a:fillRect/>
          </a:stretch>
        </p:blipFill>
        <p:spPr bwMode="auto">
          <a:xfrm>
            <a:off x="5796136" y="1052736"/>
            <a:ext cx="2871986" cy="2376264"/>
          </a:xfrm>
          <a:prstGeom prst="rect">
            <a:avLst/>
          </a:prstGeom>
          <a:noFill/>
        </p:spPr>
      </p:pic>
      <p:sp>
        <p:nvSpPr>
          <p:cNvPr id="8" name="مربع نص 7"/>
          <p:cNvSpPr txBox="1"/>
          <p:nvPr/>
        </p:nvSpPr>
        <p:spPr>
          <a:xfrm>
            <a:off x="179512" y="548680"/>
            <a:ext cx="3806968" cy="461665"/>
          </a:xfrm>
          <a:prstGeom prst="rect">
            <a:avLst/>
          </a:prstGeom>
          <a:noFill/>
        </p:spPr>
        <p:txBody>
          <a:bodyPr wrap="square" rtlCol="1">
            <a:spAutoFit/>
          </a:bodyPr>
          <a:lstStyle/>
          <a:p>
            <a:pPr algn="l"/>
            <a:r>
              <a:rPr lang="ar-SY"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Open Access Journal</a:t>
            </a:r>
            <a:endParaRPr lang="ar-SY"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
        <p:nvSpPr>
          <p:cNvPr id="9" name="مستطيل 8"/>
          <p:cNvSpPr/>
          <p:nvPr/>
        </p:nvSpPr>
        <p:spPr>
          <a:xfrm>
            <a:off x="3730337" y="683404"/>
            <a:ext cx="3577967" cy="369332"/>
          </a:xfrm>
          <a:prstGeom prst="rect">
            <a:avLst/>
          </a:prstGeom>
        </p:spPr>
        <p:txBody>
          <a:bodyPr wrap="none">
            <a:spAutoFit/>
          </a:bodyPr>
          <a:lstStyle/>
          <a:p>
            <a:r>
              <a:rPr lang="en-US" dirty="0" smtClean="0">
                <a:solidFill>
                  <a:srgbClr val="0070C0"/>
                </a:solidFill>
              </a:rPr>
              <a:t>http://www.pjbs.org/ijps/instr.htm</a:t>
            </a:r>
            <a:endParaRPr lang="ar-SY" dirty="0">
              <a:solidFill>
                <a:srgbClr val="0070C0"/>
              </a:solidFill>
            </a:endParaRPr>
          </a:p>
        </p:txBody>
      </p:sp>
      <p:sp>
        <p:nvSpPr>
          <p:cNvPr id="10" name="مستطيل 9"/>
          <p:cNvSpPr/>
          <p:nvPr/>
        </p:nvSpPr>
        <p:spPr>
          <a:xfrm>
            <a:off x="7308304" y="2420888"/>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7" name="مستطيل 16"/>
          <p:cNvSpPr/>
          <p:nvPr/>
        </p:nvSpPr>
        <p:spPr>
          <a:xfrm>
            <a:off x="467544" y="3717032"/>
            <a:ext cx="6624736" cy="360040"/>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8" name="مستطيل 17"/>
          <p:cNvSpPr/>
          <p:nvPr/>
        </p:nvSpPr>
        <p:spPr>
          <a:xfrm>
            <a:off x="467544" y="4293096"/>
            <a:ext cx="6624736" cy="1368152"/>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6024" y="260648"/>
            <a:ext cx="8532440" cy="6047809"/>
          </a:xfrm>
          <a:prstGeom prst="rect">
            <a:avLst/>
          </a:prstGeom>
        </p:spPr>
        <p:txBody>
          <a:bodyPr wrap="square">
            <a:spAutoFit/>
          </a:bodyPr>
          <a:lstStyle/>
          <a:p>
            <a:pPr algn="l" rtl="0">
              <a:lnSpc>
                <a:spcPct val="150000"/>
              </a:lnSpc>
            </a:pPr>
            <a:r>
              <a:rPr lang="en-US" b="1" dirty="0" smtClean="0">
                <a:solidFill>
                  <a:srgbClr val="0070C0"/>
                </a:solidFill>
                <a:latin typeface="Tahoma" pitchFamily="34" charset="0"/>
                <a:ea typeface="Tahoma" pitchFamily="34" charset="0"/>
                <a:cs typeface="Tahoma" pitchFamily="34" charset="0"/>
              </a:rPr>
              <a:t>Criteria for Manuscript: </a:t>
            </a:r>
            <a:r>
              <a:rPr lang="en-US" sz="1600" b="1" dirty="0" smtClean="0">
                <a:solidFill>
                  <a:srgbClr val="0070C0"/>
                </a:solidFill>
                <a:latin typeface="Tahoma" pitchFamily="34" charset="0"/>
                <a:ea typeface="Tahoma" pitchFamily="34" charset="0"/>
                <a:cs typeface="Tahoma" pitchFamily="34" charset="0"/>
              </a:rPr>
              <a:t/>
            </a:r>
            <a:br>
              <a:rPr lang="en-US" sz="1600" b="1" dirty="0" smtClean="0">
                <a:solidFill>
                  <a:srgbClr val="0070C0"/>
                </a:solidFill>
                <a:latin typeface="Tahoma" pitchFamily="34" charset="0"/>
                <a:ea typeface="Tahoma" pitchFamily="34" charset="0"/>
                <a:cs typeface="Tahoma" pitchFamily="34" charset="0"/>
              </a:rPr>
            </a:br>
            <a:r>
              <a:rPr lang="en-US" sz="1600" b="1" dirty="0" smtClean="0">
                <a:solidFill>
                  <a:srgbClr val="0070C0"/>
                </a:solidFill>
                <a:latin typeface="Tahoma" pitchFamily="34" charset="0"/>
                <a:ea typeface="Tahoma" pitchFamily="34" charset="0"/>
                <a:cs typeface="Tahoma" pitchFamily="34" charset="0"/>
              </a:rPr>
              <a:t>International Journal of Poultry Science is a rapid publication institution and its sympathetic review process serve the scientific community by publishing their research findings at the highest priority and speed. submitted Articles are published after in-house evaluation procedure. On the basis of the in-house evaluation report possible decisions on a manuscript are:</a:t>
            </a:r>
          </a:p>
          <a:p>
            <a:pPr algn="l" rtl="0">
              <a:lnSpc>
                <a:spcPct val="150000"/>
              </a:lnSpc>
            </a:pPr>
            <a:r>
              <a:rPr lang="en-US" sz="1600" b="1" dirty="0" smtClean="0">
                <a:solidFill>
                  <a:srgbClr val="0070C0"/>
                </a:solidFill>
                <a:latin typeface="Tahoma" pitchFamily="34" charset="0"/>
                <a:ea typeface="Tahoma" pitchFamily="34" charset="0"/>
                <a:cs typeface="Tahoma" pitchFamily="34" charset="0"/>
              </a:rPr>
              <a:t>• Accepted as it is</a:t>
            </a:r>
            <a:br>
              <a:rPr lang="en-US" sz="1600" b="1" dirty="0" smtClean="0">
                <a:solidFill>
                  <a:srgbClr val="0070C0"/>
                </a:solidFill>
                <a:latin typeface="Tahoma" pitchFamily="34" charset="0"/>
                <a:ea typeface="Tahoma" pitchFamily="34" charset="0"/>
                <a:cs typeface="Tahoma" pitchFamily="34" charset="0"/>
              </a:rPr>
            </a:br>
            <a:r>
              <a:rPr lang="en-US" sz="1600" b="1" dirty="0" smtClean="0">
                <a:solidFill>
                  <a:srgbClr val="0070C0"/>
                </a:solidFill>
                <a:latin typeface="Tahoma" pitchFamily="34" charset="0"/>
                <a:ea typeface="Tahoma" pitchFamily="34" charset="0"/>
                <a:cs typeface="Tahoma" pitchFamily="34" charset="0"/>
              </a:rPr>
              <a:t>• Accepted after minor revision</a:t>
            </a:r>
            <a:br>
              <a:rPr lang="en-US" sz="1600" b="1" dirty="0" smtClean="0">
                <a:solidFill>
                  <a:srgbClr val="0070C0"/>
                </a:solidFill>
                <a:latin typeface="Tahoma" pitchFamily="34" charset="0"/>
                <a:ea typeface="Tahoma" pitchFamily="34" charset="0"/>
                <a:cs typeface="Tahoma" pitchFamily="34" charset="0"/>
              </a:rPr>
            </a:br>
            <a:r>
              <a:rPr lang="en-US" sz="1600" b="1" dirty="0" smtClean="0">
                <a:solidFill>
                  <a:srgbClr val="0070C0"/>
                </a:solidFill>
                <a:latin typeface="Tahoma" pitchFamily="34" charset="0"/>
                <a:ea typeface="Tahoma" pitchFamily="34" charset="0"/>
                <a:cs typeface="Tahoma" pitchFamily="34" charset="0"/>
              </a:rPr>
              <a:t>• Accepted after major revision</a:t>
            </a:r>
            <a:br>
              <a:rPr lang="en-US" sz="1600" b="1" dirty="0" smtClean="0">
                <a:solidFill>
                  <a:srgbClr val="0070C0"/>
                </a:solidFill>
                <a:latin typeface="Tahoma" pitchFamily="34" charset="0"/>
                <a:ea typeface="Tahoma" pitchFamily="34" charset="0"/>
                <a:cs typeface="Tahoma" pitchFamily="34" charset="0"/>
              </a:rPr>
            </a:br>
            <a:r>
              <a:rPr lang="en-US" sz="1600" b="1" dirty="0" smtClean="0">
                <a:solidFill>
                  <a:srgbClr val="0070C0"/>
                </a:solidFill>
                <a:latin typeface="Tahoma" pitchFamily="34" charset="0"/>
                <a:ea typeface="Tahoma" pitchFamily="34" charset="0"/>
                <a:cs typeface="Tahoma" pitchFamily="34" charset="0"/>
              </a:rPr>
              <a:t>• Rejected</a:t>
            </a:r>
            <a:br>
              <a:rPr lang="en-US" sz="1600" b="1" dirty="0" smtClean="0">
                <a:solidFill>
                  <a:srgbClr val="0070C0"/>
                </a:solidFill>
                <a:latin typeface="Tahoma" pitchFamily="34" charset="0"/>
                <a:ea typeface="Tahoma" pitchFamily="34" charset="0"/>
                <a:cs typeface="Tahoma" pitchFamily="34" charset="0"/>
              </a:rPr>
            </a:br>
            <a:r>
              <a:rPr lang="en-US" sz="1600" b="1" dirty="0" smtClean="0">
                <a:solidFill>
                  <a:srgbClr val="0070C0"/>
                </a:solidFill>
                <a:latin typeface="Tahoma" pitchFamily="34" charset="0"/>
                <a:ea typeface="Tahoma" pitchFamily="34" charset="0"/>
                <a:cs typeface="Tahoma" pitchFamily="34" charset="0"/>
              </a:rPr>
              <a:t>• Referred to the external expert for further evaluation</a:t>
            </a:r>
            <a:br>
              <a:rPr lang="en-US" sz="1600" b="1" dirty="0" smtClean="0">
                <a:solidFill>
                  <a:srgbClr val="0070C0"/>
                </a:solidFill>
                <a:latin typeface="Tahoma" pitchFamily="34" charset="0"/>
                <a:ea typeface="Tahoma" pitchFamily="34" charset="0"/>
                <a:cs typeface="Tahoma" pitchFamily="34" charset="0"/>
              </a:rPr>
            </a:br>
            <a:r>
              <a:rPr lang="en-US" sz="1600" b="1" dirty="0" smtClean="0">
                <a:latin typeface="Tahoma" pitchFamily="34" charset="0"/>
                <a:ea typeface="Tahoma" pitchFamily="34" charset="0"/>
                <a:cs typeface="Tahoma" pitchFamily="34" charset="0"/>
              </a:rPr>
              <a:t/>
            </a:r>
            <a:br>
              <a:rPr lang="en-US" sz="1600" b="1" dirty="0" smtClean="0">
                <a:latin typeface="Tahoma" pitchFamily="34" charset="0"/>
                <a:ea typeface="Tahoma" pitchFamily="34" charset="0"/>
                <a:cs typeface="Tahoma" pitchFamily="34" charset="0"/>
              </a:rPr>
            </a:br>
            <a:r>
              <a:rPr lang="en-US" sz="1600" b="1" dirty="0" smtClean="0">
                <a:solidFill>
                  <a:srgbClr val="0070C0"/>
                </a:solidFill>
                <a:latin typeface="Tahoma" pitchFamily="34" charset="0"/>
                <a:ea typeface="Tahoma" pitchFamily="34" charset="0"/>
                <a:cs typeface="Tahoma" pitchFamily="34" charset="0"/>
              </a:rPr>
              <a:t>The corresponding author will then be informed about the evaluation result</a:t>
            </a:r>
            <a:r>
              <a:rPr lang="en-US" sz="1600" b="1" dirty="0" smtClean="0">
                <a:latin typeface="Tahoma" pitchFamily="34" charset="0"/>
                <a:ea typeface="Tahoma" pitchFamily="34" charset="0"/>
                <a:cs typeface="Tahoma" pitchFamily="34" charset="0"/>
              </a:rPr>
              <a:t>. </a:t>
            </a:r>
            <a:r>
              <a:rPr lang="en-US" sz="1600" b="1" dirty="0" smtClean="0">
                <a:solidFill>
                  <a:srgbClr val="FF0000"/>
                </a:solidFill>
                <a:latin typeface="Tahoma" pitchFamily="34" charset="0"/>
                <a:ea typeface="Tahoma" pitchFamily="34" charset="0"/>
                <a:cs typeface="Tahoma" pitchFamily="34" charset="0"/>
              </a:rPr>
              <a:t>If minor revision is required, authors should return a revised version as soon as possible within 5 days</a:t>
            </a:r>
            <a:r>
              <a:rPr lang="en-US" sz="1600" b="1" dirty="0" smtClean="0">
                <a:latin typeface="Tahoma" pitchFamily="34" charset="0"/>
                <a:ea typeface="Tahoma" pitchFamily="34" charset="0"/>
                <a:cs typeface="Tahoma" pitchFamily="34" charset="0"/>
              </a:rPr>
              <a:t>. </a:t>
            </a:r>
            <a:r>
              <a:rPr lang="en-US" sz="1600" b="1" dirty="0" smtClean="0">
                <a:solidFill>
                  <a:srgbClr val="0070C0"/>
                </a:solidFill>
                <a:latin typeface="Tahoma" pitchFamily="34" charset="0"/>
                <a:ea typeface="Tahoma" pitchFamily="34" charset="0"/>
                <a:cs typeface="Tahoma" pitchFamily="34" charset="0"/>
              </a:rPr>
              <a:t>If</a:t>
            </a:r>
            <a:r>
              <a:rPr lang="en-US" sz="1600" b="1" dirty="0" smtClean="0">
                <a:latin typeface="Tahoma" pitchFamily="34" charset="0"/>
                <a:ea typeface="Tahoma" pitchFamily="34" charset="0"/>
                <a:cs typeface="Tahoma" pitchFamily="34" charset="0"/>
              </a:rPr>
              <a:t> </a:t>
            </a:r>
            <a:r>
              <a:rPr lang="en-US" sz="1600" b="1" dirty="0" smtClean="0">
                <a:solidFill>
                  <a:srgbClr val="FF0000"/>
                </a:solidFill>
                <a:latin typeface="Tahoma" pitchFamily="34" charset="0"/>
                <a:ea typeface="Tahoma" pitchFamily="34" charset="0"/>
                <a:cs typeface="Tahoma" pitchFamily="34" charset="0"/>
              </a:rPr>
              <a:t>major revision </a:t>
            </a:r>
            <a:r>
              <a:rPr lang="en-US" sz="1600" b="1" dirty="0" smtClean="0">
                <a:solidFill>
                  <a:srgbClr val="0070C0"/>
                </a:solidFill>
                <a:latin typeface="Tahoma" pitchFamily="34" charset="0"/>
                <a:ea typeface="Tahoma" pitchFamily="34" charset="0"/>
                <a:cs typeface="Tahoma" pitchFamily="34" charset="0"/>
              </a:rPr>
              <a:t>is required</a:t>
            </a:r>
            <a:r>
              <a:rPr lang="en-US" sz="1600" b="1" dirty="0" smtClean="0">
                <a:latin typeface="Tahoma" pitchFamily="34" charset="0"/>
                <a:ea typeface="Tahoma" pitchFamily="34" charset="0"/>
                <a:cs typeface="Tahoma" pitchFamily="34" charset="0"/>
              </a:rPr>
              <a:t>, </a:t>
            </a:r>
            <a:r>
              <a:rPr lang="en-US" sz="1600" b="1" dirty="0" smtClean="0">
                <a:solidFill>
                  <a:srgbClr val="FF0000"/>
                </a:solidFill>
                <a:latin typeface="Tahoma" pitchFamily="34" charset="0"/>
                <a:ea typeface="Tahoma" pitchFamily="34" charset="0"/>
                <a:cs typeface="Tahoma" pitchFamily="34" charset="0"/>
              </a:rPr>
              <a:t>authors should return a revised version within 10 days. </a:t>
            </a:r>
            <a:endParaRPr lang="en-US" sz="1600" b="1" dirty="0">
              <a:solidFill>
                <a:srgbClr val="FF0000"/>
              </a:solidFill>
              <a:latin typeface="Tahoma" pitchFamily="34" charset="0"/>
              <a:ea typeface="Tahoma" pitchFamily="34" charset="0"/>
              <a:cs typeface="Tahoma" pitchFamily="34" charset="0"/>
            </a:endParaRPr>
          </a:p>
        </p:txBody>
      </p:sp>
      <p:sp>
        <p:nvSpPr>
          <p:cNvPr id="3" name="مخطط انسيابي: معالجة 2"/>
          <p:cNvSpPr/>
          <p:nvPr/>
        </p:nvSpPr>
        <p:spPr>
          <a:xfrm>
            <a:off x="4355976" y="764704"/>
            <a:ext cx="4176464" cy="43204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مخطط انسيابي: معالجة 3"/>
          <p:cNvSpPr/>
          <p:nvPr/>
        </p:nvSpPr>
        <p:spPr>
          <a:xfrm>
            <a:off x="2339752" y="1412776"/>
            <a:ext cx="3240360" cy="43204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ستطيل ذو زاوية واحدة مستديرة 4"/>
          <p:cNvSpPr/>
          <p:nvPr/>
        </p:nvSpPr>
        <p:spPr>
          <a:xfrm>
            <a:off x="251520" y="2636912"/>
            <a:ext cx="5832648" cy="1800200"/>
          </a:xfrm>
          <a:prstGeom prst="round1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cxnSp>
        <p:nvCxnSpPr>
          <p:cNvPr id="8" name="رابط مستقيم 7"/>
          <p:cNvCxnSpPr/>
          <p:nvPr/>
        </p:nvCxnSpPr>
        <p:spPr>
          <a:xfrm>
            <a:off x="323528" y="5445224"/>
            <a:ext cx="79208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251520" y="5805264"/>
            <a:ext cx="23762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323528" y="5877272"/>
            <a:ext cx="324036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7" name="مستطيل 16"/>
          <p:cNvSpPr/>
          <p:nvPr/>
        </p:nvSpPr>
        <p:spPr>
          <a:xfrm>
            <a:off x="2915816" y="5517232"/>
            <a:ext cx="53285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par>
                                <p:cTn id="31" presetID="55"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958206" y="620688"/>
            <a:ext cx="2286202" cy="523220"/>
          </a:xfrm>
          <a:prstGeom prst="rect">
            <a:avLst/>
          </a:prstGeom>
        </p:spPr>
        <p:txBody>
          <a:bodyPr wrap="none">
            <a:spAutoFit/>
          </a:bodyPr>
          <a:lstStyle/>
          <a:p>
            <a:r>
              <a:rPr lang="ar-SY" sz="28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أنواع </a:t>
            </a:r>
            <a:r>
              <a:rPr lang="ar-SY" sz="2800" b="1" dirty="0" err="1"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النشر :</a:t>
            </a:r>
            <a:endParaRPr lang="ar-SY" sz="2800" dirty="0">
              <a:solidFill>
                <a:srgbClr val="FF0000"/>
              </a:solidFill>
            </a:endParaRPr>
          </a:p>
        </p:txBody>
      </p:sp>
      <p:sp>
        <p:nvSpPr>
          <p:cNvPr id="3" name="مربع نص 2"/>
          <p:cNvSpPr txBox="1"/>
          <p:nvPr/>
        </p:nvSpPr>
        <p:spPr>
          <a:xfrm>
            <a:off x="251520" y="1700808"/>
            <a:ext cx="7992888" cy="3831818"/>
          </a:xfrm>
          <a:prstGeom prst="rect">
            <a:avLst/>
          </a:prstGeom>
          <a:noFill/>
          <a:ln>
            <a:noFill/>
          </a:ln>
        </p:spPr>
        <p:txBody>
          <a:bodyPr wrap="square" rtlCol="1">
            <a:spAutoFit/>
          </a:bodyPr>
          <a:lstStyle/>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النشر من خلال المحاضرات في الندوات والمؤتمرات.</a:t>
            </a:r>
          </a:p>
          <a:p>
            <a:pPr>
              <a:lnSpc>
                <a:spcPct val="150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النشر من خلال الملصقات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Posters</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في الندوات والمؤتمرات.</a:t>
            </a:r>
          </a:p>
          <a:p>
            <a:pPr>
              <a:lnSpc>
                <a:spcPct val="150000"/>
              </a:lnSpc>
              <a:buFont typeface="Wingdings" pitchFamily="2" charset="2"/>
              <a:buChar char="Ø"/>
            </a:pPr>
            <a:endPar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النشر في المجلات العلمية المحلية والعربية.</a:t>
            </a:r>
          </a:p>
          <a:p>
            <a:pPr>
              <a:lnSpc>
                <a:spcPct val="150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النشر في المجلات العلمية </a:t>
            </a:r>
            <a:r>
              <a:rPr lang="ar-SY"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العالمية.</a:t>
            </a: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p>
          <a:p>
            <a:pPr>
              <a:lnSpc>
                <a:spcPct val="150000"/>
              </a:lnSpc>
              <a:buFont typeface="Wingdings" pitchFamily="2" charset="2"/>
              <a:buChar char="Ø"/>
            </a:pPr>
            <a:endPar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a:p>
            <a:pPr>
              <a:lnSpc>
                <a:spcPct val="150000"/>
              </a:lnSpc>
              <a:buFont typeface="Wingdings" pitchFamily="2" charset="2"/>
              <a:buChar char="Ø"/>
            </a:pPr>
            <a:endParaRPr lang="ar-SY"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pic>
        <p:nvPicPr>
          <p:cNvPr id="6" name="Picture 12" descr="http://t1.gstatic.com/images?q=tbn:ANd9GcT7PI7cHTIEmPJ4-yrvQb5oCyHVnli6POna6reVBcyoctA6xo5zuw"/>
          <p:cNvPicPr>
            <a:picLocks noChangeAspect="1" noChangeArrowheads="1"/>
          </p:cNvPicPr>
          <p:nvPr/>
        </p:nvPicPr>
        <p:blipFill>
          <a:blip r:embed="rId2" cstate="print"/>
          <a:srcRect/>
          <a:stretch>
            <a:fillRect/>
          </a:stretch>
        </p:blipFill>
        <p:spPr bwMode="auto">
          <a:xfrm>
            <a:off x="1191624" y="4869160"/>
            <a:ext cx="2300256" cy="1800200"/>
          </a:xfrm>
          <a:prstGeom prst="rect">
            <a:avLst/>
          </a:prstGeom>
          <a:ln>
            <a:noFill/>
          </a:ln>
          <a:effectLst>
            <a:outerShdw blurRad="292100" dist="139700" dir="2700000" algn="tl" rotWithShape="0">
              <a:srgbClr val="333333">
                <a:alpha val="65000"/>
              </a:srgbClr>
            </a:outerShdw>
          </a:effectLst>
        </p:spPr>
      </p:pic>
      <p:sp>
        <p:nvSpPr>
          <p:cNvPr id="7" name="قوس كبير أيسر 6"/>
          <p:cNvSpPr/>
          <p:nvPr/>
        </p:nvSpPr>
        <p:spPr>
          <a:xfrm>
            <a:off x="2915816" y="3501008"/>
            <a:ext cx="360040" cy="115212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Y"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مربع نص 7"/>
          <p:cNvSpPr txBox="1"/>
          <p:nvPr/>
        </p:nvSpPr>
        <p:spPr>
          <a:xfrm>
            <a:off x="61958" y="3356992"/>
            <a:ext cx="2925866" cy="1754326"/>
          </a:xfrm>
          <a:prstGeom prst="rect">
            <a:avLst/>
          </a:prstGeom>
          <a:noFill/>
        </p:spPr>
        <p:txBody>
          <a:bodyPr wrap="none" rtlCol="1">
            <a:spAutoFit/>
          </a:bodyPr>
          <a:lstStyle/>
          <a:p>
            <a:pPr>
              <a:lnSpc>
                <a:spcPct val="150000"/>
              </a:lnSpc>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قد يكون النشر ورقي.</a:t>
            </a:r>
          </a:p>
          <a:p>
            <a:pPr>
              <a:lnSpc>
                <a:spcPct val="150000"/>
              </a:lnSpc>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أو الكتروني ومفتوح.</a:t>
            </a:r>
          </a:p>
          <a:p>
            <a:pPr>
              <a:lnSpc>
                <a:spcPct val="150000"/>
              </a:lnSpc>
            </a:pPr>
            <a:r>
              <a:rPr lang="ar-SY"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أو ورقي والكتروني معاً</a:t>
            </a:r>
          </a:p>
          <a:p>
            <a:pPr>
              <a:lnSpc>
                <a:spcPct val="150000"/>
              </a:lnSpc>
            </a:pPr>
            <a:endParaRPr lang="ar-SY"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pic>
        <p:nvPicPr>
          <p:cNvPr id="1026" name="Picture 2" descr="http://jennifercohen.myefolio.com/Uploads/oral%20presentation_thumb.jpg"/>
          <p:cNvPicPr>
            <a:picLocks noChangeAspect="1" noChangeArrowheads="1"/>
          </p:cNvPicPr>
          <p:nvPr/>
        </p:nvPicPr>
        <p:blipFill>
          <a:blip r:embed="rId3" cstate="print"/>
          <a:srcRect/>
          <a:stretch>
            <a:fillRect/>
          </a:stretch>
        </p:blipFill>
        <p:spPr bwMode="auto">
          <a:xfrm>
            <a:off x="755576" y="476672"/>
            <a:ext cx="1656184" cy="1346550"/>
          </a:xfrm>
          <a:prstGeom prst="rect">
            <a:avLst/>
          </a:prstGeom>
          <a:noFill/>
        </p:spPr>
      </p:pic>
      <p:pic>
        <p:nvPicPr>
          <p:cNvPr id="1028" name="Picture 4" descr="http://image.slidesharecdn.com/savegrow-apolicymakersguidetothesustainableintensificationofsmallholdercropproduction-140308184459-phpapp02/95/save-grow-a-policymakers-guide-to-the-sustainable-intensification-of-small-holder-crop-production-46-638.jpg?cb=1394326078"/>
          <p:cNvPicPr>
            <a:picLocks noChangeAspect="1" noChangeArrowheads="1"/>
          </p:cNvPicPr>
          <p:nvPr/>
        </p:nvPicPr>
        <p:blipFill>
          <a:blip r:embed="rId4" cstate="print"/>
          <a:srcRect/>
          <a:stretch>
            <a:fillRect/>
          </a:stretch>
        </p:blipFill>
        <p:spPr bwMode="auto">
          <a:xfrm>
            <a:off x="179512" y="1844824"/>
            <a:ext cx="1476671" cy="15842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404664"/>
            <a:ext cx="9144000" cy="1615827"/>
          </a:xfrm>
          <a:prstGeom prst="rect">
            <a:avLst/>
          </a:prstGeom>
          <a:noFill/>
        </p:spPr>
        <p:txBody>
          <a:bodyPr wrap="square" rtlCol="1">
            <a:spAutoFit/>
          </a:bodyPr>
          <a:lstStyle/>
          <a:p>
            <a:pPr algn="ctr">
              <a:lnSpc>
                <a:spcPct val="150000"/>
              </a:lnSpc>
            </a:pPr>
            <a:r>
              <a:rPr lang="ar-SY" sz="2400"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معايير أساسية لنشر مقال علمي في مجلات علمية متميزة</a:t>
            </a:r>
          </a:p>
          <a:p>
            <a:pPr algn="ctr" rtl="0">
              <a:lnSpc>
                <a:spcPct val="150000"/>
              </a:lnSpc>
            </a:pPr>
            <a:r>
              <a:rPr lang="en-US"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rPr>
              <a:t>Criteria For Publishing Scientific Paper  In a “High-Impact”  Journals.</a:t>
            </a:r>
          </a:p>
          <a:p>
            <a:pPr algn="ctr"/>
            <a:endParaRPr lang="ar-SY"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a:p>
            <a:pPr algn="ctr"/>
            <a:endParaRPr lang="ar-SY" b="1" dirty="0" smtClean="0">
              <a:ln w="10541" cmpd="sng">
                <a:solidFill>
                  <a:schemeClr val="accent1">
                    <a:shade val="88000"/>
                    <a:satMod val="110000"/>
                  </a:schemeClr>
                </a:solidFill>
                <a:prstDash val="solid"/>
              </a:ln>
              <a:solidFill>
                <a:srgbClr val="FF0000"/>
              </a:solidFill>
              <a:latin typeface="Tahoma" pitchFamily="34" charset="0"/>
              <a:ea typeface="Tahoma" pitchFamily="34" charset="0"/>
              <a:cs typeface="Tahoma" pitchFamily="34" charset="0"/>
            </a:endParaRPr>
          </a:p>
        </p:txBody>
      </p:sp>
      <p:pic>
        <p:nvPicPr>
          <p:cNvPr id="3" name="Picture 2" descr="http://t0.gstatic.com/images?q=tbn:ANd9GcSVB869_4FP1if-edEAmDil3KFKlkNI44zm0RHyu68u1aPzi5HaeA"/>
          <p:cNvPicPr>
            <a:picLocks noChangeAspect="1" noChangeArrowheads="1"/>
          </p:cNvPicPr>
          <p:nvPr/>
        </p:nvPicPr>
        <p:blipFill>
          <a:blip r:embed="rId2" cstate="print"/>
          <a:srcRect/>
          <a:stretch>
            <a:fillRect/>
          </a:stretch>
        </p:blipFill>
        <p:spPr bwMode="auto">
          <a:xfrm>
            <a:off x="6660232" y="1764105"/>
            <a:ext cx="1830710" cy="2682389"/>
          </a:xfrm>
          <a:prstGeom prst="rect">
            <a:avLst/>
          </a:prstGeom>
          <a:ln>
            <a:noFill/>
          </a:ln>
          <a:effectLst>
            <a:softEdge rad="112500"/>
          </a:effectLst>
        </p:spPr>
      </p:pic>
      <p:sp>
        <p:nvSpPr>
          <p:cNvPr id="4" name="مربع نص 3"/>
          <p:cNvSpPr txBox="1"/>
          <p:nvPr/>
        </p:nvSpPr>
        <p:spPr>
          <a:xfrm>
            <a:off x="6228184" y="4644425"/>
            <a:ext cx="2808312" cy="1150123"/>
          </a:xfrm>
          <a:prstGeom prst="rect">
            <a:avLst/>
          </a:prstGeom>
          <a:noFill/>
        </p:spPr>
        <p:txBody>
          <a:bodyPr wrap="square" rtlCol="1">
            <a:spAutoFit/>
          </a:bodyPr>
          <a:lstStyle/>
          <a:p>
            <a:pPr algn="ctr">
              <a:lnSpc>
                <a:spcPct val="150000"/>
              </a:lnSpc>
            </a:pPr>
            <a:r>
              <a:rPr lang="ar-SY"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الموضوع والنتائج</a:t>
            </a:r>
          </a:p>
          <a:p>
            <a:pPr algn="ctr" rtl="0">
              <a:lnSpc>
                <a:spcPct val="150000"/>
              </a:lnSpc>
            </a:pP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The Subject and the Results</a:t>
            </a:r>
            <a:endParaRPr lang="ar-SY"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
        <p:nvSpPr>
          <p:cNvPr id="5" name="مربع نص 4"/>
          <p:cNvSpPr txBox="1"/>
          <p:nvPr/>
        </p:nvSpPr>
        <p:spPr>
          <a:xfrm>
            <a:off x="3131840" y="4653136"/>
            <a:ext cx="3024336" cy="780791"/>
          </a:xfrm>
          <a:prstGeom prst="rect">
            <a:avLst/>
          </a:prstGeom>
          <a:noFill/>
        </p:spPr>
        <p:txBody>
          <a:bodyPr wrap="square" rtlCol="1">
            <a:spAutoFit/>
          </a:bodyPr>
          <a:lstStyle/>
          <a:p>
            <a:pPr algn="ctr">
              <a:lnSpc>
                <a:spcPct val="150000"/>
              </a:lnSpc>
            </a:pPr>
            <a:r>
              <a:rPr lang="ar-SY"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كتابة وصياغة </a:t>
            </a:r>
            <a:r>
              <a:rPr lang="ar-SY"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البحث </a:t>
            </a:r>
            <a:r>
              <a:rPr lang="ar-SY"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(تجهيزه</a:t>
            </a:r>
            <a:r>
              <a:rPr lang="ar-SY"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a:t>
            </a:r>
            <a:r>
              <a:rPr lang="ar-SY"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a:t>
            </a:r>
          </a:p>
          <a:p>
            <a:pPr algn="ctr" rtl="0">
              <a:lnSpc>
                <a:spcPct val="150000"/>
              </a:lnSpc>
            </a:pP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Preparation of Manuscript</a:t>
            </a:r>
            <a:endParaRPr lang="ar-SY"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sp>
        <p:nvSpPr>
          <p:cNvPr id="6" name="مربع نص 5"/>
          <p:cNvSpPr txBox="1"/>
          <p:nvPr/>
        </p:nvSpPr>
        <p:spPr>
          <a:xfrm>
            <a:off x="107504" y="4653136"/>
            <a:ext cx="3024336" cy="1569660"/>
          </a:xfrm>
          <a:prstGeom prst="rect">
            <a:avLst/>
          </a:prstGeom>
          <a:noFill/>
        </p:spPr>
        <p:txBody>
          <a:bodyPr wrap="square" rtlCol="1">
            <a:spAutoFit/>
          </a:bodyPr>
          <a:lstStyle/>
          <a:p>
            <a:pPr algn="ctr">
              <a:lnSpc>
                <a:spcPct val="150000"/>
              </a:lnSpc>
            </a:pPr>
            <a:r>
              <a:rPr lang="ar-SY"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 المجلة المناسبة لموضوع البحث</a:t>
            </a:r>
          </a:p>
          <a:p>
            <a:pPr algn="ctr">
              <a:lnSpc>
                <a:spcPct val="150000"/>
              </a:lnSpc>
            </a:pP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rPr>
              <a:t>Selection of Journal that best suits a research paper.</a:t>
            </a:r>
            <a:endParaRPr lang="ar-SY"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ea typeface="Tahoma" pitchFamily="34" charset="0"/>
              <a:cs typeface="Tahoma" pitchFamily="34" charset="0"/>
            </a:endParaRPr>
          </a:p>
        </p:txBody>
      </p:sp>
      <p:pic>
        <p:nvPicPr>
          <p:cNvPr id="7" name="Picture 2" descr="http://skoola.com/public_pics/26560write%20a%20term%20paper.jpg"/>
          <p:cNvPicPr>
            <a:picLocks noChangeAspect="1" noChangeArrowheads="1"/>
          </p:cNvPicPr>
          <p:nvPr/>
        </p:nvPicPr>
        <p:blipFill>
          <a:blip r:embed="rId3" cstate="print"/>
          <a:srcRect/>
          <a:stretch>
            <a:fillRect/>
          </a:stretch>
        </p:blipFill>
        <p:spPr bwMode="auto">
          <a:xfrm>
            <a:off x="3203848" y="2276872"/>
            <a:ext cx="2400266" cy="2232248"/>
          </a:xfrm>
          <a:prstGeom prst="rect">
            <a:avLst/>
          </a:prstGeom>
          <a:ln>
            <a:noFill/>
          </a:ln>
          <a:effectLst>
            <a:softEdge rad="112500"/>
          </a:effectLst>
        </p:spPr>
      </p:pic>
      <p:pic>
        <p:nvPicPr>
          <p:cNvPr id="8" name="Picture 4" descr="http://www.teacherplus.org/wp-content/uploads/2010/08/lets-carry-books-to-readers.jpg"/>
          <p:cNvPicPr>
            <a:picLocks noChangeAspect="1" noChangeArrowheads="1"/>
          </p:cNvPicPr>
          <p:nvPr/>
        </p:nvPicPr>
        <p:blipFill>
          <a:blip r:embed="rId4" cstate="print"/>
          <a:srcRect/>
          <a:stretch>
            <a:fillRect/>
          </a:stretch>
        </p:blipFill>
        <p:spPr bwMode="auto">
          <a:xfrm>
            <a:off x="395536" y="2022078"/>
            <a:ext cx="2092992" cy="24150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3275856" y="44624"/>
            <a:ext cx="237626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الموضوع الجيد والجديد</a:t>
            </a:r>
            <a:endParaRPr lang="ar-SY" b="1" dirty="0">
              <a:latin typeface="Tahoma" pitchFamily="34" charset="0"/>
              <a:ea typeface="Tahoma" pitchFamily="34" charset="0"/>
              <a:cs typeface="Tahoma" pitchFamily="34" charset="0"/>
            </a:endParaRPr>
          </a:p>
        </p:txBody>
      </p:sp>
      <p:sp>
        <p:nvSpPr>
          <p:cNvPr id="12" name="وسيلة شرح مع سهم إلى الأسفل 11"/>
          <p:cNvSpPr/>
          <p:nvPr/>
        </p:nvSpPr>
        <p:spPr>
          <a:xfrm>
            <a:off x="1484040" y="1052736"/>
            <a:ext cx="5904656"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تحديد المشكلة العلمية والفكرة الجديدة </a:t>
            </a:r>
            <a:endParaRPr lang="ar-SY" b="1" dirty="0">
              <a:latin typeface="Tahoma" pitchFamily="34" charset="0"/>
              <a:ea typeface="Tahoma" pitchFamily="34" charset="0"/>
              <a:cs typeface="Tahoma" pitchFamily="34" charset="0"/>
            </a:endParaRPr>
          </a:p>
        </p:txBody>
      </p:sp>
      <p:sp>
        <p:nvSpPr>
          <p:cNvPr id="13" name="وسيلة شرح مع سهم إلى الأسفل 12"/>
          <p:cNvSpPr/>
          <p:nvPr/>
        </p:nvSpPr>
        <p:spPr>
          <a:xfrm>
            <a:off x="1484040" y="1794520"/>
            <a:ext cx="5904656" cy="69837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قراءة مكثفة ودقيقة للمواضيع ذات الصلة</a:t>
            </a:r>
            <a:endParaRPr lang="ar-SY" b="1" dirty="0">
              <a:latin typeface="Tahoma" pitchFamily="34" charset="0"/>
              <a:ea typeface="Tahoma" pitchFamily="34" charset="0"/>
              <a:cs typeface="Tahoma" pitchFamily="34" charset="0"/>
            </a:endParaRPr>
          </a:p>
        </p:txBody>
      </p:sp>
      <p:sp>
        <p:nvSpPr>
          <p:cNvPr id="15" name="وسيلة شرح مع سهم إلى الأسفل 14"/>
          <p:cNvSpPr/>
          <p:nvPr/>
        </p:nvSpPr>
        <p:spPr>
          <a:xfrm>
            <a:off x="1484040" y="2636912"/>
            <a:ext cx="5904656" cy="5945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فهم الاليات والتقنيات التي استخدمت بحل المشكلة</a:t>
            </a:r>
            <a:endParaRPr lang="ar-SY" b="1" dirty="0">
              <a:latin typeface="Tahoma" pitchFamily="34" charset="0"/>
              <a:ea typeface="Tahoma" pitchFamily="34" charset="0"/>
              <a:cs typeface="Tahoma" pitchFamily="34" charset="0"/>
            </a:endParaRPr>
          </a:p>
        </p:txBody>
      </p:sp>
      <p:sp>
        <p:nvSpPr>
          <p:cNvPr id="20" name="وسيلة شرح مع سهم إلى الأسفل 19"/>
          <p:cNvSpPr/>
          <p:nvPr/>
        </p:nvSpPr>
        <p:spPr>
          <a:xfrm>
            <a:off x="1475656" y="3356992"/>
            <a:ext cx="5904656" cy="7071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فهم النتائج التي تم الحصول عليها و طريقة تحليلها</a:t>
            </a:r>
            <a:endParaRPr lang="ar-SY" b="1" dirty="0">
              <a:latin typeface="Tahoma" pitchFamily="34" charset="0"/>
              <a:ea typeface="Tahoma" pitchFamily="34" charset="0"/>
              <a:cs typeface="Tahoma" pitchFamily="34" charset="0"/>
            </a:endParaRPr>
          </a:p>
        </p:txBody>
      </p:sp>
      <p:sp>
        <p:nvSpPr>
          <p:cNvPr id="21" name="وسيلة شرح مع سهم إلى الأسفل 20"/>
          <p:cNvSpPr/>
          <p:nvPr/>
        </p:nvSpPr>
        <p:spPr>
          <a:xfrm>
            <a:off x="1484040" y="4221088"/>
            <a:ext cx="5904656"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فهم المناقشة وطريقة تفسير و ربط النتائج ومقارنتها</a:t>
            </a:r>
            <a:endParaRPr lang="ar-SY" b="1" dirty="0">
              <a:latin typeface="Tahoma" pitchFamily="34" charset="0"/>
              <a:ea typeface="Tahoma" pitchFamily="34" charset="0"/>
              <a:cs typeface="Tahoma" pitchFamily="34" charset="0"/>
            </a:endParaRPr>
          </a:p>
        </p:txBody>
      </p:sp>
      <p:sp>
        <p:nvSpPr>
          <p:cNvPr id="22" name="وسيلة شرح مع سهم إلى الأسفل 21"/>
          <p:cNvSpPr/>
          <p:nvPr/>
        </p:nvSpPr>
        <p:spPr>
          <a:xfrm>
            <a:off x="1475656" y="5013176"/>
            <a:ext cx="5904656"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فهم الأفاق المستقبلية</a:t>
            </a:r>
            <a:endParaRPr lang="ar-SY" b="1" dirty="0">
              <a:latin typeface="Tahoma" pitchFamily="34" charset="0"/>
              <a:ea typeface="Tahoma" pitchFamily="34" charset="0"/>
              <a:cs typeface="Tahoma" pitchFamily="34" charset="0"/>
            </a:endParaRPr>
          </a:p>
        </p:txBody>
      </p:sp>
      <p:pic>
        <p:nvPicPr>
          <p:cNvPr id="23" name="Picture 12" descr="http://t1.gstatic.com/images?q=tbn:ANd9GcT7PI7cHTIEmPJ4-yrvQb5oCyHVnli6POna6reVBcyoctA6xo5zuw"/>
          <p:cNvPicPr>
            <a:picLocks noChangeAspect="1" noChangeArrowheads="1"/>
          </p:cNvPicPr>
          <p:nvPr/>
        </p:nvPicPr>
        <p:blipFill>
          <a:blip r:embed="rId2" cstate="print"/>
          <a:srcRect/>
          <a:stretch>
            <a:fillRect/>
          </a:stretch>
        </p:blipFill>
        <p:spPr bwMode="auto">
          <a:xfrm>
            <a:off x="7596337" y="4077072"/>
            <a:ext cx="936104" cy="720080"/>
          </a:xfrm>
          <a:prstGeom prst="rect">
            <a:avLst/>
          </a:prstGeom>
          <a:noFill/>
        </p:spPr>
      </p:pic>
      <p:pic>
        <p:nvPicPr>
          <p:cNvPr id="24" name="Picture 2" descr="http://t0.gstatic.com/images?q=tbn:ANd9GcTn8ZpaXH1ZhuSupGT1C15xnw_Yrgr15w-yvH0szcogLV44w0y7aw"/>
          <p:cNvPicPr>
            <a:picLocks noChangeAspect="1" noChangeArrowheads="1"/>
          </p:cNvPicPr>
          <p:nvPr/>
        </p:nvPicPr>
        <p:blipFill>
          <a:blip r:embed="rId3" cstate="print"/>
          <a:srcRect/>
          <a:stretch>
            <a:fillRect/>
          </a:stretch>
        </p:blipFill>
        <p:spPr bwMode="auto">
          <a:xfrm>
            <a:off x="7596336" y="908720"/>
            <a:ext cx="1008112" cy="720080"/>
          </a:xfrm>
          <a:prstGeom prst="rect">
            <a:avLst/>
          </a:prstGeom>
          <a:noFill/>
        </p:spPr>
      </p:pic>
      <p:pic>
        <p:nvPicPr>
          <p:cNvPr id="25" name="Picture 6" descr="http://t0.gstatic.com/images?q=tbn:ANd9GcRz3KplfNaIPdXiZsvKYP7_ZyVq7xCLIlLSgL1v0uYSzVDNPC3U"/>
          <p:cNvPicPr>
            <a:picLocks noChangeAspect="1" noChangeArrowheads="1"/>
          </p:cNvPicPr>
          <p:nvPr/>
        </p:nvPicPr>
        <p:blipFill>
          <a:blip r:embed="rId4" cstate="print"/>
          <a:srcRect/>
          <a:stretch>
            <a:fillRect/>
          </a:stretch>
        </p:blipFill>
        <p:spPr bwMode="auto">
          <a:xfrm>
            <a:off x="0" y="1628800"/>
            <a:ext cx="1479738" cy="864096"/>
          </a:xfrm>
          <a:prstGeom prst="rect">
            <a:avLst/>
          </a:prstGeom>
          <a:noFill/>
        </p:spPr>
      </p:pic>
      <p:pic>
        <p:nvPicPr>
          <p:cNvPr id="26" name="Picture 6" descr="http://researchpaperwriter.net/blog/wp-content/uploads/2011/05/what-is-research-paper1.gif"/>
          <p:cNvPicPr>
            <a:picLocks noChangeAspect="1" noChangeArrowheads="1"/>
          </p:cNvPicPr>
          <p:nvPr/>
        </p:nvPicPr>
        <p:blipFill>
          <a:blip r:embed="rId5" cstate="print"/>
          <a:srcRect/>
          <a:stretch>
            <a:fillRect/>
          </a:stretch>
        </p:blipFill>
        <p:spPr bwMode="auto">
          <a:xfrm>
            <a:off x="7668344" y="2492896"/>
            <a:ext cx="936104" cy="715033"/>
          </a:xfrm>
          <a:prstGeom prst="rect">
            <a:avLst/>
          </a:prstGeom>
          <a:noFill/>
        </p:spPr>
      </p:pic>
      <p:pic>
        <p:nvPicPr>
          <p:cNvPr id="27" name="Picture 4" descr="http://researchsupport.leeds.ac.uk/images/uploads/tree_in_hand.jpg"/>
          <p:cNvPicPr>
            <a:picLocks noChangeAspect="1" noChangeArrowheads="1"/>
          </p:cNvPicPr>
          <p:nvPr/>
        </p:nvPicPr>
        <p:blipFill>
          <a:blip r:embed="rId6" cstate="print"/>
          <a:srcRect/>
          <a:stretch>
            <a:fillRect/>
          </a:stretch>
        </p:blipFill>
        <p:spPr bwMode="auto">
          <a:xfrm>
            <a:off x="323528" y="4941168"/>
            <a:ext cx="936104" cy="720080"/>
          </a:xfrm>
          <a:prstGeom prst="rect">
            <a:avLst/>
          </a:prstGeom>
          <a:noFill/>
        </p:spPr>
      </p:pic>
      <p:pic>
        <p:nvPicPr>
          <p:cNvPr id="28" name="Picture 4" descr="http://t2.gstatic.com/images?q=tbn:ANd9GcSv6-jUf3U8sKpGlkNRFDZ1uHnN0cYSxt9b8mRNDszi7CIrR0ut"/>
          <p:cNvPicPr>
            <a:picLocks noChangeAspect="1" noChangeArrowheads="1"/>
          </p:cNvPicPr>
          <p:nvPr/>
        </p:nvPicPr>
        <p:blipFill>
          <a:blip r:embed="rId7" cstate="print"/>
          <a:srcRect/>
          <a:stretch>
            <a:fillRect/>
          </a:stretch>
        </p:blipFill>
        <p:spPr bwMode="auto">
          <a:xfrm>
            <a:off x="179512" y="3212976"/>
            <a:ext cx="1168724" cy="792088"/>
          </a:xfrm>
          <a:prstGeom prst="rect">
            <a:avLst/>
          </a:prstGeom>
          <a:noFill/>
        </p:spPr>
      </p:pic>
      <p:sp>
        <p:nvSpPr>
          <p:cNvPr id="16" name="وسيلة شرح مع سهم إلى الأسفل 15"/>
          <p:cNvSpPr/>
          <p:nvPr/>
        </p:nvSpPr>
        <p:spPr>
          <a:xfrm>
            <a:off x="1475656" y="5733256"/>
            <a:ext cx="5904656" cy="7200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b="1" dirty="0" smtClean="0">
                <a:latin typeface="Tahoma" pitchFamily="34" charset="0"/>
                <a:ea typeface="Tahoma" pitchFamily="34" charset="0"/>
                <a:cs typeface="Tahoma" pitchFamily="34" charset="0"/>
              </a:rPr>
              <a:t>وضع خطة العمل وتنفيذها والحصول على النتائج</a:t>
            </a:r>
            <a:endParaRPr lang="ar-SY" b="1" dirty="0">
              <a:latin typeface="Tahoma" pitchFamily="34" charset="0"/>
              <a:ea typeface="Tahoma" pitchFamily="34" charset="0"/>
              <a:cs typeface="Tahoma" pitchFamily="34" charset="0"/>
            </a:endParaRPr>
          </a:p>
        </p:txBody>
      </p:sp>
      <p:pic>
        <p:nvPicPr>
          <p:cNvPr id="17" name="Picture 2"/>
          <p:cNvPicPr>
            <a:picLocks noChangeAspect="1" noChangeArrowheads="1"/>
          </p:cNvPicPr>
          <p:nvPr/>
        </p:nvPicPr>
        <p:blipFill>
          <a:blip r:embed="rId8" cstate="print"/>
          <a:srcRect/>
          <a:stretch>
            <a:fillRect/>
          </a:stretch>
        </p:blipFill>
        <p:spPr bwMode="auto">
          <a:xfrm>
            <a:off x="0" y="2321496"/>
            <a:ext cx="8748464" cy="4536504"/>
          </a:xfrm>
          <a:prstGeom prst="rect">
            <a:avLst/>
          </a:prstGeom>
          <a:noFill/>
          <a:ln w="9525">
            <a:solidFill>
              <a:schemeClr val="tx1"/>
            </a:solidFill>
            <a:miter lim="800000"/>
            <a:headEnd/>
            <a:tailEnd/>
          </a:ln>
        </p:spPr>
      </p:pic>
      <p:pic>
        <p:nvPicPr>
          <p:cNvPr id="18" name="Picture 2" descr="http://image.shutterstock.com/display_pic_with_logo/728602/99774314/stock-vector-girls-and-boys-carry-books-write-on-a-paper-and-blackboard-99774314.jpg"/>
          <p:cNvPicPr>
            <a:picLocks noChangeAspect="1" noChangeArrowheads="1"/>
          </p:cNvPicPr>
          <p:nvPr/>
        </p:nvPicPr>
        <p:blipFill>
          <a:blip r:embed="rId9" cstate="print"/>
          <a:srcRect/>
          <a:stretch>
            <a:fillRect/>
          </a:stretch>
        </p:blipFill>
        <p:spPr bwMode="auto">
          <a:xfrm>
            <a:off x="7415808" y="5427990"/>
            <a:ext cx="1476672" cy="1221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par>
                                <p:cTn id="22" presetID="55"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xit" presetSubtype="0" fill="hold" nodeType="clickEffect">
                                  <p:stCondLst>
                                    <p:cond delay="0"/>
                                  </p:stCondLst>
                                  <p:childTnLst>
                                    <p:animEffect transition="out" filter="fade">
                                      <p:cBhvr>
                                        <p:cTn id="37" dur="1000" accel="50000">
                                          <p:stCondLst>
                                            <p:cond delay="0"/>
                                          </p:stCondLst>
                                        </p:cTn>
                                        <p:tgtEl>
                                          <p:spTgt spid="17"/>
                                        </p:tgtEl>
                                      </p:cBhvr>
                                    </p:animEffect>
                                    <p:anim calcmode="lin" valueType="num">
                                      <p:cBhvr>
                                        <p:cTn id="38" dur="500" accel="50000">
                                          <p:stCondLst>
                                            <p:cond delay="0"/>
                                          </p:stCondLst>
                                        </p:cTn>
                                        <p:tgtEl>
                                          <p:spTgt spid="17"/>
                                        </p:tgtEl>
                                        <p:attrNameLst>
                                          <p:attrName>ppt_y</p:attrName>
                                        </p:attrNameLst>
                                      </p:cBhvr>
                                      <p:tavLst>
                                        <p:tav tm="0">
                                          <p:val>
                                            <p:strVal val="ppt_y"/>
                                          </p:val>
                                        </p:tav>
                                        <p:tav tm="100000">
                                          <p:val>
                                            <p:strVal val="ppt_y+.1"/>
                                          </p:val>
                                        </p:tav>
                                      </p:tavLst>
                                    </p:anim>
                                    <p:anim calcmode="lin" valueType="num">
                                      <p:cBhvr>
                                        <p:cTn id="39" dur="500" decel="50000">
                                          <p:stCondLst>
                                            <p:cond delay="500"/>
                                          </p:stCondLst>
                                        </p:cTn>
                                        <p:tgtEl>
                                          <p:spTgt spid="17"/>
                                        </p:tgtEl>
                                        <p:attrNameLst>
                                          <p:attrName>ppt_y</p:attrName>
                                        </p:attrNameLst>
                                      </p:cBhvr>
                                      <p:tavLst>
                                        <p:tav tm="0">
                                          <p:val>
                                            <p:strVal val="ppt_y"/>
                                          </p:val>
                                        </p:tav>
                                        <p:tav tm="100000">
                                          <p:val>
                                            <p:strVal val="ppt_y-.1"/>
                                          </p:val>
                                        </p:tav>
                                      </p:tavLst>
                                    </p:anim>
                                    <p:anim calcmode="lin" valueType="num">
                                      <p:cBhvr>
                                        <p:cTn id="40" dur="500" accel="50000">
                                          <p:stCondLst>
                                            <p:cond delay="500"/>
                                          </p:stCondLst>
                                        </p:cTn>
                                        <p:tgtEl>
                                          <p:spTgt spid="17"/>
                                        </p:tgtEl>
                                        <p:attrNameLst>
                                          <p:attrName>ppt_x</p:attrName>
                                        </p:attrNameLst>
                                      </p:cBhvr>
                                      <p:tavLst>
                                        <p:tav tm="0">
                                          <p:val>
                                            <p:strVal val="ppt_x"/>
                                          </p:val>
                                        </p:tav>
                                        <p:tav tm="100000">
                                          <p:val>
                                            <p:strVal val="ppt_x+.4"/>
                                          </p:val>
                                        </p:tav>
                                      </p:tavLst>
                                    </p:anim>
                                    <p:anim calcmode="lin" valueType="num">
                                      <p:cBhvr>
                                        <p:cTn id="41" dur="1000"/>
                                        <p:tgtEl>
                                          <p:spTgt spid="17"/>
                                        </p:tgtEl>
                                        <p:attrNameLst>
                                          <p:attrName>ppt_h</p:attrName>
                                        </p:attrNameLst>
                                      </p:cBhvr>
                                      <p:tavLst>
                                        <p:tav tm="0">
                                          <p:val>
                                            <p:strVal val="ppt_h"/>
                                          </p:val>
                                        </p:tav>
                                        <p:tav tm="100000">
                                          <p:val>
                                            <p:strVal val="ppt_h"/>
                                          </p:val>
                                        </p:tav>
                                      </p:tavLst>
                                    </p:anim>
                                    <p:anim calcmode="lin" valueType="num">
                                      <p:cBhvr>
                                        <p:cTn id="42" dur="500" accel="50000">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3" dur="500" decel="50000">
                                          <p:stCondLst>
                                            <p:cond delay="500"/>
                                          </p:stCondLst>
                                        </p:cTn>
                                        <p:tgtEl>
                                          <p:spTgt spid="17"/>
                                        </p:tgtEl>
                                        <p:attrNameLst>
                                          <p:attrName>ppt_w</p:attrName>
                                        </p:attrNameLst>
                                      </p:cBhvr>
                                      <p:tavLst>
                                        <p:tav tm="0">
                                          <p:val>
                                            <p:strVal val="ppt_w"/>
                                          </p:val>
                                        </p:tav>
                                        <p:tav tm="100000">
                                          <p:val>
                                            <p:strVal val="ppt_w/.05"/>
                                          </p:val>
                                        </p:tav>
                                      </p:tavLst>
                                    </p:anim>
                                    <p:anim calcmode="lin" valueType="num">
                                      <p:cBhvr>
                                        <p:cTn id="44" dur="500" accel="50000">
                                          <p:stCondLst>
                                            <p:cond delay="500"/>
                                          </p:stCondLst>
                                        </p:cTn>
                                        <p:tgtEl>
                                          <p:spTgt spid="17"/>
                                        </p:tgtEl>
                                        <p:attrNameLst>
                                          <p:attrName>style.rotation</p:attrName>
                                        </p:attrNameLst>
                                      </p:cBhvr>
                                      <p:tavLst>
                                        <p:tav tm="0">
                                          <p:val>
                                            <p:fltVal val="0"/>
                                          </p:val>
                                        </p:tav>
                                        <p:tav tm="100000">
                                          <p:val>
                                            <p:fltVal val="-90"/>
                                          </p:val>
                                        </p:tav>
                                      </p:tavLst>
                                    </p:anim>
                                    <p:set>
                                      <p:cBhvr>
                                        <p:cTn id="45" dur="1" fill="hold">
                                          <p:stCondLst>
                                            <p:cond delay="9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ppt_w</p:attrName>
                                        </p:attrNameLst>
                                      </p:cBhvr>
                                      <p:tavLst>
                                        <p:tav tm="0">
                                          <p:val>
                                            <p:strVal val="#ppt_w*0.70"/>
                                          </p:val>
                                        </p:tav>
                                        <p:tav tm="100000">
                                          <p:val>
                                            <p:strVal val="#ppt_w"/>
                                          </p:val>
                                        </p:tav>
                                      </p:tavLst>
                                    </p:anim>
                                    <p:anim calcmode="lin" valueType="num">
                                      <p:cBhvr>
                                        <p:cTn id="51" dur="1000" fill="hold"/>
                                        <p:tgtEl>
                                          <p:spTgt spid="15"/>
                                        </p:tgtEl>
                                        <p:attrNameLst>
                                          <p:attrName>ppt_h</p:attrName>
                                        </p:attrNameLst>
                                      </p:cBhvr>
                                      <p:tavLst>
                                        <p:tav tm="0">
                                          <p:val>
                                            <p:strVal val="#ppt_h"/>
                                          </p:val>
                                        </p:tav>
                                        <p:tav tm="100000">
                                          <p:val>
                                            <p:strVal val="#ppt_h"/>
                                          </p:val>
                                        </p:tav>
                                      </p:tavLst>
                                    </p:anim>
                                    <p:animEffect transition="in" filter="fade">
                                      <p:cBhvr>
                                        <p:cTn id="52" dur="1000"/>
                                        <p:tgtEl>
                                          <p:spTgt spid="15"/>
                                        </p:tgtEl>
                                      </p:cBhvr>
                                    </p:animEffect>
                                  </p:childTnLst>
                                </p:cTn>
                              </p:par>
                              <p:par>
                                <p:cTn id="53" presetID="55"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strVal val="#ppt_w*0.70"/>
                                          </p:val>
                                        </p:tav>
                                        <p:tav tm="100000">
                                          <p:val>
                                            <p:strVal val="#ppt_w"/>
                                          </p:val>
                                        </p:tav>
                                      </p:tavLst>
                                    </p:anim>
                                    <p:anim calcmode="lin" valueType="num">
                                      <p:cBhvr>
                                        <p:cTn id="56" dur="1000" fill="hold"/>
                                        <p:tgtEl>
                                          <p:spTgt spid="26"/>
                                        </p:tgtEl>
                                        <p:attrNameLst>
                                          <p:attrName>ppt_h</p:attrName>
                                        </p:attrNameLst>
                                      </p:cBhvr>
                                      <p:tavLst>
                                        <p:tav tm="0">
                                          <p:val>
                                            <p:strVal val="#ppt_h"/>
                                          </p:val>
                                        </p:tav>
                                        <p:tav tm="100000">
                                          <p:val>
                                            <p:strVal val="#ppt_h"/>
                                          </p:val>
                                        </p:tav>
                                      </p:tavLst>
                                    </p:anim>
                                    <p:animEffect transition="in" filter="fade">
                                      <p:cBhvr>
                                        <p:cTn id="57" dur="1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strVal val="#ppt_w*0.70"/>
                                          </p:val>
                                        </p:tav>
                                        <p:tav tm="100000">
                                          <p:val>
                                            <p:strVal val="#ppt_w"/>
                                          </p:val>
                                        </p:tav>
                                      </p:tavLst>
                                    </p:anim>
                                    <p:anim calcmode="lin" valueType="num">
                                      <p:cBhvr>
                                        <p:cTn id="63" dur="1000" fill="hold"/>
                                        <p:tgtEl>
                                          <p:spTgt spid="20"/>
                                        </p:tgtEl>
                                        <p:attrNameLst>
                                          <p:attrName>ppt_h</p:attrName>
                                        </p:attrNameLst>
                                      </p:cBhvr>
                                      <p:tavLst>
                                        <p:tav tm="0">
                                          <p:val>
                                            <p:strVal val="#ppt_h"/>
                                          </p:val>
                                        </p:tav>
                                        <p:tav tm="100000">
                                          <p:val>
                                            <p:strVal val="#ppt_h"/>
                                          </p:val>
                                        </p:tav>
                                      </p:tavLst>
                                    </p:anim>
                                    <p:animEffect transition="in" filter="fade">
                                      <p:cBhvr>
                                        <p:cTn id="64" dur="1000"/>
                                        <p:tgtEl>
                                          <p:spTgt spid="20"/>
                                        </p:tgtEl>
                                      </p:cBhvr>
                                    </p:animEffect>
                                  </p:childTnLst>
                                </p:cTn>
                              </p:par>
                              <p:par>
                                <p:cTn id="65" presetID="55"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ppt_w</p:attrName>
                                        </p:attrNameLst>
                                      </p:cBhvr>
                                      <p:tavLst>
                                        <p:tav tm="0">
                                          <p:val>
                                            <p:strVal val="#ppt_w*0.70"/>
                                          </p:val>
                                        </p:tav>
                                        <p:tav tm="100000">
                                          <p:val>
                                            <p:strVal val="#ppt_w"/>
                                          </p:val>
                                        </p:tav>
                                      </p:tavLst>
                                    </p:anim>
                                    <p:anim calcmode="lin" valueType="num">
                                      <p:cBhvr>
                                        <p:cTn id="68" dur="1000" fill="hold"/>
                                        <p:tgtEl>
                                          <p:spTgt spid="28"/>
                                        </p:tgtEl>
                                        <p:attrNameLst>
                                          <p:attrName>ppt_h</p:attrName>
                                        </p:attrNameLst>
                                      </p:cBhvr>
                                      <p:tavLst>
                                        <p:tav tm="0">
                                          <p:val>
                                            <p:strVal val="#ppt_h"/>
                                          </p:val>
                                        </p:tav>
                                        <p:tav tm="100000">
                                          <p:val>
                                            <p:strVal val="#ppt_h"/>
                                          </p:val>
                                        </p:tav>
                                      </p:tavLst>
                                    </p:anim>
                                    <p:animEffect transition="in" filter="fade">
                                      <p:cBhvr>
                                        <p:cTn id="69" dur="10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ppt_w</p:attrName>
                                        </p:attrNameLst>
                                      </p:cBhvr>
                                      <p:tavLst>
                                        <p:tav tm="0">
                                          <p:val>
                                            <p:strVal val="#ppt_w*0.70"/>
                                          </p:val>
                                        </p:tav>
                                        <p:tav tm="100000">
                                          <p:val>
                                            <p:strVal val="#ppt_w"/>
                                          </p:val>
                                        </p:tav>
                                      </p:tavLst>
                                    </p:anim>
                                    <p:anim calcmode="lin" valueType="num">
                                      <p:cBhvr>
                                        <p:cTn id="75" dur="1000" fill="hold"/>
                                        <p:tgtEl>
                                          <p:spTgt spid="21"/>
                                        </p:tgtEl>
                                        <p:attrNameLst>
                                          <p:attrName>ppt_h</p:attrName>
                                        </p:attrNameLst>
                                      </p:cBhvr>
                                      <p:tavLst>
                                        <p:tav tm="0">
                                          <p:val>
                                            <p:strVal val="#ppt_h"/>
                                          </p:val>
                                        </p:tav>
                                        <p:tav tm="100000">
                                          <p:val>
                                            <p:strVal val="#ppt_h"/>
                                          </p:val>
                                        </p:tav>
                                      </p:tavLst>
                                    </p:anim>
                                    <p:animEffect transition="in" filter="fade">
                                      <p:cBhvr>
                                        <p:cTn id="76" dur="1000"/>
                                        <p:tgtEl>
                                          <p:spTgt spid="21"/>
                                        </p:tgtEl>
                                      </p:cBhvr>
                                    </p:animEffect>
                                  </p:childTnLst>
                                </p:cTn>
                              </p:par>
                              <p:par>
                                <p:cTn id="77" presetID="55"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strVal val="#ppt_w*0.70"/>
                                          </p:val>
                                        </p:tav>
                                        <p:tav tm="100000">
                                          <p:val>
                                            <p:strVal val="#ppt_w"/>
                                          </p:val>
                                        </p:tav>
                                      </p:tavLst>
                                    </p:anim>
                                    <p:anim calcmode="lin" valueType="num">
                                      <p:cBhvr>
                                        <p:cTn id="80" dur="1000" fill="hold"/>
                                        <p:tgtEl>
                                          <p:spTgt spid="23"/>
                                        </p:tgtEl>
                                        <p:attrNameLst>
                                          <p:attrName>ppt_h</p:attrName>
                                        </p:attrNameLst>
                                      </p:cBhvr>
                                      <p:tavLst>
                                        <p:tav tm="0">
                                          <p:val>
                                            <p:strVal val="#ppt_h"/>
                                          </p:val>
                                        </p:tav>
                                        <p:tav tm="100000">
                                          <p:val>
                                            <p:strVal val="#ppt_h"/>
                                          </p:val>
                                        </p:tav>
                                      </p:tavLst>
                                    </p:anim>
                                    <p:animEffect transition="in" filter="fade">
                                      <p:cBhvr>
                                        <p:cTn id="81" dur="10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strVal val="#ppt_w*0.70"/>
                                          </p:val>
                                        </p:tav>
                                        <p:tav tm="100000">
                                          <p:val>
                                            <p:strVal val="#ppt_w"/>
                                          </p:val>
                                        </p:tav>
                                      </p:tavLst>
                                    </p:anim>
                                    <p:anim calcmode="lin" valueType="num">
                                      <p:cBhvr>
                                        <p:cTn id="87" dur="1000" fill="hold"/>
                                        <p:tgtEl>
                                          <p:spTgt spid="22"/>
                                        </p:tgtEl>
                                        <p:attrNameLst>
                                          <p:attrName>ppt_h</p:attrName>
                                        </p:attrNameLst>
                                      </p:cBhvr>
                                      <p:tavLst>
                                        <p:tav tm="0">
                                          <p:val>
                                            <p:strVal val="#ppt_h"/>
                                          </p:val>
                                        </p:tav>
                                        <p:tav tm="100000">
                                          <p:val>
                                            <p:strVal val="#ppt_h"/>
                                          </p:val>
                                        </p:tav>
                                      </p:tavLst>
                                    </p:anim>
                                    <p:animEffect transition="in" filter="fade">
                                      <p:cBhvr>
                                        <p:cTn id="88" dur="1000"/>
                                        <p:tgtEl>
                                          <p:spTgt spid="22"/>
                                        </p:tgtEl>
                                      </p:cBhvr>
                                    </p:animEffect>
                                  </p:childTnLst>
                                </p:cTn>
                              </p:par>
                              <p:par>
                                <p:cTn id="89" presetID="55"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strVal val="#ppt_w*0.70"/>
                                          </p:val>
                                        </p:tav>
                                        <p:tav tm="100000">
                                          <p:val>
                                            <p:strVal val="#ppt_w"/>
                                          </p:val>
                                        </p:tav>
                                      </p:tavLst>
                                    </p:anim>
                                    <p:anim calcmode="lin" valueType="num">
                                      <p:cBhvr>
                                        <p:cTn id="92" dur="1000" fill="hold"/>
                                        <p:tgtEl>
                                          <p:spTgt spid="27"/>
                                        </p:tgtEl>
                                        <p:attrNameLst>
                                          <p:attrName>ppt_h</p:attrName>
                                        </p:attrNameLst>
                                      </p:cBhvr>
                                      <p:tavLst>
                                        <p:tav tm="0">
                                          <p:val>
                                            <p:strVal val="#ppt_h"/>
                                          </p:val>
                                        </p:tav>
                                        <p:tav tm="100000">
                                          <p:val>
                                            <p:strVal val="#ppt_h"/>
                                          </p:val>
                                        </p:tav>
                                      </p:tavLst>
                                    </p:anim>
                                    <p:animEffect transition="in" filter="fade">
                                      <p:cBhvr>
                                        <p:cTn id="93" dur="10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1000" fill="hold"/>
                                        <p:tgtEl>
                                          <p:spTgt spid="18"/>
                                        </p:tgtEl>
                                        <p:attrNameLst>
                                          <p:attrName>ppt_w</p:attrName>
                                        </p:attrNameLst>
                                      </p:cBhvr>
                                      <p:tavLst>
                                        <p:tav tm="0">
                                          <p:val>
                                            <p:strVal val="#ppt_w*0.70"/>
                                          </p:val>
                                        </p:tav>
                                        <p:tav tm="100000">
                                          <p:val>
                                            <p:strVal val="#ppt_w"/>
                                          </p:val>
                                        </p:tav>
                                      </p:tavLst>
                                    </p:anim>
                                    <p:anim calcmode="lin" valueType="num">
                                      <p:cBhvr>
                                        <p:cTn id="99" dur="1000" fill="hold"/>
                                        <p:tgtEl>
                                          <p:spTgt spid="18"/>
                                        </p:tgtEl>
                                        <p:attrNameLst>
                                          <p:attrName>ppt_h</p:attrName>
                                        </p:attrNameLst>
                                      </p:cBhvr>
                                      <p:tavLst>
                                        <p:tav tm="0">
                                          <p:val>
                                            <p:strVal val="#ppt_h"/>
                                          </p:val>
                                        </p:tav>
                                        <p:tav tm="100000">
                                          <p:val>
                                            <p:strVal val="#ppt_h"/>
                                          </p:val>
                                        </p:tav>
                                      </p:tavLst>
                                    </p:anim>
                                    <p:animEffect transition="in" filter="fade">
                                      <p:cBhvr>
                                        <p:cTn id="100" dur="1000"/>
                                        <p:tgtEl>
                                          <p:spTgt spid="18"/>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1000" fill="hold"/>
                                        <p:tgtEl>
                                          <p:spTgt spid="16"/>
                                        </p:tgtEl>
                                        <p:attrNameLst>
                                          <p:attrName>ppt_w</p:attrName>
                                        </p:attrNameLst>
                                      </p:cBhvr>
                                      <p:tavLst>
                                        <p:tav tm="0">
                                          <p:val>
                                            <p:strVal val="#ppt_w*0.70"/>
                                          </p:val>
                                        </p:tav>
                                        <p:tav tm="100000">
                                          <p:val>
                                            <p:strVal val="#ppt_w"/>
                                          </p:val>
                                        </p:tav>
                                      </p:tavLst>
                                    </p:anim>
                                    <p:anim calcmode="lin" valueType="num">
                                      <p:cBhvr>
                                        <p:cTn id="104" dur="1000" fill="hold"/>
                                        <p:tgtEl>
                                          <p:spTgt spid="16"/>
                                        </p:tgtEl>
                                        <p:attrNameLst>
                                          <p:attrName>ppt_h</p:attrName>
                                        </p:attrNameLst>
                                      </p:cBhvr>
                                      <p:tavLst>
                                        <p:tav tm="0">
                                          <p:val>
                                            <p:strVal val="#ppt_h"/>
                                          </p:val>
                                        </p:tav>
                                        <p:tav tm="100000">
                                          <p:val>
                                            <p:strVal val="#ppt_h"/>
                                          </p:val>
                                        </p:tav>
                                      </p:tavLst>
                                    </p:anim>
                                    <p:animEffect transition="in" filter="fade">
                                      <p:cBhvr>
                                        <p:cTn id="10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0" grpId="0" animBg="1"/>
      <p:bldP spid="21" grpId="0" animBg="1"/>
      <p:bldP spid="2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eoacademic.com/wp-content/uploads/2014/07/Writing.gif"/>
          <p:cNvPicPr>
            <a:picLocks noChangeAspect="1" noChangeArrowheads="1"/>
          </p:cNvPicPr>
          <p:nvPr/>
        </p:nvPicPr>
        <p:blipFill>
          <a:blip r:embed="rId2" cstate="print"/>
          <a:srcRect/>
          <a:stretch>
            <a:fillRect/>
          </a:stretch>
        </p:blipFill>
        <p:spPr bwMode="auto">
          <a:xfrm>
            <a:off x="0" y="1124744"/>
            <a:ext cx="9144000" cy="5040560"/>
          </a:xfrm>
          <a:prstGeom prst="rect">
            <a:avLst/>
          </a:prstGeom>
          <a:noFill/>
        </p:spPr>
      </p:pic>
      <p:sp>
        <p:nvSpPr>
          <p:cNvPr id="3" name="مربع نص 2"/>
          <p:cNvSpPr txBox="1"/>
          <p:nvPr/>
        </p:nvSpPr>
        <p:spPr>
          <a:xfrm>
            <a:off x="1" y="260648"/>
            <a:ext cx="9144000" cy="830997"/>
          </a:xfrm>
          <a:prstGeom prst="rect">
            <a:avLst/>
          </a:prstGeom>
          <a:noFill/>
        </p:spPr>
        <p:txBody>
          <a:bodyPr wrap="square" rtlCol="1">
            <a:spAutoFit/>
          </a:bodyPr>
          <a:lstStyle/>
          <a:p>
            <a:pPr algn="ctr"/>
            <a:r>
              <a:rPr lang="ar-SY" sz="2400" b="1" dirty="0" smtClean="0">
                <a:solidFill>
                  <a:srgbClr val="E2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بعد الحصول على النتائج </a:t>
            </a:r>
          </a:p>
          <a:p>
            <a:pPr algn="ctr"/>
            <a:r>
              <a:rPr lang="ar-SY" sz="2400" b="1" dirty="0" smtClean="0">
                <a:solidFill>
                  <a:srgbClr val="E2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تأتي مرحلة تقديم النتائج للمجتمع العلمي</a:t>
            </a:r>
            <a:endParaRPr lang="ar-SY" sz="2400" b="1" dirty="0">
              <a:solidFill>
                <a:srgbClr val="E2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ff.science.nus.edu.sg/%7Esivasothi/blog/images/20100510-bejc-laurance2.jpg"/>
          <p:cNvPicPr>
            <a:picLocks noChangeAspect="1" noChangeArrowheads="1"/>
          </p:cNvPicPr>
          <p:nvPr/>
        </p:nvPicPr>
        <p:blipFill>
          <a:blip r:embed="rId2" cstate="print"/>
          <a:srcRect/>
          <a:stretch>
            <a:fillRect/>
          </a:stretch>
        </p:blipFill>
        <p:spPr bwMode="auto">
          <a:xfrm>
            <a:off x="1" y="0"/>
            <a:ext cx="9144000" cy="6764873"/>
          </a:xfrm>
          <a:prstGeom prst="rect">
            <a:avLst/>
          </a:prstGeom>
          <a:noFill/>
        </p:spPr>
      </p:pic>
      <p:sp>
        <p:nvSpPr>
          <p:cNvPr id="4" name="مربع نص 3"/>
          <p:cNvSpPr txBox="1"/>
          <p:nvPr/>
        </p:nvSpPr>
        <p:spPr>
          <a:xfrm>
            <a:off x="0" y="159023"/>
            <a:ext cx="9144000" cy="461665"/>
          </a:xfrm>
          <a:prstGeom prst="rect">
            <a:avLst/>
          </a:prstGeom>
          <a:noFill/>
        </p:spPr>
        <p:txBody>
          <a:bodyPr wrap="square" rtlCol="1">
            <a:spAutoFit/>
          </a:bodyPr>
          <a:lstStyle/>
          <a:p>
            <a:pPr algn="ctr"/>
            <a:r>
              <a:rPr lang="ar-SY" sz="24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من خلال النشرات والمقالات العلمية</a:t>
            </a:r>
            <a:endParaRPr lang="ar-SY" sz="24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3204</TotalTime>
  <Words>2573</Words>
  <Application>Microsoft Office PowerPoint</Application>
  <PresentationFormat>عرض على الشاشة (3:4)‏</PresentationFormat>
  <Paragraphs>294</Paragraphs>
  <Slides>41</Slides>
  <Notes>2</Notes>
  <HiddenSlides>0</HiddenSlides>
  <MMClips>0</MMClips>
  <ScaleCrop>false</ScaleCrop>
  <HeadingPairs>
    <vt:vector size="4" baseType="variant">
      <vt:variant>
        <vt:lpstr>سمة</vt:lpstr>
      </vt:variant>
      <vt:variant>
        <vt:i4>1</vt:i4>
      </vt:variant>
      <vt:variant>
        <vt:lpstr>عناوين الشرائح</vt:lpstr>
      </vt:variant>
      <vt:variant>
        <vt:i4>41</vt:i4>
      </vt:variant>
    </vt:vector>
  </HeadingPairs>
  <TitlesOfParts>
    <vt:vector size="42"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acc</dc:creator>
  <cp:lastModifiedBy>acc</cp:lastModifiedBy>
  <cp:revision>321</cp:revision>
  <dcterms:created xsi:type="dcterms:W3CDTF">2013-03-25T18:03:26Z</dcterms:created>
  <dcterms:modified xsi:type="dcterms:W3CDTF">2015-02-23T01:29:54Z</dcterms:modified>
</cp:coreProperties>
</file>