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Lst>
  <p:notesMasterIdLst>
    <p:notesMasterId r:id="rId29"/>
  </p:notesMasterIdLst>
  <p:sldIdLst>
    <p:sldId id="274" r:id="rId3"/>
    <p:sldId id="309" r:id="rId4"/>
    <p:sldId id="310" r:id="rId5"/>
    <p:sldId id="311" r:id="rId6"/>
    <p:sldId id="312" r:id="rId7"/>
    <p:sldId id="313" r:id="rId8"/>
    <p:sldId id="314" r:id="rId9"/>
    <p:sldId id="315" r:id="rId10"/>
    <p:sldId id="316" r:id="rId11"/>
    <p:sldId id="317" r:id="rId12"/>
    <p:sldId id="318" r:id="rId13"/>
    <p:sldId id="320" r:id="rId14"/>
    <p:sldId id="319" r:id="rId15"/>
    <p:sldId id="321" r:id="rId16"/>
    <p:sldId id="322" r:id="rId17"/>
    <p:sldId id="323" r:id="rId18"/>
    <p:sldId id="324" r:id="rId19"/>
    <p:sldId id="325" r:id="rId20"/>
    <p:sldId id="327" r:id="rId21"/>
    <p:sldId id="326" r:id="rId22"/>
    <p:sldId id="328" r:id="rId23"/>
    <p:sldId id="329" r:id="rId24"/>
    <p:sldId id="330" r:id="rId25"/>
    <p:sldId id="331" r:id="rId26"/>
    <p:sldId id="332" r:id="rId27"/>
    <p:sldId id="333"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99"/>
  </p:clrMru>
</p:presentationPr>
</file>

<file path=ppt/tableStyles.xml><?xml version="1.0" encoding="utf-8"?>
<a:tblStyleLst xmlns:a="http://schemas.openxmlformats.org/drawingml/2006/main" def="{5C22544A-7EE6-4342-B048-85BDC9FD1C3A}">
  <a:tblStyle styleId="{284E427A-3D55-4303-BF80-6455036E1DE7}" styleName="نمط ذو سمات 1 - تميي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نمط ذو سمات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762" autoAdjust="0"/>
    <p:restoredTop sz="94660"/>
  </p:normalViewPr>
  <p:slideViewPr>
    <p:cSldViewPr>
      <p:cViewPr>
        <p:scale>
          <a:sx n="87" d="100"/>
          <a:sy n="87" d="100"/>
        </p:scale>
        <p:origin x="-948" y="7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75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8149DD-391F-4FA8-80CB-62D21191D4B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GB" dirty="0"/>
          </a:p>
        </p:txBody>
      </p:sp>
      <p:sp>
        <p:nvSpPr>
          <p:cNvPr id="4" name="عنصر نائب لرقم الشريحة 3"/>
          <p:cNvSpPr>
            <a:spLocks noGrp="1"/>
          </p:cNvSpPr>
          <p:nvPr>
            <p:ph type="sldNum" sz="quarter" idx="10"/>
          </p:nvPr>
        </p:nvSpPr>
        <p:spPr/>
        <p:txBody>
          <a:bodyPr/>
          <a:lstStyle/>
          <a:p>
            <a:fld id="{8F8149DD-391F-4FA8-80CB-62D21191D4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GB"/>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43700" y="304800"/>
            <a:ext cx="2171700" cy="5715000"/>
          </a:xfrm>
        </p:spPr>
        <p:txBody>
          <a:bodyPr vert="eaVert"/>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a:xfrm>
            <a:off x="228600" y="304800"/>
            <a:ext cx="6362700" cy="5715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عنوان، ونص، وقصاصة فنية">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1143000"/>
          </a:xfrm>
        </p:spPr>
        <p:txBody>
          <a:bodyPr/>
          <a:lstStyle/>
          <a:p>
            <a:r>
              <a:rPr lang="ar-SA" smtClean="0"/>
              <a:t>انقر لتحرير نمط العنوان الرئيسي</a:t>
            </a:r>
            <a:endParaRPr lang="en-GB"/>
          </a:p>
        </p:txBody>
      </p:sp>
      <p:sp>
        <p:nvSpPr>
          <p:cNvPr id="3" name="عنصر نائب للنص 2"/>
          <p:cNvSpPr>
            <a:spLocks noGrp="1"/>
          </p:cNvSpPr>
          <p:nvPr>
            <p:ph type="body" sz="half" idx="1"/>
          </p:nvPr>
        </p:nvSpPr>
        <p:spPr>
          <a:xfrm>
            <a:off x="228600" y="1676400"/>
            <a:ext cx="4267200" cy="43434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قصاصة الفنية 3"/>
          <p:cNvSpPr>
            <a:spLocks noGrp="1"/>
          </p:cNvSpPr>
          <p:nvPr>
            <p:ph type="clipArt" sz="half" idx="2"/>
          </p:nvPr>
        </p:nvSpPr>
        <p:spPr>
          <a:xfrm>
            <a:off x="4648200" y="1676400"/>
            <a:ext cx="4267200" cy="4343400"/>
          </a:xfrm>
        </p:spPr>
        <p:txBody>
          <a:bodyPr/>
          <a:lstStyle/>
          <a:p>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1143000"/>
          </a:xfrm>
        </p:spPr>
        <p:txBody>
          <a:bodyPr/>
          <a:lstStyle/>
          <a:p>
            <a:r>
              <a:rPr lang="ar-SA" smtClean="0"/>
              <a:t>انقر لتحرير نمط العنوان الرئيسي</a:t>
            </a:r>
            <a:endParaRPr lang="en-GB"/>
          </a:p>
        </p:txBody>
      </p:sp>
      <p:sp>
        <p:nvSpPr>
          <p:cNvPr id="3" name="عنصر نائب للجدول 2"/>
          <p:cNvSpPr>
            <a:spLocks noGrp="1"/>
          </p:cNvSpPr>
          <p:nvPr>
            <p:ph type="tbl" idx="1"/>
          </p:nvPr>
        </p:nvSpPr>
        <p:spPr>
          <a:xfrm>
            <a:off x="228600" y="1676400"/>
            <a:ext cx="8686800" cy="4343400"/>
          </a:xfrm>
        </p:spPr>
        <p:txBody>
          <a:bodyPr/>
          <a:lstStyle/>
          <a:p>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GB"/>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sz="half" idx="1"/>
          </p:nvPr>
        </p:nvSpPr>
        <p:spPr>
          <a:xfrm>
            <a:off x="228600" y="16764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محتوى 3"/>
          <p:cNvSpPr>
            <a:spLocks noGrp="1"/>
          </p:cNvSpPr>
          <p:nvPr>
            <p:ph sz="half" idx="2"/>
          </p:nvPr>
        </p:nvSpPr>
        <p:spPr>
          <a:xfrm>
            <a:off x="4648200" y="16764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GB"/>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GB"/>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43700" y="304800"/>
            <a:ext cx="2171700" cy="5715000"/>
          </a:xfrm>
        </p:spPr>
        <p:txBody>
          <a:bodyPr vert="eaVert"/>
          <a:lstStyle/>
          <a:p>
            <a:r>
              <a:rPr lang="ar-SA" smtClean="0"/>
              <a:t>انقر لتحرير نمط العنوان الرئيسي</a:t>
            </a:r>
            <a:endParaRPr lang="en-GB"/>
          </a:p>
        </p:txBody>
      </p:sp>
      <p:sp>
        <p:nvSpPr>
          <p:cNvPr id="3" name="عنصر نائب للعنوان العمودي 2"/>
          <p:cNvSpPr>
            <a:spLocks noGrp="1"/>
          </p:cNvSpPr>
          <p:nvPr>
            <p:ph type="body" orient="vert" idx="1"/>
          </p:nvPr>
        </p:nvSpPr>
        <p:spPr>
          <a:xfrm>
            <a:off x="228600" y="304800"/>
            <a:ext cx="6362700" cy="5715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
        <p:nvSpPr>
          <p:cNvPr id="3" name="عنصر نائب للمحتوى 2"/>
          <p:cNvSpPr>
            <a:spLocks noGrp="1"/>
          </p:cNvSpPr>
          <p:nvPr>
            <p:ph sz="half" idx="1"/>
          </p:nvPr>
        </p:nvSpPr>
        <p:spPr>
          <a:xfrm>
            <a:off x="228600" y="16764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محتوى 3"/>
          <p:cNvSpPr>
            <a:spLocks noGrp="1"/>
          </p:cNvSpPr>
          <p:nvPr>
            <p:ph sz="half" idx="2"/>
          </p:nvPr>
        </p:nvSpPr>
        <p:spPr>
          <a:xfrm>
            <a:off x="4648200" y="16764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GB"/>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GB"/>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GB"/>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GB"/>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bwMode="auto">
          <a:xfrm>
            <a:off x="228600" y="1676400"/>
            <a:ext cx="8686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9091" name="Rectangle 3"/>
          <p:cNvSpPr>
            <a:spLocks noGrp="1" noChangeArrowheads="1"/>
          </p:cNvSpPr>
          <p:nvPr>
            <p:ph type="title"/>
          </p:nvPr>
        </p:nvSpPr>
        <p:spPr bwMode="auto">
          <a:xfrm>
            <a:off x="228600" y="304800"/>
            <a:ext cx="8686800" cy="1143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pic>
        <p:nvPicPr>
          <p:cNvPr id="89092" name="Picture 4" descr="bar"/>
          <p:cNvPicPr>
            <a:picLocks noChangeAspect="1" noChangeArrowheads="1"/>
          </p:cNvPicPr>
          <p:nvPr/>
        </p:nvPicPr>
        <p:blipFill>
          <a:blip r:embed="rId15"/>
          <a:srcRect/>
          <a:stretch>
            <a:fillRect/>
          </a:stretch>
        </p:blipFill>
        <p:spPr bwMode="auto">
          <a:xfrm>
            <a:off x="0" y="0"/>
            <a:ext cx="9144000" cy="228600"/>
          </a:xfrm>
          <a:prstGeom prst="rect">
            <a:avLst/>
          </a:prstGeom>
          <a:noFill/>
          <a:ln w="9525">
            <a:noFill/>
            <a:miter lim="800000"/>
            <a:headEnd/>
            <a:tailEnd/>
          </a:ln>
        </p:spPr>
      </p:pic>
      <p:pic>
        <p:nvPicPr>
          <p:cNvPr id="89093" name="Picture 5" descr="bar"/>
          <p:cNvPicPr>
            <a:picLocks noChangeAspect="1" noChangeArrowheads="1"/>
          </p:cNvPicPr>
          <p:nvPr/>
        </p:nvPicPr>
        <p:blipFill>
          <a:blip r:embed="rId15"/>
          <a:srcRect/>
          <a:stretch>
            <a:fillRect/>
          </a:stretch>
        </p:blipFill>
        <p:spPr bwMode="auto">
          <a:xfrm>
            <a:off x="0" y="6172200"/>
            <a:ext cx="9144000" cy="685800"/>
          </a:xfrm>
          <a:prstGeom prst="rect">
            <a:avLst/>
          </a:prstGeom>
          <a:noFill/>
          <a:ln w="9525">
            <a:noFill/>
            <a:miter lim="800000"/>
            <a:headEnd/>
            <a:tailEnd/>
          </a:ln>
        </p:spPr>
      </p:pic>
      <p:pic>
        <p:nvPicPr>
          <p:cNvPr id="89094" name="Picture 6" descr="logo_white"/>
          <p:cNvPicPr>
            <a:picLocks noChangeAspect="1" noChangeArrowheads="1"/>
          </p:cNvPicPr>
          <p:nvPr/>
        </p:nvPicPr>
        <p:blipFill>
          <a:blip r:embed="rId16"/>
          <a:srcRect/>
          <a:stretch>
            <a:fillRect/>
          </a:stretch>
        </p:blipFill>
        <p:spPr bwMode="auto">
          <a:xfrm>
            <a:off x="6992938" y="6253163"/>
            <a:ext cx="1846262" cy="5286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74" r:id="rId12"/>
    <p:sldLayoutId id="2147483675" r:id="rId13"/>
  </p:sldLayoutIdLst>
  <p:hf hdr="0" dt="0"/>
  <p:txStyles>
    <p:titleStyle>
      <a:lvl1pPr algn="l" rtl="0" eaLnBrk="0" fontAlgn="base" hangingPunct="0">
        <a:spcBef>
          <a:spcPct val="0"/>
        </a:spcBef>
        <a:spcAft>
          <a:spcPct val="0"/>
        </a:spcAft>
        <a:defRPr sz="4300" b="1">
          <a:solidFill>
            <a:schemeClr val="tx2"/>
          </a:solidFill>
          <a:latin typeface="+mj-lt"/>
          <a:ea typeface="+mj-ea"/>
          <a:cs typeface="+mj-cs"/>
        </a:defRPr>
      </a:lvl1pPr>
      <a:lvl2pPr algn="l" rtl="0" eaLnBrk="0" fontAlgn="base" hangingPunct="0">
        <a:spcBef>
          <a:spcPct val="0"/>
        </a:spcBef>
        <a:spcAft>
          <a:spcPct val="0"/>
        </a:spcAft>
        <a:defRPr sz="4300" b="1">
          <a:solidFill>
            <a:schemeClr val="tx2"/>
          </a:solidFill>
          <a:latin typeface="Arial" charset="0"/>
        </a:defRPr>
      </a:lvl2pPr>
      <a:lvl3pPr algn="l" rtl="0" eaLnBrk="0" fontAlgn="base" hangingPunct="0">
        <a:spcBef>
          <a:spcPct val="0"/>
        </a:spcBef>
        <a:spcAft>
          <a:spcPct val="0"/>
        </a:spcAft>
        <a:defRPr sz="4300" b="1">
          <a:solidFill>
            <a:schemeClr val="tx2"/>
          </a:solidFill>
          <a:latin typeface="Arial" charset="0"/>
        </a:defRPr>
      </a:lvl3pPr>
      <a:lvl4pPr algn="l" rtl="0" eaLnBrk="0" fontAlgn="base" hangingPunct="0">
        <a:spcBef>
          <a:spcPct val="0"/>
        </a:spcBef>
        <a:spcAft>
          <a:spcPct val="0"/>
        </a:spcAft>
        <a:defRPr sz="4300" b="1">
          <a:solidFill>
            <a:schemeClr val="tx2"/>
          </a:solidFill>
          <a:latin typeface="Arial" charset="0"/>
        </a:defRPr>
      </a:lvl4pPr>
      <a:lvl5pPr algn="l" rtl="0" eaLnBrk="0" fontAlgn="base" hangingPunct="0">
        <a:spcBef>
          <a:spcPct val="0"/>
        </a:spcBef>
        <a:spcAft>
          <a:spcPct val="0"/>
        </a:spcAft>
        <a:defRPr sz="4300" b="1">
          <a:solidFill>
            <a:schemeClr val="tx2"/>
          </a:solidFill>
          <a:latin typeface="Arial" charset="0"/>
        </a:defRPr>
      </a:lvl5pPr>
      <a:lvl6pPr marL="457200" algn="l" rtl="0" eaLnBrk="0" fontAlgn="base" hangingPunct="0">
        <a:spcBef>
          <a:spcPct val="0"/>
        </a:spcBef>
        <a:spcAft>
          <a:spcPct val="0"/>
        </a:spcAft>
        <a:defRPr sz="4300" b="1">
          <a:solidFill>
            <a:schemeClr val="tx2"/>
          </a:solidFill>
          <a:latin typeface="Arial" charset="0"/>
        </a:defRPr>
      </a:lvl6pPr>
      <a:lvl7pPr marL="914400" algn="l" rtl="0" eaLnBrk="0" fontAlgn="base" hangingPunct="0">
        <a:spcBef>
          <a:spcPct val="0"/>
        </a:spcBef>
        <a:spcAft>
          <a:spcPct val="0"/>
        </a:spcAft>
        <a:defRPr sz="4300" b="1">
          <a:solidFill>
            <a:schemeClr val="tx2"/>
          </a:solidFill>
          <a:latin typeface="Arial" charset="0"/>
        </a:defRPr>
      </a:lvl7pPr>
      <a:lvl8pPr marL="1371600" algn="l" rtl="0" eaLnBrk="0" fontAlgn="base" hangingPunct="0">
        <a:spcBef>
          <a:spcPct val="0"/>
        </a:spcBef>
        <a:spcAft>
          <a:spcPct val="0"/>
        </a:spcAft>
        <a:defRPr sz="4300" b="1">
          <a:solidFill>
            <a:schemeClr val="tx2"/>
          </a:solidFill>
          <a:latin typeface="Arial" charset="0"/>
        </a:defRPr>
      </a:lvl8pPr>
      <a:lvl9pPr marL="1828800" algn="l" rtl="0" eaLnBrk="0" fontAlgn="base" hangingPunct="0">
        <a:spcBef>
          <a:spcPct val="0"/>
        </a:spcBef>
        <a:spcAft>
          <a:spcPct val="0"/>
        </a:spcAft>
        <a:defRPr sz="43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gt;"/>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1138" name="Picture 2" descr="bar"/>
          <p:cNvPicPr>
            <a:picLocks noChangeAspect="1" noChangeArrowheads="1"/>
          </p:cNvPicPr>
          <p:nvPr/>
        </p:nvPicPr>
        <p:blipFill>
          <a:blip r:embed="rId13"/>
          <a:srcRect/>
          <a:stretch>
            <a:fillRect/>
          </a:stretch>
        </p:blipFill>
        <p:spPr bwMode="auto">
          <a:xfrm>
            <a:off x="0" y="6172200"/>
            <a:ext cx="9144000" cy="685800"/>
          </a:xfrm>
          <a:prstGeom prst="rect">
            <a:avLst/>
          </a:prstGeom>
          <a:noFill/>
          <a:ln w="9525">
            <a:noFill/>
            <a:miter lim="800000"/>
            <a:headEnd/>
            <a:tailEnd/>
          </a:ln>
        </p:spPr>
      </p:pic>
      <p:pic>
        <p:nvPicPr>
          <p:cNvPr id="91139" name="Picture 3" descr="logo_white"/>
          <p:cNvPicPr>
            <a:picLocks noChangeAspect="1" noChangeArrowheads="1"/>
          </p:cNvPicPr>
          <p:nvPr/>
        </p:nvPicPr>
        <p:blipFill>
          <a:blip r:embed="rId14"/>
          <a:srcRect/>
          <a:stretch>
            <a:fillRect/>
          </a:stretch>
        </p:blipFill>
        <p:spPr bwMode="auto">
          <a:xfrm>
            <a:off x="6992938" y="6253163"/>
            <a:ext cx="1846262" cy="528637"/>
          </a:xfrm>
          <a:prstGeom prst="rect">
            <a:avLst/>
          </a:prstGeom>
          <a:noFill/>
          <a:ln w="9525">
            <a:noFill/>
            <a:miter lim="800000"/>
            <a:headEnd/>
            <a:tailEnd/>
          </a:ln>
        </p:spPr>
      </p:pic>
      <p:pic>
        <p:nvPicPr>
          <p:cNvPr id="91140" name="Picture 6" descr="bar"/>
          <p:cNvPicPr>
            <a:picLocks noChangeAspect="1" noChangeArrowheads="1"/>
          </p:cNvPicPr>
          <p:nvPr/>
        </p:nvPicPr>
        <p:blipFill>
          <a:blip r:embed="rId13"/>
          <a:srcRect/>
          <a:stretch>
            <a:fillRect/>
          </a:stretch>
        </p:blipFill>
        <p:spPr bwMode="auto">
          <a:xfrm>
            <a:off x="0" y="0"/>
            <a:ext cx="9144000" cy="228600"/>
          </a:xfrm>
          <a:prstGeom prst="rect">
            <a:avLst/>
          </a:prstGeom>
          <a:noFill/>
          <a:ln w="9525">
            <a:noFill/>
            <a:miter lim="800000"/>
            <a:headEnd/>
            <a:tailEnd/>
          </a:ln>
        </p:spPr>
      </p:pic>
      <p:sp>
        <p:nvSpPr>
          <p:cNvPr id="91141" name="Rectangle 2"/>
          <p:cNvSpPr>
            <a:spLocks noGrp="1" noChangeArrowheads="1"/>
          </p:cNvSpPr>
          <p:nvPr>
            <p:ph type="body" idx="1"/>
          </p:nvPr>
        </p:nvSpPr>
        <p:spPr bwMode="auto">
          <a:xfrm>
            <a:off x="228600" y="1676400"/>
            <a:ext cx="8686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1142" name="Rectangle 3"/>
          <p:cNvSpPr>
            <a:spLocks noGrp="1" noChangeArrowheads="1"/>
          </p:cNvSpPr>
          <p:nvPr>
            <p:ph type="title"/>
          </p:nvPr>
        </p:nvSpPr>
        <p:spPr bwMode="auto">
          <a:xfrm>
            <a:off x="228600" y="304800"/>
            <a:ext cx="8686800" cy="1143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l" rtl="0" eaLnBrk="0" fontAlgn="base" hangingPunct="0">
        <a:spcBef>
          <a:spcPct val="0"/>
        </a:spcBef>
        <a:spcAft>
          <a:spcPct val="0"/>
        </a:spcAft>
        <a:defRPr sz="4300" b="1">
          <a:solidFill>
            <a:schemeClr val="tx2"/>
          </a:solidFill>
          <a:latin typeface="+mj-lt"/>
          <a:ea typeface="+mj-ea"/>
          <a:cs typeface="+mj-cs"/>
        </a:defRPr>
      </a:lvl1pPr>
      <a:lvl2pPr algn="l" rtl="0" eaLnBrk="0" fontAlgn="base" hangingPunct="0">
        <a:spcBef>
          <a:spcPct val="0"/>
        </a:spcBef>
        <a:spcAft>
          <a:spcPct val="0"/>
        </a:spcAft>
        <a:defRPr sz="4300" b="1">
          <a:solidFill>
            <a:schemeClr val="tx2"/>
          </a:solidFill>
          <a:latin typeface="Arial" charset="0"/>
        </a:defRPr>
      </a:lvl2pPr>
      <a:lvl3pPr algn="l" rtl="0" eaLnBrk="0" fontAlgn="base" hangingPunct="0">
        <a:spcBef>
          <a:spcPct val="0"/>
        </a:spcBef>
        <a:spcAft>
          <a:spcPct val="0"/>
        </a:spcAft>
        <a:defRPr sz="4300" b="1">
          <a:solidFill>
            <a:schemeClr val="tx2"/>
          </a:solidFill>
          <a:latin typeface="Arial" charset="0"/>
        </a:defRPr>
      </a:lvl3pPr>
      <a:lvl4pPr algn="l" rtl="0" eaLnBrk="0" fontAlgn="base" hangingPunct="0">
        <a:spcBef>
          <a:spcPct val="0"/>
        </a:spcBef>
        <a:spcAft>
          <a:spcPct val="0"/>
        </a:spcAft>
        <a:defRPr sz="4300" b="1">
          <a:solidFill>
            <a:schemeClr val="tx2"/>
          </a:solidFill>
          <a:latin typeface="Arial" charset="0"/>
        </a:defRPr>
      </a:lvl4pPr>
      <a:lvl5pPr algn="l" rtl="0" eaLnBrk="0" fontAlgn="base" hangingPunct="0">
        <a:spcBef>
          <a:spcPct val="0"/>
        </a:spcBef>
        <a:spcAft>
          <a:spcPct val="0"/>
        </a:spcAft>
        <a:defRPr sz="4300" b="1">
          <a:solidFill>
            <a:schemeClr val="tx2"/>
          </a:solidFill>
          <a:latin typeface="Arial" charset="0"/>
        </a:defRPr>
      </a:lvl5pPr>
      <a:lvl6pPr marL="457200" algn="l" rtl="0" eaLnBrk="0" fontAlgn="base" hangingPunct="0">
        <a:spcBef>
          <a:spcPct val="0"/>
        </a:spcBef>
        <a:spcAft>
          <a:spcPct val="0"/>
        </a:spcAft>
        <a:defRPr sz="4300" b="1">
          <a:solidFill>
            <a:schemeClr val="tx2"/>
          </a:solidFill>
          <a:latin typeface="Arial" charset="0"/>
        </a:defRPr>
      </a:lvl6pPr>
      <a:lvl7pPr marL="914400" algn="l" rtl="0" eaLnBrk="0" fontAlgn="base" hangingPunct="0">
        <a:spcBef>
          <a:spcPct val="0"/>
        </a:spcBef>
        <a:spcAft>
          <a:spcPct val="0"/>
        </a:spcAft>
        <a:defRPr sz="4300" b="1">
          <a:solidFill>
            <a:schemeClr val="tx2"/>
          </a:solidFill>
          <a:latin typeface="Arial" charset="0"/>
        </a:defRPr>
      </a:lvl7pPr>
      <a:lvl8pPr marL="1371600" algn="l" rtl="0" eaLnBrk="0" fontAlgn="base" hangingPunct="0">
        <a:spcBef>
          <a:spcPct val="0"/>
        </a:spcBef>
        <a:spcAft>
          <a:spcPct val="0"/>
        </a:spcAft>
        <a:defRPr sz="4300" b="1">
          <a:solidFill>
            <a:schemeClr val="tx2"/>
          </a:solidFill>
          <a:latin typeface="Arial" charset="0"/>
        </a:defRPr>
      </a:lvl8pPr>
      <a:lvl9pPr marL="1828800" algn="l" rtl="0" eaLnBrk="0" fontAlgn="base" hangingPunct="0">
        <a:spcBef>
          <a:spcPct val="0"/>
        </a:spcBef>
        <a:spcAft>
          <a:spcPct val="0"/>
        </a:spcAft>
        <a:defRPr sz="43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gt;"/>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5.bin"/><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228600" y="838200"/>
            <a:ext cx="5334001" cy="1104900"/>
          </a:xfrm>
          <a:effectLst>
            <a:outerShdw blurRad="50800" dist="38100" dir="10800000" algn="r" rotWithShape="0">
              <a:prstClr val="black">
                <a:alpha val="40000"/>
              </a:prstClr>
            </a:outerShdw>
          </a:effectLst>
        </p:spPr>
        <p:txBody>
          <a:bodyPr/>
          <a:lstStyle/>
          <a:p>
            <a:pPr algn="ctr">
              <a:buFontTx/>
              <a:buNone/>
            </a:pPr>
            <a:r>
              <a:rPr lang="ar-SY" sz="6000" b="1" dirty="0" smtClean="0">
                <a:latin typeface="Arabic Typesetting" pitchFamily="66" charset="-78"/>
                <a:cs typeface="Arabic Typesetting" pitchFamily="66" charset="-78"/>
              </a:rPr>
              <a:t>الإعداد لإجراء التدقيق: </a:t>
            </a:r>
            <a:endParaRPr lang="en-US" sz="6000" b="1" dirty="0" smtClean="0">
              <a:latin typeface="Arabic Typesetting" pitchFamily="66" charset="-78"/>
              <a:cs typeface="Arabic Typesetting" pitchFamily="66" charset="-78"/>
            </a:endParaRPr>
          </a:p>
          <a:p>
            <a:pPr algn="ctr">
              <a:buFontTx/>
              <a:buNone/>
            </a:pPr>
            <a:r>
              <a:rPr lang="ar-SY" sz="6000" b="1" dirty="0" smtClean="0">
                <a:latin typeface="Arabic Typesetting" pitchFamily="66" charset="-78"/>
                <a:cs typeface="Arabic Typesetting" pitchFamily="66" charset="-78"/>
              </a:rPr>
              <a:t>معايير التدقيق، قوائم التحقق</a:t>
            </a:r>
            <a:endParaRPr lang="en-US" sz="6000" b="1" dirty="0">
              <a:latin typeface="Arabic Typesetting" pitchFamily="66" charset="-78"/>
              <a:cs typeface="Arabic Typesetting" pitchFamily="66" charset="-78"/>
            </a:endParaRPr>
          </a:p>
        </p:txBody>
      </p:sp>
      <p:pic>
        <p:nvPicPr>
          <p:cNvPr id="5" name="صورة 4" descr="شعار مركز ضمان الجودة.jpg"/>
          <p:cNvPicPr/>
          <p:nvPr/>
        </p:nvPicPr>
        <p:blipFill>
          <a:blip r:embed="rId2"/>
          <a:stretch>
            <a:fillRect/>
          </a:stretch>
        </p:blipFill>
        <p:spPr>
          <a:xfrm>
            <a:off x="7620000" y="5257800"/>
            <a:ext cx="1524000" cy="1600200"/>
          </a:xfrm>
          <a:prstGeom prst="rect">
            <a:avLst/>
          </a:prstGeom>
        </p:spPr>
      </p:pic>
      <p:pic>
        <p:nvPicPr>
          <p:cNvPr id="6" name="صورة 5" descr="شعار الجامعة.JPG"/>
          <p:cNvPicPr/>
          <p:nvPr/>
        </p:nvPicPr>
        <p:blipFill>
          <a:blip r:embed="rId3"/>
          <a:srcRect l="8461" t="10900" r="18630" b="10901"/>
          <a:stretch>
            <a:fillRect/>
          </a:stretch>
        </p:blipFill>
        <p:spPr>
          <a:xfrm>
            <a:off x="0" y="5410200"/>
            <a:ext cx="1447800" cy="1447800"/>
          </a:xfrm>
          <a:prstGeom prst="rect">
            <a:avLst/>
          </a:prstGeom>
        </p:spPr>
      </p:pic>
      <p:sp>
        <p:nvSpPr>
          <p:cNvPr id="7" name="مستطيل 6"/>
          <p:cNvSpPr/>
          <p:nvPr/>
        </p:nvSpPr>
        <p:spPr>
          <a:xfrm>
            <a:off x="7010400" y="6172200"/>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مستطيل 7"/>
          <p:cNvSpPr/>
          <p:nvPr/>
        </p:nvSpPr>
        <p:spPr>
          <a:xfrm>
            <a:off x="5638800" y="3505200"/>
            <a:ext cx="3505200" cy="1200329"/>
          </a:xfrm>
          <a:prstGeom prst="rect">
            <a:avLst/>
          </a:prstGeom>
          <a:solidFill>
            <a:srgbClr val="FF0000"/>
          </a:solidFill>
        </p:spPr>
        <p:txBody>
          <a:bodyPr wrap="square">
            <a:spAutoFit/>
          </a:bodyPr>
          <a:lstStyle/>
          <a:p>
            <a:pPr algn="ctr" rtl="1"/>
            <a:r>
              <a:rPr lang="ar-SA" sz="3600" b="1" dirty="0" smtClean="0">
                <a:latin typeface="Arabic Typesetting" pitchFamily="66" charset="-78"/>
                <a:cs typeface="Arabic Typesetting" pitchFamily="66" charset="-78"/>
              </a:rPr>
              <a:t>دورة</a:t>
            </a:r>
            <a:r>
              <a:rPr lang="en-US" sz="3600" b="1" dirty="0" smtClean="0">
                <a:latin typeface="Arabic Typesetting" pitchFamily="66" charset="-78"/>
                <a:cs typeface="Arabic Typesetting" pitchFamily="66" charset="-78"/>
              </a:rPr>
              <a:t> </a:t>
            </a:r>
            <a:r>
              <a:rPr lang="ar-SA" sz="3600" b="1" dirty="0" smtClean="0">
                <a:latin typeface="Arabic Typesetting" pitchFamily="66" charset="-78"/>
                <a:cs typeface="Arabic Typesetting" pitchFamily="66" charset="-78"/>
              </a:rPr>
              <a:t>تدريبية </a:t>
            </a:r>
            <a:r>
              <a:rPr lang="en-US" sz="3600" b="1" dirty="0" smtClean="0">
                <a:latin typeface="Arabic Typesetting" pitchFamily="66" charset="-78"/>
                <a:cs typeface="Arabic Typesetting" pitchFamily="66" charset="-78"/>
              </a:rPr>
              <a:t>“</a:t>
            </a:r>
            <a:r>
              <a:rPr lang="ar-SA" sz="3600" b="1" dirty="0" smtClean="0">
                <a:latin typeface="Arabic Typesetting" pitchFamily="66" charset="-78"/>
                <a:cs typeface="Arabic Typesetting" pitchFamily="66" charset="-78"/>
              </a:rPr>
              <a:t>التدقيق الداخلي</a:t>
            </a:r>
            <a:r>
              <a:rPr lang="en-US" sz="3600" b="1" dirty="0" smtClean="0">
                <a:latin typeface="Arabic Typesetting" pitchFamily="66" charset="-78"/>
                <a:cs typeface="Arabic Typesetting" pitchFamily="66" charset="-78"/>
              </a:rPr>
              <a:t>”</a:t>
            </a:r>
          </a:p>
          <a:p>
            <a:pPr algn="ctr"/>
            <a:r>
              <a:rPr lang="en-US" sz="3600" b="1" dirty="0" smtClean="0">
                <a:latin typeface="Arabic Typesetting" pitchFamily="66" charset="-78"/>
                <a:cs typeface="Arabic Typesetting" pitchFamily="66" charset="-78"/>
              </a:rPr>
              <a:t> 27-28/5 /2012</a:t>
            </a:r>
            <a:endParaRPr lang="en-GB" sz="3600" b="1" dirty="0" smtClean="0">
              <a:latin typeface="Arabic Typesetting" pitchFamily="66" charset="-78"/>
              <a:cs typeface="Arabic Typesetting" pitchFamily="66" charset="-78"/>
            </a:endParaRPr>
          </a:p>
        </p:txBody>
      </p:sp>
      <p:sp>
        <p:nvSpPr>
          <p:cNvPr id="9" name="مربع نص 8"/>
          <p:cNvSpPr txBox="1"/>
          <p:nvPr/>
        </p:nvSpPr>
        <p:spPr>
          <a:xfrm>
            <a:off x="381000" y="3429000"/>
            <a:ext cx="2743200" cy="1323439"/>
          </a:xfrm>
          <a:prstGeom prst="rect">
            <a:avLst/>
          </a:prstGeom>
          <a:noFill/>
        </p:spPr>
        <p:txBody>
          <a:bodyPr wrap="square" rtlCol="0">
            <a:spAutoFit/>
          </a:bodyPr>
          <a:lstStyle/>
          <a:p>
            <a:pPr algn="ctr"/>
            <a:r>
              <a:rPr lang="ar-SY" sz="4000" b="1" dirty="0" smtClean="0">
                <a:latin typeface="Arabic Typesetting" pitchFamily="66" charset="-78"/>
                <a:cs typeface="Arabic Typesetting" pitchFamily="66" charset="-78"/>
              </a:rPr>
              <a:t>الدكتورة : رنا أحمد </a:t>
            </a:r>
            <a:r>
              <a:rPr lang="ar-SY" sz="4000" b="1" dirty="0" err="1" smtClean="0">
                <a:latin typeface="Arabic Typesetting" pitchFamily="66" charset="-78"/>
                <a:cs typeface="Arabic Typesetting" pitchFamily="66" charset="-78"/>
              </a:rPr>
              <a:t>ميّا</a:t>
            </a:r>
            <a:endParaRPr lang="ar-SY" sz="4000" b="1" dirty="0" smtClean="0">
              <a:latin typeface="Arabic Typesetting" pitchFamily="66" charset="-78"/>
              <a:cs typeface="Arabic Typesetting" pitchFamily="66" charset="-78"/>
            </a:endParaRPr>
          </a:p>
          <a:p>
            <a:pPr algn="ctr"/>
            <a:r>
              <a:rPr lang="ar-SY" sz="4000" b="1" dirty="0" smtClean="0">
                <a:latin typeface="Arabic Typesetting" pitchFamily="66" charset="-78"/>
                <a:cs typeface="Arabic Typesetting" pitchFamily="66" charset="-78"/>
              </a:rPr>
              <a:t>كلية الهندسة المدنية </a:t>
            </a:r>
            <a:endParaRPr lang="en-GB" sz="4000" b="1" dirty="0" smtClean="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0"/>
            <a:ext cx="8686800" cy="1143000"/>
          </a:xfrm>
        </p:spPr>
        <p:txBody>
          <a:bodyPr/>
          <a:lstStyle/>
          <a:p>
            <a:pPr algn="ctr"/>
            <a:r>
              <a:rPr lang="ar-SA" sz="4400" dirty="0" smtClean="0">
                <a:solidFill>
                  <a:schemeClr val="accent1"/>
                </a:solidFill>
                <a:latin typeface="Arabic Typesetting" pitchFamily="66" charset="-78"/>
                <a:cs typeface="Arabic Typesetting" pitchFamily="66" charset="-78"/>
              </a:rPr>
              <a:t>ا</a:t>
            </a:r>
            <a:r>
              <a:rPr lang="ar-SA" sz="4000" dirty="0" smtClean="0">
                <a:solidFill>
                  <a:schemeClr val="accent1"/>
                </a:solidFill>
                <a:latin typeface="Arabic Typesetting" pitchFamily="66" charset="-78"/>
                <a:cs typeface="Arabic Typesetting" pitchFamily="66" charset="-78"/>
              </a:rPr>
              <a:t>لتحضيرات التي يجريها </a:t>
            </a:r>
            <a:r>
              <a:rPr lang="ar-SA" sz="4000" dirty="0" err="1" smtClean="0">
                <a:solidFill>
                  <a:schemeClr val="accent1"/>
                </a:solidFill>
                <a:latin typeface="Arabic Typesetting" pitchFamily="66" charset="-78"/>
                <a:cs typeface="Arabic Typesetting" pitchFamily="66" charset="-78"/>
              </a:rPr>
              <a:t>المدققون</a:t>
            </a:r>
            <a:r>
              <a:rPr lang="ar-SA" sz="4000" dirty="0" smtClean="0">
                <a:solidFill>
                  <a:schemeClr val="accent1"/>
                </a:solidFill>
                <a:latin typeface="Arabic Typesetting" pitchFamily="66" charset="-78"/>
                <a:cs typeface="Arabic Typesetting" pitchFamily="66" charset="-78"/>
              </a:rPr>
              <a:t> بخصوص الزيارة الميدانية</a:t>
            </a:r>
            <a:endParaRPr lang="en-GB" sz="4000" dirty="0"/>
          </a:p>
        </p:txBody>
      </p:sp>
      <p:sp>
        <p:nvSpPr>
          <p:cNvPr id="3" name="عنصر نائب للمحتوى 2"/>
          <p:cNvSpPr>
            <a:spLocks noGrp="1"/>
          </p:cNvSpPr>
          <p:nvPr>
            <p:ph idx="1"/>
          </p:nvPr>
        </p:nvSpPr>
        <p:spPr>
          <a:xfrm>
            <a:off x="228600" y="1295400"/>
            <a:ext cx="8686800" cy="4724400"/>
          </a:xfrm>
        </p:spPr>
        <p:txBody>
          <a:bodyPr/>
          <a:lstStyle/>
          <a:p>
            <a:pPr algn="r" rtl="1">
              <a:buNone/>
            </a:pPr>
            <a:r>
              <a:rPr lang="ar-SY" sz="4000" b="1" dirty="0" smtClean="0">
                <a:solidFill>
                  <a:schemeClr val="accent1"/>
                </a:solidFill>
                <a:latin typeface="Arabic Typesetting" pitchFamily="66" charset="-78"/>
                <a:ea typeface="+mj-ea"/>
                <a:cs typeface="Arabic Typesetting" pitchFamily="66" charset="-78"/>
              </a:rPr>
              <a:t>3</a:t>
            </a:r>
            <a:r>
              <a:rPr lang="ar-SY" sz="3600" b="1" dirty="0" smtClean="0">
                <a:latin typeface="Arabic Typesetting" pitchFamily="66" charset="-78"/>
                <a:ea typeface="+mj-ea"/>
                <a:cs typeface="Arabic Typesetting" pitchFamily="66" charset="-78"/>
              </a:rPr>
              <a:t>. </a:t>
            </a:r>
            <a:r>
              <a:rPr lang="ar-SA" sz="3600" b="1" dirty="0" smtClean="0">
                <a:latin typeface="Arabic Typesetting" pitchFamily="66" charset="-78"/>
                <a:ea typeface="+mj-ea"/>
                <a:cs typeface="Arabic Typesetting" pitchFamily="66" charset="-78"/>
              </a:rPr>
              <a:t>تشكل لجنة التدقيق </a:t>
            </a:r>
            <a:r>
              <a:rPr lang="ar-SY" sz="3600" b="1" dirty="0" err="1" smtClean="0">
                <a:latin typeface="Arabic Typesetting" pitchFamily="66" charset="-78"/>
                <a:ea typeface="+mj-ea"/>
                <a:cs typeface="Arabic Typesetting" pitchFamily="66" charset="-78"/>
              </a:rPr>
              <a:t>المسؤولة</a:t>
            </a:r>
            <a:r>
              <a:rPr lang="ar-SY" sz="3600" b="1" dirty="0" smtClean="0">
                <a:latin typeface="Arabic Typesetting" pitchFamily="66" charset="-78"/>
                <a:ea typeface="+mj-ea"/>
                <a:cs typeface="Arabic Typesetting" pitchFamily="66" charset="-78"/>
              </a:rPr>
              <a:t> </a:t>
            </a:r>
            <a:r>
              <a:rPr lang="ar-SA" sz="3600" b="1" dirty="0" smtClean="0">
                <a:latin typeface="Arabic Typesetting" pitchFamily="66" charset="-78"/>
                <a:ea typeface="+mj-ea"/>
                <a:cs typeface="Arabic Typesetting" pitchFamily="66" charset="-78"/>
              </a:rPr>
              <a:t>فريق تدقيق مؤقت يتألف عادة من ثلاث مدققين وترسل اللجنة المعلومات للمؤسسة طالبة إليها التعليق على مدى </a:t>
            </a:r>
            <a:r>
              <a:rPr lang="ar-SA" sz="3600" b="1" dirty="0" err="1" smtClean="0">
                <a:latin typeface="Arabic Typesetting" pitchFamily="66" charset="-78"/>
                <a:ea typeface="+mj-ea"/>
                <a:cs typeface="Arabic Typesetting" pitchFamily="66" charset="-78"/>
              </a:rPr>
              <a:t>ملائمتها</a:t>
            </a:r>
            <a:r>
              <a:rPr lang="ar-SA" sz="3600" b="1" dirty="0" smtClean="0">
                <a:latin typeface="Arabic Typesetting" pitchFamily="66" charset="-78"/>
                <a:ea typeface="+mj-ea"/>
                <a:cs typeface="Arabic Typesetting" pitchFamily="66" charset="-78"/>
              </a:rPr>
              <a:t> .ويقدم هؤلاء </a:t>
            </a:r>
            <a:r>
              <a:rPr lang="ar-SA" sz="3600" b="1" dirty="0" err="1" smtClean="0">
                <a:latin typeface="Arabic Typesetting" pitchFamily="66" charset="-78"/>
                <a:ea typeface="+mj-ea"/>
                <a:cs typeface="Arabic Typesetting" pitchFamily="66" charset="-78"/>
              </a:rPr>
              <a:t>المدققون</a:t>
            </a:r>
            <a:r>
              <a:rPr lang="ar-SA" sz="3600" b="1" dirty="0" smtClean="0">
                <a:latin typeface="Arabic Typesetting" pitchFamily="66" charset="-78"/>
                <a:ea typeface="+mj-ea"/>
                <a:cs typeface="Arabic Typesetting" pitchFamily="66" charset="-78"/>
              </a:rPr>
              <a:t> خبرات مناسبة ضمن الاختصاص ولا يحق للمؤسسة الاعتراض على أعضاء الفريق .</a:t>
            </a:r>
            <a:endParaRPr lang="en-GB" sz="3600" b="1" dirty="0" smtClean="0">
              <a:latin typeface="Arabic Typesetting" pitchFamily="66" charset="-78"/>
              <a:ea typeface="+mj-ea"/>
              <a:cs typeface="Arabic Typesetting" pitchFamily="66" charset="-78"/>
            </a:endParaRPr>
          </a:p>
          <a:p>
            <a:pPr algn="r" rtl="1"/>
            <a:r>
              <a:rPr lang="ar-SA" b="1" dirty="0" smtClean="0">
                <a:latin typeface="Arabic Typesetting" pitchFamily="66" charset="-78"/>
                <a:ea typeface="+mj-ea"/>
                <a:cs typeface="Arabic Typesetting" pitchFamily="66" charset="-78"/>
              </a:rPr>
              <a:t>و عندما تتم لجنة المدققين اختيار فريق التدقيق تقوم بإرسال أسمائهم إلى المؤسسة </a:t>
            </a:r>
            <a:endParaRPr lang="ar-SY" b="1" dirty="0" smtClean="0">
              <a:latin typeface="Arabic Typesetting" pitchFamily="66" charset="-78"/>
              <a:ea typeface="+mj-ea"/>
              <a:cs typeface="Arabic Typesetting" pitchFamily="66" charset="-78"/>
            </a:endParaRPr>
          </a:p>
          <a:p>
            <a:pPr algn="r" rtl="1"/>
            <a:r>
              <a:rPr lang="ar-SA" b="1" dirty="0" smtClean="0">
                <a:latin typeface="Arabic Typesetting" pitchFamily="66" charset="-78"/>
                <a:ea typeface="+mj-ea"/>
                <a:cs typeface="Arabic Typesetting" pitchFamily="66" charset="-78"/>
              </a:rPr>
              <a:t>تقوم </a:t>
            </a:r>
            <a:r>
              <a:rPr lang="ar-SY" b="1" dirty="0" smtClean="0">
                <a:latin typeface="Arabic Typesetting" pitchFamily="66" charset="-78"/>
                <a:ea typeface="+mj-ea"/>
                <a:cs typeface="Arabic Typesetting" pitchFamily="66" charset="-78"/>
              </a:rPr>
              <a:t>المؤسسة </a:t>
            </a:r>
            <a:r>
              <a:rPr lang="ar-SA" b="1" dirty="0" smtClean="0">
                <a:latin typeface="Arabic Typesetting" pitchFamily="66" charset="-78"/>
                <a:ea typeface="+mj-ea"/>
                <a:cs typeface="Arabic Typesetting" pitchFamily="66" charset="-78"/>
              </a:rPr>
              <a:t>بدورها بإرسال نسخ عن الوثائق المعنية إلى المدققين مباشرة في موعد أقصاه أسبوعين قبل الموعد المحدد للزيارة الميدانية </a:t>
            </a:r>
            <a:endParaRPr lang="ar-SY" b="1" dirty="0" smtClean="0">
              <a:latin typeface="Arabic Typesetting" pitchFamily="66" charset="-78"/>
              <a:ea typeface="+mj-ea"/>
              <a:cs typeface="Arabic Typesetting" pitchFamily="66" charset="-78"/>
            </a:endParaRPr>
          </a:p>
          <a:p>
            <a:pPr algn="r" rtl="1"/>
            <a:r>
              <a:rPr lang="ar-SA" b="1" dirty="0" smtClean="0">
                <a:latin typeface="Arabic Typesetting" pitchFamily="66" charset="-78"/>
                <a:ea typeface="+mj-ea"/>
                <a:cs typeface="Arabic Typesetting" pitchFamily="66" charset="-78"/>
              </a:rPr>
              <a:t>وفي الوقت نفسه ترسل المؤسسة نسختين ورقيتين للجنة التدقيق.</a:t>
            </a:r>
            <a:endParaRPr lang="en-GB" b="1" dirty="0" smtClean="0">
              <a:latin typeface="Arabic Typesetting" pitchFamily="66" charset="-78"/>
              <a:ea typeface="+mj-ea"/>
              <a:cs typeface="Arabic Typesetting" pitchFamily="66" charset="-78"/>
            </a:endParaRPr>
          </a:p>
          <a:p>
            <a:endParaRPr lang="en-GB" dirty="0"/>
          </a:p>
        </p:txBody>
      </p:sp>
      <p:pic>
        <p:nvPicPr>
          <p:cNvPr id="4" name="صورة 3" descr="شعار الجامعة.JPG"/>
          <p:cNvPicPr/>
          <p:nvPr/>
        </p:nvPicPr>
        <p:blipFill>
          <a:blip r:embed="rId2" cstate="print"/>
          <a:srcRect l="8461" t="10900" r="18630" b="10901"/>
          <a:stretch>
            <a:fillRect/>
          </a:stretch>
        </p:blipFill>
        <p:spPr>
          <a:xfrm>
            <a:off x="7010400" y="5867400"/>
            <a:ext cx="1905000" cy="990600"/>
          </a:xfrm>
          <a:prstGeom prst="rect">
            <a:avLst/>
          </a:prstGeom>
          <a:solidFill>
            <a:schemeClr val="accent1"/>
          </a:solid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609600"/>
          </a:xfrm>
        </p:spPr>
        <p:txBody>
          <a:bodyPr/>
          <a:lstStyle/>
          <a:p>
            <a:pPr algn="ctr"/>
            <a:r>
              <a:rPr lang="ar-SA" sz="4000" dirty="0" smtClean="0">
                <a:solidFill>
                  <a:schemeClr val="accent1"/>
                </a:solidFill>
                <a:latin typeface="Arabic Typesetting" pitchFamily="66" charset="-78"/>
                <a:cs typeface="Arabic Typesetting" pitchFamily="66" charset="-78"/>
              </a:rPr>
              <a:t>التحضيرات التي تتم في المؤسسات بخصوص الزيارة الميدانية</a:t>
            </a:r>
            <a:endParaRPr lang="en-GB" sz="4000" dirty="0" smtClean="0">
              <a:solidFill>
                <a:schemeClr val="accent1"/>
              </a:solidFill>
              <a:latin typeface="Arabic Typesetting" pitchFamily="66" charset="-78"/>
              <a:cs typeface="Arabic Typesetting" pitchFamily="66" charset="-78"/>
            </a:endParaRPr>
          </a:p>
        </p:txBody>
      </p:sp>
      <p:sp>
        <p:nvSpPr>
          <p:cNvPr id="3" name="عنصر نائب للمحتوى 2"/>
          <p:cNvSpPr>
            <a:spLocks noGrp="1"/>
          </p:cNvSpPr>
          <p:nvPr>
            <p:ph idx="1"/>
          </p:nvPr>
        </p:nvSpPr>
        <p:spPr>
          <a:xfrm>
            <a:off x="228600" y="762000"/>
            <a:ext cx="8686800" cy="5257800"/>
          </a:xfrm>
        </p:spPr>
        <p:txBody>
          <a:bodyPr/>
          <a:lstStyle/>
          <a:p>
            <a:pPr marL="514350" indent="-514350" algn="r" rtl="1">
              <a:buClr>
                <a:schemeClr val="accent1"/>
              </a:buClr>
              <a:buFont typeface="+mj-lt"/>
              <a:buAutoNum type="arabicPeriod"/>
            </a:pPr>
            <a:r>
              <a:rPr lang="ar-SA" b="1" dirty="0" smtClean="0">
                <a:latin typeface="Arabic Typesetting" pitchFamily="66" charset="-78"/>
                <a:ea typeface="+mj-ea"/>
                <a:cs typeface="Arabic Typesetting" pitchFamily="66" charset="-78"/>
              </a:rPr>
              <a:t>يبدأ التخطيط الأولي في المؤسسة بقيامها بتحضير تقرير التقويم الذاتي للبرنامج </a:t>
            </a:r>
            <a:endParaRPr lang="en-US" b="1" dirty="0" smtClean="0">
              <a:latin typeface="Arabic Typesetting" pitchFamily="66" charset="-78"/>
              <a:ea typeface="+mj-ea"/>
              <a:cs typeface="Arabic Typesetting" pitchFamily="66" charset="-78"/>
            </a:endParaRPr>
          </a:p>
          <a:p>
            <a:pPr marL="514350" indent="-514350" algn="r" rtl="1">
              <a:buClr>
                <a:schemeClr val="accent1"/>
              </a:buClr>
              <a:buNone/>
            </a:pPr>
            <a:r>
              <a:rPr lang="ar-SA" b="1" dirty="0" smtClean="0">
                <a:latin typeface="Arabic Typesetting" pitchFamily="66" charset="-78"/>
                <a:ea typeface="+mj-ea"/>
                <a:cs typeface="Arabic Typesetting" pitchFamily="66" charset="-78"/>
              </a:rPr>
              <a:t>والوثائق ذات الصلة إضافة إلى إجراء تحضيرات تتعلق بما يلي:</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تعيين المنسق</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وضع نهج استراتيجي لتطوير الأنظمة الداخلية من أجل ضمان الجودة والمراجعة وإصدار التقارير وإجراء تحسينات بهدف متابعة التدقيق الأول.</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إبلاغ جميع أعضاء هيئة التدريس والإدارة والطلاب والمعنيين الآخرين المشاركين بشكل مباشر في البرنامج وبتدقيقه بالترتيبات الخاصة بالزيارة الميدانية</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وضع مواصفات للبرنامج وكافة الدورات المشاركة فيه </a:t>
            </a:r>
            <a:r>
              <a:rPr lang="ar-SA" b="1" dirty="0" smtClean="0">
                <a:latin typeface="Arabic Typesetting" pitchFamily="66" charset="-78"/>
                <a:cs typeface="Arabic Typesetting" pitchFamily="66" charset="-78"/>
              </a:rPr>
              <a:t>تنظيم وثائق قائمة على الأدلة وداعمة للبرنامج مع تجارب تدقيق ملائمة.</a:t>
            </a:r>
            <a:endParaRPr lang="en-GB" b="1" dirty="0" smtClean="0">
              <a:latin typeface="Arabic Typesetting" pitchFamily="66" charset="-78"/>
              <a:cs typeface="Arabic Typesetting" pitchFamily="66" charset="-78"/>
            </a:endParaRPr>
          </a:p>
          <a:p>
            <a:pPr algn="r" rtl="1">
              <a:buClr>
                <a:schemeClr val="accent1"/>
              </a:buClr>
              <a:buFont typeface="Wingdings" pitchFamily="2" charset="2"/>
              <a:buChar char="ü"/>
            </a:pPr>
            <a:r>
              <a:rPr lang="ar-SA" b="1" dirty="0" smtClean="0">
                <a:latin typeface="Arabic Typesetting" pitchFamily="66" charset="-78"/>
                <a:cs typeface="Arabic Typesetting" pitchFamily="66" charset="-78"/>
              </a:rPr>
              <a:t>تجهيز مكتب ملائم لفريق التدقيق</a:t>
            </a:r>
            <a:endParaRPr lang="en-GB" b="1" dirty="0" smtClean="0">
              <a:latin typeface="Arabic Typesetting" pitchFamily="66" charset="-78"/>
              <a:cs typeface="Arabic Typesetting" pitchFamily="66" charset="-78"/>
            </a:endParaRPr>
          </a:p>
          <a:p>
            <a:pPr lvl="0" algn="r" rtl="1"/>
            <a:endParaRPr lang="ar-SY" b="1" dirty="0" smtClean="0">
              <a:latin typeface="Arabic Typesetting" pitchFamily="66" charset="-78"/>
              <a:ea typeface="+mj-ea"/>
              <a:cs typeface="Arabic Typesetting" pitchFamily="66" charset="-78"/>
            </a:endParaRPr>
          </a:p>
          <a:p>
            <a:pPr lvl="0" algn="r" rtl="1"/>
            <a:endParaRPr lang="en-GB" b="1" dirty="0" smtClean="0">
              <a:latin typeface="Arabic Typesetting" pitchFamily="66" charset="-78"/>
              <a:ea typeface="+mj-ea"/>
              <a:cs typeface="Arabic Typesetting" pitchFamily="66" charset="-78"/>
            </a:endParaRPr>
          </a:p>
        </p:txBody>
      </p:sp>
      <p:pic>
        <p:nvPicPr>
          <p:cNvPr id="5" name="صورة 4" descr="شعار الجامعة.JPG"/>
          <p:cNvPicPr/>
          <p:nvPr/>
        </p:nvPicPr>
        <p:blipFill>
          <a:blip r:embed="rId2" cstate="print"/>
          <a:srcRect l="8461" t="10900" r="18630" b="10901"/>
          <a:stretch>
            <a:fillRect/>
          </a:stretch>
        </p:blipFill>
        <p:spPr>
          <a:xfrm>
            <a:off x="7010400" y="6096000"/>
            <a:ext cx="1905000" cy="762000"/>
          </a:xfrm>
          <a:prstGeom prst="rect">
            <a:avLst/>
          </a:prstGeom>
          <a:solidFill>
            <a:schemeClr val="accent1"/>
          </a:solidFill>
        </p:spPr>
      </p:pic>
      <p:pic>
        <p:nvPicPr>
          <p:cNvPr id="6" name="Picture 4" descr="PE01561_"/>
          <p:cNvPicPr>
            <a:picLocks noChangeAspect="1" noChangeArrowheads="1"/>
          </p:cNvPicPr>
          <p:nvPr/>
        </p:nvPicPr>
        <p:blipFill>
          <a:blip r:embed="rId3"/>
          <a:srcRect/>
          <a:stretch>
            <a:fillRect/>
          </a:stretch>
        </p:blipFill>
        <p:spPr bwMode="auto">
          <a:xfrm>
            <a:off x="0" y="533400"/>
            <a:ext cx="1905000" cy="216775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Y" sz="4000" dirty="0" smtClean="0">
                <a:solidFill>
                  <a:schemeClr val="accent1"/>
                </a:solidFill>
                <a:latin typeface="Arabic Typesetting" pitchFamily="66" charset="-78"/>
                <a:cs typeface="Arabic Typesetting" pitchFamily="66" charset="-78"/>
              </a:rPr>
              <a:t>ا</a:t>
            </a:r>
            <a:r>
              <a:rPr lang="ar-SA" sz="4000" dirty="0" smtClean="0">
                <a:solidFill>
                  <a:schemeClr val="accent1"/>
                </a:solidFill>
                <a:latin typeface="Arabic Typesetting" pitchFamily="66" charset="-78"/>
                <a:cs typeface="Arabic Typesetting" pitchFamily="66" charset="-78"/>
              </a:rPr>
              <a:t>لتحضيرات التي تتم في المؤسسات بخصوص الزيارة الميدانية</a:t>
            </a:r>
            <a:r>
              <a:rPr lang="ar-SY" sz="4000" dirty="0" smtClean="0">
                <a:solidFill>
                  <a:schemeClr val="accent1"/>
                </a:solidFill>
                <a:latin typeface="Arabic Typesetting" pitchFamily="66" charset="-78"/>
                <a:cs typeface="Arabic Typesetting" pitchFamily="66" charset="-78"/>
              </a:rPr>
              <a:t>..الوثائق الداعمة</a:t>
            </a:r>
            <a:endParaRPr lang="en-GB" sz="4000" dirty="0"/>
          </a:p>
        </p:txBody>
      </p:sp>
      <p:sp>
        <p:nvSpPr>
          <p:cNvPr id="3" name="عنصر نائب للمحتوى 2"/>
          <p:cNvSpPr>
            <a:spLocks noGrp="1"/>
          </p:cNvSpPr>
          <p:nvPr>
            <p:ph idx="1"/>
          </p:nvPr>
        </p:nvSpPr>
        <p:spPr>
          <a:xfrm>
            <a:off x="152400" y="1676400"/>
            <a:ext cx="8763000" cy="4343400"/>
          </a:xfrm>
        </p:spPr>
        <p:txBody>
          <a:bodyPr/>
          <a:lstStyle/>
          <a:p>
            <a:pPr algn="r" rtl="1">
              <a:buNone/>
            </a:pPr>
            <a:r>
              <a:rPr lang="ar-SY" sz="4400" b="1" dirty="0" smtClean="0">
                <a:solidFill>
                  <a:schemeClr val="accent1"/>
                </a:solidFill>
                <a:latin typeface="Arabic Typesetting" pitchFamily="66" charset="-78"/>
                <a:ea typeface="+mj-ea"/>
                <a:cs typeface="Arabic Typesetting" pitchFamily="66" charset="-78"/>
              </a:rPr>
              <a:t>2</a:t>
            </a:r>
            <a:r>
              <a:rPr lang="ar-SY" b="1" dirty="0" smtClean="0">
                <a:latin typeface="Arabic Typesetting" pitchFamily="66" charset="-78"/>
                <a:ea typeface="+mj-ea"/>
                <a:cs typeface="Arabic Typesetting" pitchFamily="66" charset="-78"/>
              </a:rPr>
              <a:t>. </a:t>
            </a:r>
            <a:r>
              <a:rPr lang="ar-SA" b="1" dirty="0" smtClean="0">
                <a:latin typeface="Arabic Typesetting" pitchFamily="66" charset="-78"/>
                <a:ea typeface="+mj-ea"/>
                <a:cs typeface="Arabic Typesetting" pitchFamily="66" charset="-78"/>
              </a:rPr>
              <a:t>تتألف الوثائق الداعمة من المعلومات الواجب توافرها عادة في أي برنامج يتسم بضمان الجودة والتقويم المنتظم ويجب أن يكون الوصول إلى هذه الوثائق متاحاً للمشاركين في إدارة البرنامج ومراجعته </a:t>
            </a:r>
            <a:r>
              <a:rPr lang="ar-SA" b="1" dirty="0" smtClean="0">
                <a:solidFill>
                  <a:schemeClr val="accent1"/>
                </a:solidFill>
                <a:latin typeface="Arabic Typesetting" pitchFamily="66" charset="-78"/>
                <a:ea typeface="+mj-ea"/>
                <a:cs typeface="Arabic Typesetting" pitchFamily="66" charset="-78"/>
              </a:rPr>
              <a:t>وتبين البنود المشار إليها بنجمة فيما يلي الوثائق التي يجب إرسالها إلى فريق التدقيق قبل الزيارة الميدانية : </a:t>
            </a:r>
            <a:endParaRPr lang="en-GB" b="1" dirty="0" smtClean="0">
              <a:solidFill>
                <a:schemeClr val="accent1"/>
              </a:solidFill>
              <a:latin typeface="Arabic Typesetting" pitchFamily="66" charset="-78"/>
              <a:ea typeface="+mj-ea"/>
              <a:cs typeface="Arabic Typesetting" pitchFamily="66" charset="-78"/>
            </a:endParaRPr>
          </a:p>
          <a:p>
            <a:pPr lvl="0" algn="r" rtl="1">
              <a:buFont typeface="Wingdings" pitchFamily="2" charset="2"/>
              <a:buChar char="§"/>
            </a:pPr>
            <a:r>
              <a:rPr lang="ar-SA" b="1" dirty="0" smtClean="0">
                <a:latin typeface="Arabic Typesetting" pitchFamily="66" charset="-78"/>
                <a:ea typeface="+mj-ea"/>
                <a:cs typeface="Arabic Typesetting" pitchFamily="66" charset="-78"/>
              </a:rPr>
              <a:t>* أي تحديث لتقرير التقويم الذاتي للبرنامج إضافة _ على سبيل المثال </a:t>
            </a:r>
            <a:r>
              <a:rPr lang="ar-SA" b="1" dirty="0" err="1" smtClean="0">
                <a:latin typeface="Arabic Typesetting" pitchFamily="66" charset="-78"/>
                <a:ea typeface="+mj-ea"/>
                <a:cs typeface="Arabic Typesetting" pitchFamily="66" charset="-78"/>
              </a:rPr>
              <a:t>ـ</a:t>
            </a:r>
            <a:r>
              <a:rPr lang="ar-SA" b="1" dirty="0" smtClean="0">
                <a:latin typeface="Arabic Typesetting" pitchFamily="66" charset="-78"/>
                <a:ea typeface="+mj-ea"/>
                <a:cs typeface="Arabic Typesetting" pitchFamily="66" charset="-78"/>
              </a:rPr>
              <a:t>  نتائج أبحاث سوق العمل والتقدم المحرز في خطة التطوير الحالية</a:t>
            </a:r>
            <a:endParaRPr lang="en-GB" b="1" dirty="0" smtClean="0">
              <a:latin typeface="Arabic Typesetting" pitchFamily="66" charset="-78"/>
              <a:ea typeface="+mj-ea"/>
              <a:cs typeface="Arabic Typesetting" pitchFamily="66" charset="-78"/>
            </a:endParaRPr>
          </a:p>
          <a:p>
            <a:pPr lvl="0" algn="r" rtl="1">
              <a:buFont typeface="Wingdings" pitchFamily="2" charset="2"/>
              <a:buChar char="§"/>
            </a:pPr>
            <a:r>
              <a:rPr lang="ar-SA" b="1" dirty="0" smtClean="0">
                <a:latin typeface="Arabic Typesetting" pitchFamily="66" charset="-78"/>
                <a:ea typeface="+mj-ea"/>
                <a:cs typeface="Arabic Typesetting" pitchFamily="66" charset="-78"/>
              </a:rPr>
              <a:t>* بيانات رسالة الجامعة والكلية</a:t>
            </a:r>
            <a:endParaRPr lang="en-GB" b="1" dirty="0" smtClean="0">
              <a:latin typeface="Arabic Typesetting" pitchFamily="66" charset="-78"/>
              <a:ea typeface="+mj-ea"/>
              <a:cs typeface="Arabic Typesetting" pitchFamily="66" charset="-78"/>
            </a:endParaRPr>
          </a:p>
          <a:p>
            <a:pPr lvl="0" algn="r" rtl="1">
              <a:buFont typeface="Wingdings" pitchFamily="2" charset="2"/>
              <a:buChar char="§"/>
            </a:pPr>
            <a:r>
              <a:rPr lang="ar-SA" b="1" dirty="0" smtClean="0">
                <a:latin typeface="Arabic Typesetting" pitchFamily="66" charset="-78"/>
                <a:ea typeface="+mj-ea"/>
                <a:cs typeface="Arabic Typesetting" pitchFamily="66" charset="-78"/>
              </a:rPr>
              <a:t>* المعايير المرجعية الأكاديمية</a:t>
            </a:r>
            <a:endParaRPr lang="en-GB" b="1" dirty="0" smtClean="0">
              <a:latin typeface="Arabic Typesetting" pitchFamily="66" charset="-78"/>
              <a:ea typeface="+mj-ea"/>
              <a:cs typeface="Arabic Typesetting" pitchFamily="66" charset="-78"/>
            </a:endParaRPr>
          </a:p>
          <a:p>
            <a:pPr lvl="0" algn="r" rtl="1"/>
            <a:r>
              <a:rPr lang="ar-SA" b="1" dirty="0" smtClean="0">
                <a:latin typeface="Arabic Typesetting" pitchFamily="66" charset="-78"/>
                <a:ea typeface="+mj-ea"/>
                <a:cs typeface="Arabic Typesetting" pitchFamily="66" charset="-78"/>
              </a:rPr>
              <a:t>*</a:t>
            </a:r>
            <a:endParaRPr lang="en-GB" b="1" dirty="0" smtClean="0">
              <a:latin typeface="Arabic Typesetting" pitchFamily="66" charset="-78"/>
              <a:ea typeface="+mj-ea"/>
              <a:cs typeface="Arabic Typesetting" pitchFamily="66" charset="-78"/>
            </a:endParaRPr>
          </a:p>
        </p:txBody>
      </p:sp>
      <p:pic>
        <p:nvPicPr>
          <p:cNvPr id="4" name="صورة 3" descr="شعار الجامعة.JPG"/>
          <p:cNvPicPr/>
          <p:nvPr/>
        </p:nvPicPr>
        <p:blipFill>
          <a:blip r:embed="rId3" cstate="print"/>
          <a:srcRect l="8461" t="10900" r="18630" b="10901"/>
          <a:stretch>
            <a:fillRect/>
          </a:stretch>
        </p:blipFill>
        <p:spPr>
          <a:xfrm>
            <a:off x="7010400" y="6019800"/>
            <a:ext cx="1905000" cy="838200"/>
          </a:xfrm>
          <a:prstGeom prst="rect">
            <a:avLst/>
          </a:prstGeom>
          <a:solidFill>
            <a:schemeClr val="accent1"/>
          </a:solidFill>
        </p:spPr>
      </p:pic>
      <p:graphicFrame>
        <p:nvGraphicFramePr>
          <p:cNvPr id="156675" name="Object 3"/>
          <p:cNvGraphicFramePr>
            <a:graphicFrameLocks noChangeAspect="1"/>
          </p:cNvGraphicFramePr>
          <p:nvPr/>
        </p:nvGraphicFramePr>
        <p:xfrm>
          <a:off x="990600" y="4191000"/>
          <a:ext cx="2286000" cy="2667000"/>
        </p:xfrm>
        <a:graphic>
          <a:graphicData uri="http://schemas.openxmlformats.org/presentationml/2006/ole">
            <p:oleObj spid="_x0000_s156675" name="Clip" r:id="rId4" imgW="3025440" imgH="325260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838200"/>
          </a:xfrm>
        </p:spPr>
        <p:txBody>
          <a:bodyPr/>
          <a:lstStyle/>
          <a:p>
            <a:pPr algn="ctr" rtl="1"/>
            <a:r>
              <a:rPr lang="ar-SY" sz="4000" dirty="0" smtClean="0">
                <a:solidFill>
                  <a:schemeClr val="accent1"/>
                </a:solidFill>
                <a:latin typeface="Arabic Typesetting" pitchFamily="66" charset="-78"/>
                <a:cs typeface="Arabic Typesetting" pitchFamily="66" charset="-78"/>
              </a:rPr>
              <a:t>ا</a:t>
            </a:r>
            <a:r>
              <a:rPr lang="ar-SA" sz="4000" dirty="0" smtClean="0">
                <a:solidFill>
                  <a:schemeClr val="accent1"/>
                </a:solidFill>
                <a:latin typeface="Arabic Typesetting" pitchFamily="66" charset="-78"/>
                <a:cs typeface="Arabic Typesetting" pitchFamily="66" charset="-78"/>
              </a:rPr>
              <a:t>لتحضيرات التي تتم في المؤسسات بخصوص الزيارة الميدانية</a:t>
            </a:r>
            <a:r>
              <a:rPr lang="ar-SY" sz="4000" dirty="0" smtClean="0">
                <a:solidFill>
                  <a:schemeClr val="accent1"/>
                </a:solidFill>
                <a:latin typeface="Arabic Typesetting" pitchFamily="66" charset="-78"/>
                <a:cs typeface="Arabic Typesetting" pitchFamily="66" charset="-78"/>
              </a:rPr>
              <a:t>..الوثائق الداعمة</a:t>
            </a:r>
            <a:endParaRPr lang="en-GB" sz="4000" dirty="0"/>
          </a:p>
        </p:txBody>
      </p:sp>
      <p:sp>
        <p:nvSpPr>
          <p:cNvPr id="3" name="عنصر نائب للمحتوى 2"/>
          <p:cNvSpPr>
            <a:spLocks noGrp="1"/>
          </p:cNvSpPr>
          <p:nvPr>
            <p:ph idx="1"/>
          </p:nvPr>
        </p:nvSpPr>
        <p:spPr>
          <a:xfrm>
            <a:off x="838200" y="1219200"/>
            <a:ext cx="7848600" cy="4343400"/>
          </a:xfrm>
        </p:spPr>
        <p:txBody>
          <a:bodyPr/>
          <a:lstStyle/>
          <a:p>
            <a:pPr lvl="0" algn="r" rtl="1">
              <a:buFont typeface="Wingdings" pitchFamily="2" charset="2"/>
              <a:buChar char="§"/>
            </a:pPr>
            <a:r>
              <a:rPr lang="ar-SA" b="1" dirty="0" smtClean="0">
                <a:latin typeface="Arabic Typesetting" pitchFamily="66" charset="-78"/>
                <a:cs typeface="Arabic Typesetting" pitchFamily="66" charset="-78"/>
              </a:rPr>
              <a:t>مخطط تنظيمي أو عرض تمثيلي يبين خطوط المساءلة والمسؤولية في البرنامج</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*مواصفات البرنامج ومواصفات المقرر التعليمي</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 كتيبات البرنامج أو عنوان الموقع الالكتروني في حال كان متوافراً على شبكة الانترنت</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كتيبات الطلاب</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أمثلة عن مواد دعم المتعلم مثل النصوص المجازة وغيرها من مواد المقرر التعليمي</a:t>
            </a:r>
            <a:endParaRPr lang="ar-SY" b="1" dirty="0" smtClean="0">
              <a:latin typeface="Arabic Typesetting" pitchFamily="66" charset="-78"/>
              <a:cs typeface="Arabic Typesetting" pitchFamily="66" charset="-78"/>
            </a:endParaRPr>
          </a:p>
          <a:p>
            <a:pPr lvl="0" algn="r" rtl="1">
              <a:buFont typeface="Wingdings" pitchFamily="2" charset="2"/>
              <a:buChar char="§"/>
            </a:pPr>
            <a:r>
              <a:rPr lang="ar-SA" dirty="0" smtClean="0"/>
              <a:t> </a:t>
            </a:r>
            <a:r>
              <a:rPr lang="ar-SA" b="1" dirty="0" smtClean="0">
                <a:latin typeface="Arabic Typesetting" pitchFamily="66" charset="-78"/>
                <a:cs typeface="Arabic Typesetting" pitchFamily="66" charset="-78"/>
              </a:rPr>
              <a:t>أية تقارير سنوية عن البرنامج والمقرر التعليمي</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محاضر اجتماعات اللجان ومجلس الكلية ومجلس القسم خلال العام الأخير</a:t>
            </a:r>
            <a:endParaRPr lang="en-GB" b="1" dirty="0" smtClean="0">
              <a:latin typeface="Arabic Typesetting" pitchFamily="66" charset="-78"/>
              <a:cs typeface="Arabic Typesetting" pitchFamily="66" charset="-78"/>
            </a:endParaRPr>
          </a:p>
          <a:p>
            <a:pPr algn="r" rtl="1">
              <a:buFont typeface="Wingdings" pitchFamily="2" charset="2"/>
              <a:buChar char="§"/>
            </a:pPr>
            <a:endParaRPr lang="ar-SY" b="1" dirty="0" smtClean="0">
              <a:latin typeface="Arabic Typesetting" pitchFamily="66" charset="-78"/>
              <a:cs typeface="Arabic Typesetting" pitchFamily="66" charset="-78"/>
            </a:endParaRPr>
          </a:p>
          <a:p>
            <a:pPr algn="r" rtl="1">
              <a:buFont typeface="Wingdings" pitchFamily="2" charset="2"/>
              <a:buChar char="§"/>
            </a:pPr>
            <a:endParaRPr lang="en-GB" b="1" dirty="0" smtClean="0">
              <a:latin typeface="Arabic Typesetting" pitchFamily="66" charset="-78"/>
              <a:cs typeface="Arabic Typesetting" pitchFamily="66" charset="-78"/>
            </a:endParaRPr>
          </a:p>
          <a:p>
            <a:pPr>
              <a:buFont typeface="Wingdings" pitchFamily="2" charset="2"/>
              <a:buChar char="§"/>
            </a:pPr>
            <a:endParaRPr lang="en-GB" dirty="0"/>
          </a:p>
        </p:txBody>
      </p:sp>
      <p:pic>
        <p:nvPicPr>
          <p:cNvPr id="4" name="صورة 3" descr="شعار الجامعة.JPG"/>
          <p:cNvPicPr/>
          <p:nvPr/>
        </p:nvPicPr>
        <p:blipFill>
          <a:blip r:embed="rId3" cstate="print"/>
          <a:srcRect l="8461" t="10900" r="18630" b="10901"/>
          <a:stretch>
            <a:fillRect/>
          </a:stretch>
        </p:blipFill>
        <p:spPr>
          <a:xfrm>
            <a:off x="7010400" y="6019800"/>
            <a:ext cx="1905000" cy="838200"/>
          </a:xfrm>
          <a:prstGeom prst="rect">
            <a:avLst/>
          </a:prstGeom>
          <a:solidFill>
            <a:schemeClr val="accent1"/>
          </a:solidFill>
        </p:spPr>
      </p:pic>
      <p:graphicFrame>
        <p:nvGraphicFramePr>
          <p:cNvPr id="157699" name="Object 3"/>
          <p:cNvGraphicFramePr>
            <a:graphicFrameLocks noChangeAspect="1"/>
          </p:cNvGraphicFramePr>
          <p:nvPr/>
        </p:nvGraphicFramePr>
        <p:xfrm>
          <a:off x="0" y="2971800"/>
          <a:ext cx="2133600" cy="2835275"/>
        </p:xfrm>
        <a:graphic>
          <a:graphicData uri="http://schemas.openxmlformats.org/presentationml/2006/ole">
            <p:oleObj spid="_x0000_s157699" name="Clip" r:id="rId4" imgW="3025440" imgH="3252600"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0"/>
            <a:ext cx="8686800" cy="1143000"/>
          </a:xfrm>
        </p:spPr>
        <p:txBody>
          <a:bodyPr/>
          <a:lstStyle/>
          <a:p>
            <a:pPr algn="ctr"/>
            <a:r>
              <a:rPr lang="ar-SY" sz="4000" dirty="0" smtClean="0">
                <a:solidFill>
                  <a:schemeClr val="accent1"/>
                </a:solidFill>
                <a:latin typeface="Arabic Typesetting" pitchFamily="66" charset="-78"/>
                <a:cs typeface="Arabic Typesetting" pitchFamily="66" charset="-78"/>
              </a:rPr>
              <a:t>ا</a:t>
            </a:r>
            <a:r>
              <a:rPr lang="ar-SA" sz="4000" dirty="0" smtClean="0">
                <a:solidFill>
                  <a:schemeClr val="accent1"/>
                </a:solidFill>
                <a:latin typeface="Arabic Typesetting" pitchFamily="66" charset="-78"/>
                <a:cs typeface="Arabic Typesetting" pitchFamily="66" charset="-78"/>
              </a:rPr>
              <a:t>لتحضيرات التي تتم في المؤسسات بخصوص الزيارة الميدانية</a:t>
            </a:r>
            <a:r>
              <a:rPr lang="ar-SY" sz="4000" dirty="0" smtClean="0">
                <a:solidFill>
                  <a:schemeClr val="accent1"/>
                </a:solidFill>
                <a:latin typeface="Arabic Typesetting" pitchFamily="66" charset="-78"/>
                <a:cs typeface="Arabic Typesetting" pitchFamily="66" charset="-78"/>
              </a:rPr>
              <a:t>...الوثائق الداعمة</a:t>
            </a:r>
            <a:endParaRPr lang="en-GB" sz="4000" dirty="0"/>
          </a:p>
        </p:txBody>
      </p:sp>
      <p:sp>
        <p:nvSpPr>
          <p:cNvPr id="3" name="عنصر نائب للمحتوى 2"/>
          <p:cNvSpPr>
            <a:spLocks noGrp="1"/>
          </p:cNvSpPr>
          <p:nvPr>
            <p:ph idx="1"/>
          </p:nvPr>
        </p:nvSpPr>
        <p:spPr>
          <a:xfrm>
            <a:off x="990600" y="1295400"/>
            <a:ext cx="7924800" cy="4495800"/>
          </a:xfrm>
        </p:spPr>
        <p:txBody>
          <a:bodyPr/>
          <a:lstStyle/>
          <a:p>
            <a:pPr lvl="0" algn="r" rtl="1">
              <a:buFont typeface="Wingdings" pitchFamily="2" charset="2"/>
              <a:buChar char="§"/>
            </a:pPr>
            <a:r>
              <a:rPr lang="ar-SA" b="1" dirty="0" smtClean="0">
                <a:latin typeface="Arabic Typesetting" pitchFamily="66" charset="-78"/>
                <a:cs typeface="Arabic Typesetting" pitchFamily="66" charset="-78"/>
              </a:rPr>
              <a:t>اللوائح والأنظمة الداخلية الخاصة بتقييم الطلاب</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معايير التقويم والتعليمات والقواعد الخاصة بوضع العلامات أو ما يعادلها</a:t>
            </a:r>
            <a:endParaRPr lang="ar-SY"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عينات من تقويم عمل الطلاب يمثل كافة المستويات وعينة من المقررات التعليمية</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سجلات مجلس الامتحانات الخاص بالبرنامج وذلك عن الأعوام الثلاثة الأخيرة على الأقل أو أية بيانات مكافئة لها بما في ذلك نتائج الامتحانات والعلامة الممنوحة</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أسماء المقيمين الخارجيين في حال وجودهم ونسخاً عن تقاريرهم للأعوام الثلاثة الأخيرة إن وجدت</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موجز عن المعلومات الراجعة من الطلاب مع التحليل</a:t>
            </a:r>
            <a:endParaRPr lang="en-GB" b="1" dirty="0" smtClean="0">
              <a:latin typeface="Arabic Typesetting" pitchFamily="66" charset="-78"/>
              <a:cs typeface="Arabic Typesetting" pitchFamily="66" charset="-78"/>
            </a:endParaRPr>
          </a:p>
          <a:p>
            <a:pPr lvl="0" algn="r" rtl="1"/>
            <a:endParaRPr lang="ar-SY" b="1" dirty="0" smtClean="0">
              <a:latin typeface="Arabic Typesetting" pitchFamily="66" charset="-78"/>
              <a:cs typeface="Arabic Typesetting" pitchFamily="66" charset="-78"/>
            </a:endParaRPr>
          </a:p>
          <a:p>
            <a:pPr lvl="0" algn="r" rtl="1"/>
            <a:endParaRPr lang="en-GB" b="1" dirty="0" smtClean="0">
              <a:latin typeface="Arabic Typesetting" pitchFamily="66" charset="-78"/>
              <a:cs typeface="Arabic Typesetting" pitchFamily="66" charset="-78"/>
            </a:endParaRPr>
          </a:p>
          <a:p>
            <a:pPr algn="r"/>
            <a:endParaRPr lang="en-GB" b="1" dirty="0" smtClean="0">
              <a:latin typeface="Arabic Typesetting" pitchFamily="66" charset="-78"/>
              <a:cs typeface="Arabic Typesetting" pitchFamily="66" charset="-78"/>
            </a:endParaRPr>
          </a:p>
        </p:txBody>
      </p:sp>
      <p:pic>
        <p:nvPicPr>
          <p:cNvPr id="4" name="صورة 3" descr="شعار الجامعة.JPG"/>
          <p:cNvPicPr/>
          <p:nvPr/>
        </p:nvPicPr>
        <p:blipFill>
          <a:blip r:embed="rId3" cstate="print"/>
          <a:srcRect l="8461" t="10900" r="18630" b="10901"/>
          <a:stretch>
            <a:fillRect/>
          </a:stretch>
        </p:blipFill>
        <p:spPr>
          <a:xfrm>
            <a:off x="7010400" y="5867400"/>
            <a:ext cx="1905000" cy="990600"/>
          </a:xfrm>
          <a:prstGeom prst="rect">
            <a:avLst/>
          </a:prstGeom>
          <a:solidFill>
            <a:schemeClr val="accent1"/>
          </a:solidFill>
        </p:spPr>
      </p:pic>
      <p:graphicFrame>
        <p:nvGraphicFramePr>
          <p:cNvPr id="158722" name="Object 2"/>
          <p:cNvGraphicFramePr>
            <a:graphicFrameLocks noChangeAspect="1"/>
          </p:cNvGraphicFramePr>
          <p:nvPr/>
        </p:nvGraphicFramePr>
        <p:xfrm>
          <a:off x="0" y="1143000"/>
          <a:ext cx="2204043" cy="3281361"/>
        </p:xfrm>
        <a:graphic>
          <a:graphicData uri="http://schemas.openxmlformats.org/presentationml/2006/ole">
            <p:oleObj spid="_x0000_s158722" name="Clip" r:id="rId4" imgW="3025440" imgH="3252600"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0"/>
            <a:ext cx="8686800" cy="1143000"/>
          </a:xfrm>
        </p:spPr>
        <p:txBody>
          <a:bodyPr/>
          <a:lstStyle/>
          <a:p>
            <a:pPr algn="ctr"/>
            <a:r>
              <a:rPr lang="ar-SY" sz="4000" dirty="0" smtClean="0">
                <a:solidFill>
                  <a:schemeClr val="accent1"/>
                </a:solidFill>
                <a:latin typeface="Arabic Typesetting" pitchFamily="66" charset="-78"/>
                <a:cs typeface="Arabic Typesetting" pitchFamily="66" charset="-78"/>
              </a:rPr>
              <a:t>ا</a:t>
            </a:r>
            <a:r>
              <a:rPr lang="ar-SA" sz="4000" dirty="0" smtClean="0">
                <a:solidFill>
                  <a:schemeClr val="accent1"/>
                </a:solidFill>
                <a:latin typeface="Arabic Typesetting" pitchFamily="66" charset="-78"/>
                <a:cs typeface="Arabic Typesetting" pitchFamily="66" charset="-78"/>
              </a:rPr>
              <a:t>لتحضيرات التي تتم في المؤسسات بخصوص الزيارة الميدانية</a:t>
            </a:r>
            <a:r>
              <a:rPr lang="ar-SY" sz="4000" dirty="0" smtClean="0">
                <a:solidFill>
                  <a:schemeClr val="accent1"/>
                </a:solidFill>
                <a:latin typeface="Arabic Typesetting" pitchFamily="66" charset="-78"/>
                <a:cs typeface="Arabic Typesetting" pitchFamily="66" charset="-78"/>
              </a:rPr>
              <a:t>..الوثائق الداعمة</a:t>
            </a:r>
            <a:endParaRPr lang="en-GB" sz="4000" dirty="0"/>
          </a:p>
        </p:txBody>
      </p:sp>
      <p:sp>
        <p:nvSpPr>
          <p:cNvPr id="3" name="عنصر نائب للمحتوى 2"/>
          <p:cNvSpPr>
            <a:spLocks noGrp="1"/>
          </p:cNvSpPr>
          <p:nvPr>
            <p:ph idx="1"/>
          </p:nvPr>
        </p:nvSpPr>
        <p:spPr>
          <a:xfrm>
            <a:off x="609600" y="1219200"/>
            <a:ext cx="8305800" cy="4800600"/>
          </a:xfrm>
        </p:spPr>
        <p:txBody>
          <a:bodyPr/>
          <a:lstStyle/>
          <a:p>
            <a:pPr algn="r" rtl="1">
              <a:buFont typeface="Wingdings" pitchFamily="2" charset="2"/>
              <a:buChar char="§"/>
            </a:pPr>
            <a:r>
              <a:rPr lang="ar-SA" b="1" dirty="0" smtClean="0">
                <a:latin typeface="Arabic Typesetting" pitchFamily="66" charset="-78"/>
                <a:cs typeface="Arabic Typesetting" pitchFamily="66" charset="-78"/>
              </a:rPr>
              <a:t>نتائج الاستشارات والاستبيانات وغيرها من المعلومات المستمدة من الطلاب والمعنيين الآخرين</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بيانات حول أماكن عمل الخريجين </a:t>
            </a:r>
            <a:r>
              <a:rPr lang="ar-SA" b="1" dirty="0" err="1" smtClean="0">
                <a:latin typeface="Arabic Typesetting" pitchFamily="66" charset="-78"/>
                <a:cs typeface="Arabic Typesetting" pitchFamily="66" charset="-78"/>
              </a:rPr>
              <a:t>و</a:t>
            </a:r>
            <a:r>
              <a:rPr lang="ar-SA" b="1" dirty="0" smtClean="0">
                <a:latin typeface="Arabic Typesetting" pitchFamily="66" charset="-78"/>
                <a:cs typeface="Arabic Typesetting" pitchFamily="66" charset="-78"/>
              </a:rPr>
              <a:t>/أو أية دراسات أكاديمية يقومون </a:t>
            </a:r>
            <a:r>
              <a:rPr lang="ar-SA" b="1" dirty="0" err="1" smtClean="0">
                <a:latin typeface="Arabic Typesetting" pitchFamily="66" charset="-78"/>
                <a:cs typeface="Arabic Typesetting" pitchFamily="66" charset="-78"/>
              </a:rPr>
              <a:t>بها</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السير الذاتية للعاملين بما فيها قوائم موجزة للتدريس ومسؤوليات إدارة البرنامج ونتائج البحث الأكاديمي ووثائق ومنشورات المؤتمر </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أمثلة عن نتائج حدث مشاركة للمجتمع </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نشاطات تطوير العاملين والتقارير الخاصة </a:t>
            </a:r>
            <a:r>
              <a:rPr lang="ar-SA" b="1" dirty="0" err="1" smtClean="0">
                <a:latin typeface="Arabic Typesetting" pitchFamily="66" charset="-78"/>
                <a:cs typeface="Arabic Typesetting" pitchFamily="66" charset="-78"/>
              </a:rPr>
              <a:t>بها</a:t>
            </a:r>
            <a:r>
              <a:rPr lang="ar-SA" b="1" dirty="0" smtClean="0">
                <a:latin typeface="Arabic Typesetting" pitchFamily="66" charset="-78"/>
                <a:cs typeface="Arabic Typesetting" pitchFamily="66" charset="-78"/>
              </a:rPr>
              <a:t> </a:t>
            </a:r>
            <a:endParaRPr lang="en-GB" b="1" dirty="0" smtClean="0">
              <a:latin typeface="Arabic Typesetting" pitchFamily="66" charset="-78"/>
              <a:cs typeface="Arabic Typesetting" pitchFamily="66" charset="-78"/>
            </a:endParaRPr>
          </a:p>
          <a:p>
            <a:pPr lvl="0" algn="r" rtl="1">
              <a:buFont typeface="Wingdings" pitchFamily="2" charset="2"/>
              <a:buChar char="§"/>
            </a:pPr>
            <a:r>
              <a:rPr lang="ar-SA" b="1" dirty="0" smtClean="0">
                <a:latin typeface="Arabic Typesetting" pitchFamily="66" charset="-78"/>
                <a:cs typeface="Arabic Typesetting" pitchFamily="66" charset="-78"/>
              </a:rPr>
              <a:t>أية تقارير ذات صلة صادرة عن الهيئات المهنية والنقابات وهيئات المصادقة والهيئات القانونية</a:t>
            </a:r>
            <a:endParaRPr lang="en-GB" b="1" dirty="0" smtClean="0">
              <a:latin typeface="Arabic Typesetting" pitchFamily="66" charset="-78"/>
              <a:cs typeface="Arabic Typesetting" pitchFamily="66" charset="-78"/>
            </a:endParaRPr>
          </a:p>
          <a:p>
            <a:pPr algn="r">
              <a:buFont typeface="Wingdings" pitchFamily="2" charset="2"/>
              <a:buChar char="§"/>
            </a:pPr>
            <a:endParaRPr lang="en-GB" b="1" dirty="0" smtClean="0">
              <a:latin typeface="Arabic Typesetting" pitchFamily="66" charset="-78"/>
              <a:cs typeface="Arabic Typesetting" pitchFamily="66" charset="-78"/>
            </a:endParaRPr>
          </a:p>
        </p:txBody>
      </p:sp>
      <p:pic>
        <p:nvPicPr>
          <p:cNvPr id="4" name="صورة 3" descr="شعار الجامعة.JPG"/>
          <p:cNvPicPr/>
          <p:nvPr/>
        </p:nvPicPr>
        <p:blipFill>
          <a:blip r:embed="rId3" cstate="print"/>
          <a:srcRect l="8461" t="10900" r="18630" b="10901"/>
          <a:stretch>
            <a:fillRect/>
          </a:stretch>
        </p:blipFill>
        <p:spPr>
          <a:xfrm>
            <a:off x="7010400" y="6019800"/>
            <a:ext cx="1905000" cy="838200"/>
          </a:xfrm>
          <a:prstGeom prst="rect">
            <a:avLst/>
          </a:prstGeom>
          <a:solidFill>
            <a:schemeClr val="accent1"/>
          </a:solidFill>
        </p:spPr>
      </p:pic>
      <p:graphicFrame>
        <p:nvGraphicFramePr>
          <p:cNvPr id="159746" name="Object 2"/>
          <p:cNvGraphicFramePr>
            <a:graphicFrameLocks noChangeAspect="1"/>
          </p:cNvGraphicFramePr>
          <p:nvPr/>
        </p:nvGraphicFramePr>
        <p:xfrm>
          <a:off x="0" y="2971800"/>
          <a:ext cx="2514600" cy="3140075"/>
        </p:xfrm>
        <a:graphic>
          <a:graphicData uri="http://schemas.openxmlformats.org/presentationml/2006/ole">
            <p:oleObj spid="_x0000_s159746" name="Clip" r:id="rId4" imgW="3025440" imgH="325260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838200"/>
          </a:xfrm>
        </p:spPr>
        <p:txBody>
          <a:bodyPr/>
          <a:lstStyle/>
          <a:p>
            <a:pPr algn="r"/>
            <a:r>
              <a:rPr lang="ar-SY" sz="4000" dirty="0" smtClean="0">
                <a:solidFill>
                  <a:srgbClr val="FF0000"/>
                </a:solidFill>
                <a:latin typeface="Arabic Typesetting" pitchFamily="66" charset="-78"/>
                <a:cs typeface="Arabic Typesetting" pitchFamily="66" charset="-78"/>
              </a:rPr>
              <a:t>ثانياً</a:t>
            </a:r>
            <a:r>
              <a:rPr lang="ar-SY" sz="4000" dirty="0" smtClean="0">
                <a:solidFill>
                  <a:schemeClr val="accent1"/>
                </a:solidFill>
                <a:latin typeface="Arabic Typesetting" pitchFamily="66" charset="-78"/>
                <a:cs typeface="Arabic Typesetting" pitchFamily="66" charset="-78"/>
              </a:rPr>
              <a:t> :معايير التدقيق (إطار التقويم والتدقيق):</a:t>
            </a:r>
            <a:endParaRPr lang="en-GB" sz="4000" dirty="0" smtClean="0">
              <a:solidFill>
                <a:schemeClr val="accent1"/>
              </a:solidFill>
              <a:latin typeface="Arabic Typesetting" pitchFamily="66" charset="-78"/>
              <a:cs typeface="Arabic Typesetting" pitchFamily="66" charset="-78"/>
            </a:endParaRPr>
          </a:p>
        </p:txBody>
      </p:sp>
      <p:sp>
        <p:nvSpPr>
          <p:cNvPr id="3" name="عنصر نائب للمحتوى 2"/>
          <p:cNvSpPr>
            <a:spLocks noGrp="1"/>
          </p:cNvSpPr>
          <p:nvPr>
            <p:ph idx="1"/>
          </p:nvPr>
        </p:nvSpPr>
        <p:spPr>
          <a:xfrm>
            <a:off x="228600" y="1219200"/>
            <a:ext cx="8686800" cy="4800600"/>
          </a:xfrm>
        </p:spPr>
        <p:txBody>
          <a:bodyPr/>
          <a:lstStyle/>
          <a:p>
            <a:pPr algn="r" rtl="1"/>
            <a:r>
              <a:rPr lang="ar-SY" b="1" dirty="0" smtClean="0">
                <a:latin typeface="Arabic Typesetting" pitchFamily="66" charset="-78"/>
                <a:cs typeface="Arabic Typesetting" pitchFamily="66" charset="-78"/>
              </a:rPr>
              <a:t>تتم عمليات تصميم وتنفيذ المخطط لأغراض التقويم وتطوير المناهج والتدقيق بتوجيه وإرشاد من المبادئ المستمدة من المصادر الرئيسية على مستوى العالم:</a:t>
            </a:r>
          </a:p>
          <a:p>
            <a:pPr algn="r" rtl="1"/>
            <a:endParaRPr lang="ar-SY" b="1" dirty="0" smtClean="0">
              <a:latin typeface="Arabic Typesetting" pitchFamily="66" charset="-78"/>
              <a:cs typeface="Arabic Typesetting" pitchFamily="66" charset="-78"/>
            </a:endParaRPr>
          </a:p>
          <a:p>
            <a:pPr algn="r" rtl="1"/>
            <a:endParaRPr lang="en-GB" b="1" dirty="0" smtClean="0">
              <a:latin typeface="Arabic Typesetting" pitchFamily="66" charset="-78"/>
              <a:cs typeface="Arabic Typesetting" pitchFamily="66" charset="-78"/>
            </a:endParaRPr>
          </a:p>
        </p:txBody>
      </p:sp>
      <p:sp>
        <p:nvSpPr>
          <p:cNvPr id="4" name="Text Box 9"/>
          <p:cNvSpPr txBox="1">
            <a:spLocks noChangeArrowheads="1"/>
          </p:cNvSpPr>
          <p:nvPr/>
        </p:nvSpPr>
        <p:spPr bwMode="auto">
          <a:xfrm>
            <a:off x="1676400" y="2971800"/>
            <a:ext cx="6019800" cy="400110"/>
          </a:xfrm>
          <a:prstGeom prst="rect">
            <a:avLst/>
          </a:prstGeom>
          <a:solidFill>
            <a:srgbClr val="FFFF99"/>
          </a:solidFill>
          <a:ln w="9525">
            <a:solidFill>
              <a:schemeClr val="tx1"/>
            </a:solidFill>
            <a:miter lim="800000"/>
            <a:headEnd/>
            <a:tailEnd/>
          </a:ln>
          <a:effectLst/>
        </p:spPr>
        <p:txBody>
          <a:bodyPr>
            <a:spAutoFit/>
          </a:bodyPr>
          <a:lstStyle/>
          <a:p>
            <a:pPr algn="ctr"/>
            <a:r>
              <a:rPr lang="ar-SY" sz="2000" b="1" dirty="0" smtClean="0">
                <a:latin typeface="Arial" charset="0"/>
              </a:rPr>
              <a:t>المصادر الرئيسية للتدقيق</a:t>
            </a:r>
            <a:endParaRPr lang="en-US" sz="2000" b="1" dirty="0">
              <a:latin typeface="Arial" charset="0"/>
            </a:endParaRPr>
          </a:p>
        </p:txBody>
      </p:sp>
      <p:sp>
        <p:nvSpPr>
          <p:cNvPr id="5" name="Line 29"/>
          <p:cNvSpPr>
            <a:spLocks noChangeShapeType="1"/>
          </p:cNvSpPr>
          <p:nvPr/>
        </p:nvSpPr>
        <p:spPr bwMode="auto">
          <a:xfrm>
            <a:off x="1524000" y="3810000"/>
            <a:ext cx="6248400" cy="0"/>
          </a:xfrm>
          <a:prstGeom prst="line">
            <a:avLst/>
          </a:prstGeom>
          <a:noFill/>
          <a:ln w="9525">
            <a:solidFill>
              <a:schemeClr val="tx1"/>
            </a:solidFill>
            <a:round/>
            <a:headEnd/>
            <a:tailEnd/>
          </a:ln>
          <a:effectLst/>
        </p:spPr>
        <p:txBody>
          <a:bodyPr/>
          <a:lstStyle/>
          <a:p>
            <a:endParaRPr lang="en-GB"/>
          </a:p>
        </p:txBody>
      </p:sp>
      <p:pic>
        <p:nvPicPr>
          <p:cNvPr id="6" name="صورة 5"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
        <p:nvSpPr>
          <p:cNvPr id="7" name="Line 27"/>
          <p:cNvSpPr>
            <a:spLocks noChangeShapeType="1"/>
          </p:cNvSpPr>
          <p:nvPr/>
        </p:nvSpPr>
        <p:spPr bwMode="auto">
          <a:xfrm>
            <a:off x="7772400" y="3810000"/>
            <a:ext cx="0" cy="304800"/>
          </a:xfrm>
          <a:prstGeom prst="line">
            <a:avLst/>
          </a:prstGeom>
          <a:noFill/>
          <a:ln w="9525">
            <a:solidFill>
              <a:schemeClr val="tx1"/>
            </a:solidFill>
            <a:round/>
            <a:headEnd/>
            <a:tailEnd type="triangle" w="med" len="med"/>
          </a:ln>
          <a:effectLst/>
        </p:spPr>
        <p:txBody>
          <a:bodyPr/>
          <a:lstStyle/>
          <a:p>
            <a:endParaRPr lang="en-GB"/>
          </a:p>
        </p:txBody>
      </p:sp>
      <p:sp>
        <p:nvSpPr>
          <p:cNvPr id="8" name="Line 27"/>
          <p:cNvSpPr>
            <a:spLocks noChangeShapeType="1"/>
          </p:cNvSpPr>
          <p:nvPr/>
        </p:nvSpPr>
        <p:spPr bwMode="auto">
          <a:xfrm>
            <a:off x="5562600" y="3810000"/>
            <a:ext cx="0" cy="304800"/>
          </a:xfrm>
          <a:prstGeom prst="line">
            <a:avLst/>
          </a:prstGeom>
          <a:noFill/>
          <a:ln w="9525">
            <a:solidFill>
              <a:schemeClr val="tx1"/>
            </a:solidFill>
            <a:round/>
            <a:headEnd/>
            <a:tailEnd type="triangle" w="med" len="med"/>
          </a:ln>
          <a:effectLst/>
        </p:spPr>
        <p:txBody>
          <a:bodyPr/>
          <a:lstStyle/>
          <a:p>
            <a:endParaRPr lang="en-GB"/>
          </a:p>
        </p:txBody>
      </p:sp>
      <p:sp>
        <p:nvSpPr>
          <p:cNvPr id="9" name="Line 27"/>
          <p:cNvSpPr>
            <a:spLocks noChangeShapeType="1"/>
          </p:cNvSpPr>
          <p:nvPr/>
        </p:nvSpPr>
        <p:spPr bwMode="auto">
          <a:xfrm>
            <a:off x="3733800" y="3810000"/>
            <a:ext cx="0" cy="304800"/>
          </a:xfrm>
          <a:prstGeom prst="line">
            <a:avLst/>
          </a:prstGeom>
          <a:noFill/>
          <a:ln w="9525">
            <a:solidFill>
              <a:schemeClr val="tx1"/>
            </a:solidFill>
            <a:round/>
            <a:headEnd/>
            <a:tailEnd type="triangle" w="med" len="med"/>
          </a:ln>
          <a:effectLst/>
        </p:spPr>
        <p:txBody>
          <a:bodyPr/>
          <a:lstStyle/>
          <a:p>
            <a:endParaRPr lang="en-GB"/>
          </a:p>
        </p:txBody>
      </p:sp>
      <p:sp>
        <p:nvSpPr>
          <p:cNvPr id="10" name="Line 27"/>
          <p:cNvSpPr>
            <a:spLocks noChangeShapeType="1"/>
          </p:cNvSpPr>
          <p:nvPr/>
        </p:nvSpPr>
        <p:spPr bwMode="auto">
          <a:xfrm>
            <a:off x="1524000" y="3810000"/>
            <a:ext cx="0" cy="304800"/>
          </a:xfrm>
          <a:prstGeom prst="line">
            <a:avLst/>
          </a:prstGeom>
          <a:noFill/>
          <a:ln w="9525">
            <a:solidFill>
              <a:schemeClr val="tx1"/>
            </a:solidFill>
            <a:round/>
            <a:headEnd/>
            <a:tailEnd type="triangle" w="med" len="med"/>
          </a:ln>
          <a:effectLst/>
        </p:spPr>
        <p:txBody>
          <a:bodyPr/>
          <a:lstStyle/>
          <a:p>
            <a:endParaRPr lang="en-GB"/>
          </a:p>
        </p:txBody>
      </p:sp>
      <p:sp>
        <p:nvSpPr>
          <p:cNvPr id="11" name="Text Box 13"/>
          <p:cNvSpPr txBox="1">
            <a:spLocks noChangeArrowheads="1"/>
          </p:cNvSpPr>
          <p:nvPr/>
        </p:nvSpPr>
        <p:spPr bwMode="auto">
          <a:xfrm>
            <a:off x="6400800" y="4114800"/>
            <a:ext cx="2590800" cy="923330"/>
          </a:xfrm>
          <a:prstGeom prst="rect">
            <a:avLst/>
          </a:prstGeom>
          <a:solidFill>
            <a:srgbClr val="FFFF99"/>
          </a:solidFill>
          <a:ln w="9525">
            <a:solidFill>
              <a:schemeClr val="tx1"/>
            </a:solidFill>
            <a:miter lim="800000"/>
            <a:headEnd/>
            <a:tailEnd/>
          </a:ln>
          <a:effectLst/>
        </p:spPr>
        <p:txBody>
          <a:bodyPr wrap="square">
            <a:spAutoFit/>
          </a:bodyPr>
          <a:lstStyle/>
          <a:p>
            <a:pPr algn="ctr"/>
            <a:r>
              <a:rPr lang="ar-SY" sz="1800" dirty="0" smtClean="0"/>
              <a:t>الشبكة الدولية لوكالات ضمان الجودة للتعليم العالي </a:t>
            </a:r>
          </a:p>
          <a:p>
            <a:pPr algn="ctr"/>
            <a:r>
              <a:rPr lang="en-US" sz="1800" dirty="0" smtClean="0"/>
              <a:t>( INQAAHE)</a:t>
            </a:r>
            <a:endParaRPr lang="en-US" sz="1800" dirty="0">
              <a:latin typeface="Arial" charset="0"/>
            </a:endParaRPr>
          </a:p>
        </p:txBody>
      </p:sp>
      <p:sp>
        <p:nvSpPr>
          <p:cNvPr id="12" name="Text Box 13"/>
          <p:cNvSpPr txBox="1">
            <a:spLocks noChangeArrowheads="1"/>
          </p:cNvSpPr>
          <p:nvPr/>
        </p:nvSpPr>
        <p:spPr bwMode="auto">
          <a:xfrm>
            <a:off x="4038600" y="4114801"/>
            <a:ext cx="2209800" cy="1200329"/>
          </a:xfrm>
          <a:prstGeom prst="rect">
            <a:avLst/>
          </a:prstGeom>
          <a:solidFill>
            <a:srgbClr val="FFFF99"/>
          </a:solidFill>
          <a:ln w="9525">
            <a:solidFill>
              <a:schemeClr val="tx1"/>
            </a:solidFill>
            <a:miter lim="800000"/>
            <a:headEnd/>
            <a:tailEnd/>
          </a:ln>
          <a:effectLst/>
        </p:spPr>
        <p:txBody>
          <a:bodyPr wrap="square">
            <a:spAutoFit/>
          </a:bodyPr>
          <a:lstStyle/>
          <a:p>
            <a:pPr algn="ctr"/>
            <a:r>
              <a:rPr lang="ar-SY" sz="1800" dirty="0" smtClean="0"/>
              <a:t>والمعايير والأدلة الإرشادية الأوروبية المعروفة أيضاً </a:t>
            </a:r>
            <a:r>
              <a:rPr lang="ar-SY" sz="1800" dirty="0" err="1" smtClean="0"/>
              <a:t>بأسم</a:t>
            </a:r>
            <a:r>
              <a:rPr lang="ar-SY" sz="1800" dirty="0" smtClean="0"/>
              <a:t> الشبكة الأوروبية لضمان الجودة </a:t>
            </a:r>
            <a:r>
              <a:rPr lang="en-US" sz="1800" dirty="0" smtClean="0"/>
              <a:t>(ENQA)</a:t>
            </a:r>
            <a:endParaRPr lang="en-US" sz="1800" dirty="0">
              <a:latin typeface="Arial" charset="0"/>
            </a:endParaRPr>
          </a:p>
        </p:txBody>
      </p:sp>
      <p:sp>
        <p:nvSpPr>
          <p:cNvPr id="13" name="Text Box 13"/>
          <p:cNvSpPr txBox="1">
            <a:spLocks noChangeArrowheads="1"/>
          </p:cNvSpPr>
          <p:nvPr/>
        </p:nvSpPr>
        <p:spPr bwMode="auto">
          <a:xfrm>
            <a:off x="1752600" y="4114800"/>
            <a:ext cx="2133600" cy="1200329"/>
          </a:xfrm>
          <a:prstGeom prst="rect">
            <a:avLst/>
          </a:prstGeom>
          <a:solidFill>
            <a:srgbClr val="FFFF99"/>
          </a:solidFill>
          <a:ln w="9525">
            <a:solidFill>
              <a:schemeClr val="tx1"/>
            </a:solidFill>
            <a:miter lim="800000"/>
            <a:headEnd/>
            <a:tailEnd/>
          </a:ln>
          <a:effectLst/>
        </p:spPr>
        <p:txBody>
          <a:bodyPr wrap="square">
            <a:spAutoFit/>
          </a:bodyPr>
          <a:lstStyle/>
          <a:p>
            <a:pPr algn="ctr"/>
            <a:r>
              <a:rPr lang="ar-SY" sz="1800" dirty="0" smtClean="0"/>
              <a:t>سلاسل </a:t>
            </a:r>
            <a:r>
              <a:rPr lang="ar-SY" sz="1800" dirty="0" err="1" smtClean="0"/>
              <a:t>آيزو</a:t>
            </a:r>
            <a:r>
              <a:rPr lang="ar-SY" sz="1800" dirty="0" smtClean="0"/>
              <a:t> 9000 الصادرة عن منظمة المعايير الدولية </a:t>
            </a:r>
            <a:r>
              <a:rPr lang="ar-SY" sz="1800" dirty="0" err="1" smtClean="0"/>
              <a:t>آيزو</a:t>
            </a:r>
            <a:r>
              <a:rPr lang="ar-SY" sz="1800" dirty="0" smtClean="0"/>
              <a:t> </a:t>
            </a:r>
            <a:r>
              <a:rPr lang="en-US" sz="1800" dirty="0" smtClean="0"/>
              <a:t>(ISO)</a:t>
            </a:r>
            <a:endParaRPr lang="en-US" sz="1800" dirty="0">
              <a:latin typeface="Arial" charset="0"/>
            </a:endParaRPr>
          </a:p>
        </p:txBody>
      </p:sp>
      <p:sp>
        <p:nvSpPr>
          <p:cNvPr id="14" name="Text Box 13"/>
          <p:cNvSpPr txBox="1">
            <a:spLocks noChangeArrowheads="1"/>
          </p:cNvSpPr>
          <p:nvPr/>
        </p:nvSpPr>
        <p:spPr bwMode="auto">
          <a:xfrm>
            <a:off x="0" y="4114800"/>
            <a:ext cx="1600200" cy="646331"/>
          </a:xfrm>
          <a:prstGeom prst="rect">
            <a:avLst/>
          </a:prstGeom>
          <a:solidFill>
            <a:srgbClr val="FFFF99"/>
          </a:solidFill>
          <a:ln w="9525">
            <a:solidFill>
              <a:schemeClr val="tx1"/>
            </a:solidFill>
            <a:miter lim="800000"/>
            <a:headEnd/>
            <a:tailEnd/>
          </a:ln>
          <a:effectLst/>
        </p:spPr>
        <p:txBody>
          <a:bodyPr wrap="square">
            <a:spAutoFit/>
          </a:bodyPr>
          <a:lstStyle/>
          <a:p>
            <a:pPr algn="ctr"/>
            <a:r>
              <a:rPr lang="ar-SY" sz="1800" dirty="0" smtClean="0"/>
              <a:t>معايير عملية التدقيق </a:t>
            </a:r>
            <a:r>
              <a:rPr lang="en-US" sz="1800" dirty="0" smtClean="0"/>
              <a:t>AA1000</a:t>
            </a:r>
            <a:endParaRPr lang="en-US" sz="1800" dirty="0">
              <a:latin typeface="Arial" charset="0"/>
            </a:endParaRPr>
          </a:p>
        </p:txBody>
      </p:sp>
      <p:cxnSp>
        <p:nvCxnSpPr>
          <p:cNvPr id="17" name="رابط مستقيم 16"/>
          <p:cNvCxnSpPr/>
          <p:nvPr/>
        </p:nvCxnSpPr>
        <p:spPr>
          <a:xfrm rot="5400000">
            <a:off x="4495800" y="3657600"/>
            <a:ext cx="304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a:spLocks noGrp="1" noChangeArrowheads="1"/>
          </p:cNvSpPr>
          <p:nvPr>
            <p:ph idx="1"/>
          </p:nvPr>
        </p:nvSpPr>
        <p:spPr bwMode="auto">
          <a:xfrm>
            <a:off x="228600" y="152400"/>
            <a:ext cx="8686800" cy="769441"/>
          </a:xfrm>
          <a:prstGeom prst="rect">
            <a:avLst/>
          </a:prstGeom>
          <a:solidFill>
            <a:srgbClr val="FFFF99"/>
          </a:solidFill>
          <a:ln w="9525">
            <a:solidFill>
              <a:schemeClr val="tx1"/>
            </a:solidFill>
            <a:miter lim="800000"/>
            <a:headEnd/>
            <a:tailEnd/>
          </a:ln>
          <a:effectLst/>
        </p:spPr>
        <p:txBody>
          <a:bodyPr wrap="square">
            <a:spAutoFit/>
          </a:bodyPr>
          <a:lstStyle/>
          <a:p>
            <a:pPr algn="r" rtl="1"/>
            <a:r>
              <a:rPr lang="ar-SY" sz="2000" dirty="0" smtClean="0"/>
              <a:t>تكون المؤسسات التي تقدم برامج الدرجة الأكاديمية </a:t>
            </a:r>
            <a:r>
              <a:rPr lang="ar-SY" sz="2000" dirty="0" err="1" smtClean="0"/>
              <a:t>مسؤولة</a:t>
            </a:r>
            <a:r>
              <a:rPr lang="ar-SY" sz="2000" dirty="0" smtClean="0"/>
              <a:t> عن جودة </a:t>
            </a:r>
          </a:p>
          <a:p>
            <a:pPr algn="r" rtl="1">
              <a:buNone/>
            </a:pPr>
            <a:r>
              <a:rPr lang="ar-SY" sz="2000" dirty="0" smtClean="0"/>
              <a:t>البرنامج والمعايير الأكاديمية الخاصة بالدرجة الأكاديمية</a:t>
            </a:r>
            <a:endParaRPr lang="en-US" sz="2000" b="1" dirty="0">
              <a:latin typeface="Arial" charset="0"/>
            </a:endParaRPr>
          </a:p>
        </p:txBody>
      </p:sp>
      <p:sp>
        <p:nvSpPr>
          <p:cNvPr id="8" name="Text Box 9"/>
          <p:cNvSpPr txBox="1">
            <a:spLocks noChangeArrowheads="1"/>
          </p:cNvSpPr>
          <p:nvPr/>
        </p:nvSpPr>
        <p:spPr bwMode="auto">
          <a:xfrm>
            <a:off x="228600" y="990600"/>
            <a:ext cx="8686800" cy="400110"/>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يجب أن تتسم البرامج التعليمية بأنها ملائمة وتحظى بالاعتراف على مستوى المنطقة والعالم</a:t>
            </a:r>
            <a:endParaRPr lang="en-GB" sz="2000" dirty="0"/>
          </a:p>
        </p:txBody>
      </p:sp>
      <p:sp>
        <p:nvSpPr>
          <p:cNvPr id="10" name="Text Box 9"/>
          <p:cNvSpPr txBox="1">
            <a:spLocks noChangeArrowheads="1"/>
          </p:cNvSpPr>
          <p:nvPr/>
        </p:nvSpPr>
        <p:spPr bwMode="auto">
          <a:xfrm>
            <a:off x="228600" y="1447800"/>
            <a:ext cx="8686800" cy="707886"/>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التقويم والتدقيق عمليتان مستمرتان تتسمان بعناصر داخلية (تتضمن تقرير التقويم الذاتي)وخارجية داعمة لإصدار تقارير خطية وإجراء متابعة بما يضمن توفير المعلومات وتقديم الدعم لأغراض التطوير المستمر</a:t>
            </a:r>
            <a:endParaRPr lang="en-GB" sz="2000" dirty="0"/>
          </a:p>
        </p:txBody>
      </p:sp>
      <p:sp>
        <p:nvSpPr>
          <p:cNvPr id="11" name="Text Box 9"/>
          <p:cNvSpPr txBox="1">
            <a:spLocks noChangeArrowheads="1"/>
          </p:cNvSpPr>
          <p:nvPr/>
        </p:nvSpPr>
        <p:spPr bwMode="auto">
          <a:xfrm>
            <a:off x="228600" y="2209800"/>
            <a:ext cx="8686800" cy="1015663"/>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يتم تعزيز عمليات التقويم والتدقيق والتطوير بشكل أكبر عندما تقوم المؤسسات بإشراك جميع الأطراف المعنية الخاصة </a:t>
            </a:r>
            <a:r>
              <a:rPr lang="ar-SY" sz="2000" dirty="0" err="1" smtClean="0"/>
              <a:t>بها</a:t>
            </a:r>
            <a:r>
              <a:rPr lang="ar-SY" sz="2000" dirty="0" smtClean="0"/>
              <a:t> (الأفراد والمجموعات والمنظمات التي لديها اهتمام فعلي ومشروع بجودة البرامج في مؤسسات التعليم العالي)</a:t>
            </a:r>
            <a:endParaRPr lang="en-GB" sz="2000" dirty="0"/>
          </a:p>
        </p:txBody>
      </p:sp>
      <p:sp>
        <p:nvSpPr>
          <p:cNvPr id="12" name="Text Box 9"/>
          <p:cNvSpPr txBox="1">
            <a:spLocks noChangeArrowheads="1"/>
          </p:cNvSpPr>
          <p:nvPr/>
        </p:nvSpPr>
        <p:spPr bwMode="auto">
          <a:xfrm>
            <a:off x="228600" y="3276600"/>
            <a:ext cx="8686800" cy="400110"/>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معايير القرارات الرسمية واضحة ومطبقة على نحو متسق</a:t>
            </a:r>
            <a:endParaRPr lang="en-GB" sz="2000" dirty="0"/>
          </a:p>
        </p:txBody>
      </p:sp>
      <p:pic>
        <p:nvPicPr>
          <p:cNvPr id="13" name="صورة 12"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
        <p:nvSpPr>
          <p:cNvPr id="14" name="Text Box 9"/>
          <p:cNvSpPr txBox="1">
            <a:spLocks noChangeArrowheads="1"/>
          </p:cNvSpPr>
          <p:nvPr/>
        </p:nvSpPr>
        <p:spPr bwMode="auto">
          <a:xfrm>
            <a:off x="228600" y="3733800"/>
            <a:ext cx="8686800" cy="707886"/>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يعتمد التقويم على وضوح الأهداف المعلنة للبرامج ونتائج التعليم المرجو تحقيقها كما أنه يتأثر بالرسالات </a:t>
            </a:r>
            <a:r>
              <a:rPr lang="ar-SY" sz="2000" dirty="0" smtClean="0"/>
              <a:t>التي </a:t>
            </a:r>
            <a:r>
              <a:rPr lang="ar-SY" sz="2000" dirty="0" smtClean="0"/>
              <a:t>تحملها المؤسسة والكلية</a:t>
            </a:r>
            <a:endParaRPr lang="en-GB" sz="2000" dirty="0"/>
          </a:p>
        </p:txBody>
      </p:sp>
      <p:sp>
        <p:nvSpPr>
          <p:cNvPr id="15" name="Text Box 9"/>
          <p:cNvSpPr txBox="1">
            <a:spLocks noChangeArrowheads="1"/>
          </p:cNvSpPr>
          <p:nvPr/>
        </p:nvSpPr>
        <p:spPr bwMode="auto">
          <a:xfrm>
            <a:off x="228600" y="4495800"/>
            <a:ext cx="8686800" cy="707886"/>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تتسم عملية التقويم والتدقيق والنتائج المتأتية عنها بأنها تحصل في الوقت الملائم وتقوم على الأدلة وكذلك على الانفتاح والشفافية</a:t>
            </a:r>
            <a:endParaRPr lang="en-GB" sz="2000" dirty="0"/>
          </a:p>
        </p:txBody>
      </p:sp>
      <p:sp>
        <p:nvSpPr>
          <p:cNvPr id="16" name="Text Box 9"/>
          <p:cNvSpPr txBox="1">
            <a:spLocks noChangeArrowheads="1"/>
          </p:cNvSpPr>
          <p:nvPr/>
        </p:nvSpPr>
        <p:spPr bwMode="auto">
          <a:xfrm>
            <a:off x="228600" y="5257800"/>
            <a:ext cx="8686800" cy="707886"/>
          </a:xfrm>
          <a:prstGeom prst="rect">
            <a:avLst/>
          </a:prstGeom>
          <a:solidFill>
            <a:srgbClr val="FFFF99"/>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spAutoFit/>
          </a:bodyPr>
          <a:lstStyle/>
          <a:p>
            <a:pPr lvl="0" algn="r" rtl="1">
              <a:buFont typeface="Arial" pitchFamily="34" charset="0"/>
              <a:buChar char="•"/>
            </a:pPr>
            <a:r>
              <a:rPr lang="ar-SY" sz="2000" dirty="0" smtClean="0"/>
              <a:t>تلعب المراجعة النظيرة دوراً رئيسياً في معالجة المعلومات والقيام بتحليلات وحوارات مع المؤسسات والجهات المعنية الأخرى وكذلك في التوصل على نتائج قائمة على أدلة</a:t>
            </a:r>
            <a:endParaRPr lang="en-GB" sz="2000" dirty="0"/>
          </a:p>
        </p:txBody>
      </p:sp>
      <p:sp>
        <p:nvSpPr>
          <p:cNvPr id="2" name="عنوان 1"/>
          <p:cNvSpPr>
            <a:spLocks noGrp="1"/>
          </p:cNvSpPr>
          <p:nvPr>
            <p:ph type="title"/>
          </p:nvPr>
        </p:nvSpPr>
        <p:spPr>
          <a:xfrm rot="19639887">
            <a:off x="-345631" y="617341"/>
            <a:ext cx="2453802" cy="567847"/>
          </a:xfrm>
          <a:solidFill>
            <a:schemeClr val="accent1">
              <a:lumMod val="20000"/>
              <a:lumOff val="80000"/>
            </a:schemeClr>
          </a:solidFill>
        </p:spPr>
        <p:txBody>
          <a:bodyPr/>
          <a:lstStyle/>
          <a:p>
            <a:pPr lvl="0" algn="r"/>
            <a:r>
              <a:rPr lang="ar-SY" sz="4000" dirty="0" smtClean="0">
                <a:solidFill>
                  <a:schemeClr val="accent1"/>
                </a:solidFill>
                <a:latin typeface="Arabic Typesetting" pitchFamily="66" charset="-78"/>
                <a:cs typeface="Arabic Typesetting" pitchFamily="66" charset="-78"/>
              </a:rPr>
              <a:t>المبادئ الثمانية هي:</a:t>
            </a:r>
            <a:r>
              <a:rPr lang="ar-SY" dirty="0" smtClean="0"/>
              <a:t>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ctr" rtl="1"/>
            <a:r>
              <a:rPr lang="ar-SY" sz="4000" dirty="0" smtClean="0">
                <a:solidFill>
                  <a:schemeClr val="accent1"/>
                </a:solidFill>
                <a:latin typeface="Arabic Typesetting" pitchFamily="66" charset="-78"/>
                <a:cs typeface="Arabic Typesetting" pitchFamily="66" charset="-78"/>
              </a:rPr>
              <a:t>ما هو دور المعايير المرجعية الأكاديمية الوطنية </a:t>
            </a:r>
            <a:r>
              <a:rPr lang="en-US" sz="4000" dirty="0" smtClean="0">
                <a:solidFill>
                  <a:schemeClr val="accent1"/>
                </a:solidFill>
                <a:latin typeface="Arabic Typesetting" pitchFamily="66" charset="-78"/>
                <a:cs typeface="Arabic Typesetting" pitchFamily="66" charset="-78"/>
              </a:rPr>
              <a:t>(NARS)</a:t>
            </a:r>
            <a:r>
              <a:rPr lang="ar-SY" sz="4000" dirty="0" smtClean="0">
                <a:solidFill>
                  <a:schemeClr val="accent1"/>
                </a:solidFill>
                <a:latin typeface="Arabic Typesetting" pitchFamily="66" charset="-78"/>
                <a:cs typeface="Arabic Typesetting" pitchFamily="66" charset="-78"/>
              </a:rPr>
              <a:t>؟؟؟</a:t>
            </a:r>
            <a:endParaRPr lang="en-GB" sz="4000" dirty="0" smtClean="0">
              <a:solidFill>
                <a:schemeClr val="accent1"/>
              </a:solidFill>
              <a:latin typeface="Arabic Typesetting" pitchFamily="66" charset="-78"/>
              <a:cs typeface="Arabic Typesetting" pitchFamily="66" charset="-78"/>
            </a:endParaRPr>
          </a:p>
        </p:txBody>
      </p:sp>
      <p:pic>
        <p:nvPicPr>
          <p:cNvPr id="4" name="Picture 3" descr="MCj04344030000[1]"/>
          <p:cNvPicPr>
            <a:picLocks noGrp="1" noChangeAspect="1" noChangeArrowheads="1"/>
          </p:cNvPicPr>
          <p:nvPr>
            <p:ph idx="1"/>
          </p:nvPr>
        </p:nvPicPr>
        <p:blipFill>
          <a:blip r:embed="rId2"/>
          <a:srcRect/>
          <a:stretch>
            <a:fillRect/>
          </a:stretch>
        </p:blipFill>
        <p:spPr>
          <a:xfrm>
            <a:off x="2438400" y="1219200"/>
            <a:ext cx="3997974" cy="4267200"/>
          </a:xfrm>
        </p:spPr>
      </p:pic>
      <p:pic>
        <p:nvPicPr>
          <p:cNvPr id="5" name="صورة 4" descr="شعار الجامعة.JPG"/>
          <p:cNvPicPr/>
          <p:nvPr/>
        </p:nvPicPr>
        <p:blipFill>
          <a:blip r:embed="rId3" cstate="print"/>
          <a:srcRect l="8461" t="10900" r="18630" b="10901"/>
          <a:stretch>
            <a:fillRect/>
          </a:stretch>
        </p:blipFill>
        <p:spPr>
          <a:xfrm>
            <a:off x="7010400" y="5943600"/>
            <a:ext cx="1905000" cy="914400"/>
          </a:xfrm>
          <a:prstGeom prst="rect">
            <a:avLst/>
          </a:prstGeom>
          <a:solidFill>
            <a:schemeClr val="accent1"/>
          </a:solid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sz="4800" dirty="0" smtClean="0">
                <a:solidFill>
                  <a:schemeClr val="accent1"/>
                </a:solidFill>
                <a:latin typeface="Arabic Typesetting" pitchFamily="66" charset="-78"/>
                <a:cs typeface="Arabic Typesetting" pitchFamily="66" charset="-78"/>
              </a:rPr>
              <a:t>NARS</a:t>
            </a:r>
            <a:endParaRPr lang="en-GB" sz="4800" dirty="0"/>
          </a:p>
        </p:txBody>
      </p:sp>
      <p:sp>
        <p:nvSpPr>
          <p:cNvPr id="3" name="عنصر نائب للمحتوى 2"/>
          <p:cNvSpPr>
            <a:spLocks noGrp="1"/>
          </p:cNvSpPr>
          <p:nvPr>
            <p:ph idx="1"/>
          </p:nvPr>
        </p:nvSpPr>
        <p:spPr>
          <a:xfrm>
            <a:off x="304800" y="2133600"/>
            <a:ext cx="8686800" cy="4343400"/>
          </a:xfrm>
        </p:spPr>
        <p:txBody>
          <a:bodyPr/>
          <a:lstStyle/>
          <a:p>
            <a:pPr lvl="0" algn="r" rtl="1">
              <a:buClr>
                <a:schemeClr val="accent1"/>
              </a:buClr>
              <a:buFont typeface="Wingdings" pitchFamily="2" charset="2"/>
              <a:buChar char="ü"/>
            </a:pPr>
            <a:r>
              <a:rPr lang="ar-SY" b="1" dirty="0" smtClean="0">
                <a:latin typeface="Arabic Typesetting" pitchFamily="66" charset="-78"/>
                <a:cs typeface="Arabic Typesetting" pitchFamily="66" charset="-78"/>
              </a:rPr>
              <a:t>تعتبر نقطة مرجعية خارجية توفر المعلومات والإرشاد لعملية تطوير المناهج ضمن كل مؤسسة </a:t>
            </a:r>
          </a:p>
          <a:p>
            <a:pPr lvl="0" algn="r" rtl="1"/>
            <a:endParaRPr lang="ar-SY" b="1" dirty="0" smtClean="0">
              <a:latin typeface="Arabic Typesetting" pitchFamily="66" charset="-78"/>
              <a:cs typeface="Arabic Typesetting" pitchFamily="66" charset="-78"/>
            </a:endParaRPr>
          </a:p>
          <a:p>
            <a:pPr lvl="0" algn="r" rtl="1">
              <a:buClr>
                <a:schemeClr val="accent1"/>
              </a:buClr>
              <a:buFont typeface="Wingdings" pitchFamily="2" charset="2"/>
              <a:buChar char="ü"/>
            </a:pPr>
            <a:r>
              <a:rPr lang="ar-SY" b="1" dirty="0" smtClean="0">
                <a:latin typeface="Arabic Typesetting" pitchFamily="66" charset="-78"/>
                <a:cs typeface="Arabic Typesetting" pitchFamily="66" charset="-78"/>
              </a:rPr>
              <a:t>يتوقع من الكليات استخدام المعايير المرجعية الأكاديمية الوطنية وبيان رسالة الجامعة كنقطة للشروع في تقويم برنامجها الحالي والأبحاث الجارية في سوق العمل وتقدير النزعات والتوجهات الدولية في القطاع المعني .</a:t>
            </a:r>
            <a:endParaRPr lang="en-GB" b="1" dirty="0" smtClean="0">
              <a:latin typeface="Arabic Typesetting" pitchFamily="66" charset="-78"/>
              <a:cs typeface="Arabic Typesetting" pitchFamily="66" charset="-78"/>
            </a:endParaRPr>
          </a:p>
        </p:txBody>
      </p:sp>
      <p:pic>
        <p:nvPicPr>
          <p:cNvPr id="4" name="صورة 3" descr="شعار الجامعة.JPG"/>
          <p:cNvPicPr/>
          <p:nvPr/>
        </p:nvPicPr>
        <p:blipFill>
          <a:blip r:embed="rId2" cstate="print"/>
          <a:srcRect l="8461" t="10900" r="18630" b="10901"/>
          <a:stretch>
            <a:fillRect/>
          </a:stretch>
        </p:blipFill>
        <p:spPr>
          <a:xfrm>
            <a:off x="7010400" y="5943600"/>
            <a:ext cx="1905000" cy="914400"/>
          </a:xfrm>
          <a:prstGeom prst="rect">
            <a:avLst/>
          </a:prstGeom>
          <a:solidFill>
            <a:schemeClr val="accent1"/>
          </a:solid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342900" indent="-342900" algn="ctr">
              <a:spcBef>
                <a:spcPct val="20000"/>
              </a:spcBef>
            </a:pPr>
            <a:r>
              <a:rPr lang="ar-SY" sz="6000" dirty="0" smtClean="0">
                <a:solidFill>
                  <a:schemeClr val="tx1"/>
                </a:solidFill>
                <a:latin typeface="Arabic Typesetting" pitchFamily="66" charset="-78"/>
                <a:ea typeface="+mn-ea"/>
                <a:cs typeface="Arabic Typesetting" pitchFamily="66" charset="-78"/>
              </a:rPr>
              <a:t>مقدمة</a:t>
            </a:r>
            <a:endParaRPr lang="en-GB" sz="6000" dirty="0" smtClean="0">
              <a:solidFill>
                <a:schemeClr val="tx1"/>
              </a:solidFill>
              <a:latin typeface="Arabic Typesetting" pitchFamily="66" charset="-78"/>
              <a:ea typeface="+mn-ea"/>
              <a:cs typeface="Arabic Typesetting" pitchFamily="66" charset="-78"/>
            </a:endParaRPr>
          </a:p>
        </p:txBody>
      </p:sp>
      <p:sp>
        <p:nvSpPr>
          <p:cNvPr id="3" name="عنصر نائب للمحتوى 2"/>
          <p:cNvSpPr>
            <a:spLocks noGrp="1"/>
          </p:cNvSpPr>
          <p:nvPr>
            <p:ph idx="1"/>
          </p:nvPr>
        </p:nvSpPr>
        <p:spPr/>
        <p:txBody>
          <a:bodyPr/>
          <a:lstStyle/>
          <a:p>
            <a:pPr algn="r" rtl="1">
              <a:buClr>
                <a:schemeClr val="accent1"/>
              </a:buClr>
              <a:buSzPct val="180000"/>
            </a:pPr>
            <a:r>
              <a:rPr lang="ar-SY" sz="3600" b="1" dirty="0" smtClean="0">
                <a:latin typeface="Arabic Typesetting" pitchFamily="66" charset="-78"/>
                <a:cs typeface="Arabic Typesetting" pitchFamily="66" charset="-78"/>
              </a:rPr>
              <a:t>إن إحدى الأهداف الرئيسية للتدقيق توفير تقييمات قائمة على أساس الأدلة للتقدم المحرز في تطوير البرامج والمناهج وللأثر المحقق .</a:t>
            </a:r>
            <a:r>
              <a:rPr lang="ar-SY" sz="3600" b="1" dirty="0" smtClean="0"/>
              <a:t> </a:t>
            </a:r>
          </a:p>
          <a:p>
            <a:pPr algn="r" rtl="1">
              <a:buClr>
                <a:schemeClr val="accent1"/>
              </a:buClr>
              <a:buSzPct val="180000"/>
            </a:pPr>
            <a:endParaRPr lang="ar-SY" sz="3600" b="1" dirty="0" smtClean="0"/>
          </a:p>
          <a:p>
            <a:pPr algn="r" rtl="1">
              <a:buClr>
                <a:schemeClr val="accent1"/>
              </a:buClr>
              <a:buSzPct val="180000"/>
            </a:pPr>
            <a:r>
              <a:rPr lang="ar-SY" sz="3600" b="1" dirty="0" smtClean="0">
                <a:latin typeface="Arabic Typesetting" pitchFamily="66" charset="-78"/>
                <a:cs typeface="Arabic Typesetting" pitchFamily="66" charset="-78"/>
              </a:rPr>
              <a:t>وهذا يطلب جهداً عالياً من المؤسسة ولجنة التدقيق </a:t>
            </a:r>
            <a:r>
              <a:rPr lang="ar-SY" sz="3600" b="1" dirty="0" err="1" smtClean="0">
                <a:latin typeface="Arabic Typesetting" pitchFamily="66" charset="-78"/>
                <a:cs typeface="Arabic Typesetting" pitchFamily="66" charset="-78"/>
              </a:rPr>
              <a:t>المسؤولة</a:t>
            </a:r>
            <a:r>
              <a:rPr lang="ar-SY" sz="3600" b="1" dirty="0" smtClean="0">
                <a:latin typeface="Arabic Typesetting" pitchFamily="66" charset="-78"/>
                <a:cs typeface="Arabic Typesetting" pitchFamily="66" charset="-78"/>
              </a:rPr>
              <a:t> وبالتالي يحتاج لإعداد جيد بحيث تنفذ عملية التدقيق ضمن الوقت المحدد ووفق المعايير اللازمة </a:t>
            </a:r>
            <a:endParaRPr lang="en-GB" sz="3600" b="1" dirty="0" smtClean="0">
              <a:latin typeface="Arabic Typesetting" pitchFamily="66" charset="-78"/>
              <a:cs typeface="Arabic Typesetting" pitchFamily="66" charset="-78"/>
            </a:endParaRPr>
          </a:p>
          <a:p>
            <a:pPr algn="r" rtl="1">
              <a:buNone/>
            </a:pPr>
            <a:endParaRPr lang="ar-SY" sz="4000" b="1" dirty="0" smtClean="0">
              <a:latin typeface="Arabic Typesetting" pitchFamily="66" charset="-78"/>
              <a:cs typeface="Arabic Typesetting" pitchFamily="66" charset="-78"/>
            </a:endParaRPr>
          </a:p>
          <a:p>
            <a:pPr algn="r" rtl="1"/>
            <a:endParaRPr lang="en-GB" dirty="0"/>
          </a:p>
        </p:txBody>
      </p:sp>
      <p:pic>
        <p:nvPicPr>
          <p:cNvPr id="4" name="صورة 3" descr="شعار الجامعة.JPG"/>
          <p:cNvPicPr/>
          <p:nvPr/>
        </p:nvPicPr>
        <p:blipFill>
          <a:blip r:embed="rId2"/>
          <a:srcRect l="8461" t="10900" r="18630" b="10901"/>
          <a:stretch>
            <a:fillRect/>
          </a:stretch>
        </p:blipFill>
        <p:spPr>
          <a:xfrm>
            <a:off x="7010400" y="5791200"/>
            <a:ext cx="1828800" cy="1066800"/>
          </a:xfrm>
          <a:prstGeom prst="rect">
            <a:avLst/>
          </a:prstGeom>
          <a:solidFill>
            <a:schemeClr val="accent1"/>
          </a:solidFill>
        </p:spPr>
      </p:pic>
      <p:pic>
        <p:nvPicPr>
          <p:cNvPr id="5" name="Picture 1028" descr="BS00559_"/>
          <p:cNvPicPr>
            <a:picLocks noChangeAspect="1" noChangeArrowheads="1"/>
          </p:cNvPicPr>
          <p:nvPr/>
        </p:nvPicPr>
        <p:blipFill>
          <a:blip r:embed="rId3">
            <a:duotone>
              <a:prstClr val="black"/>
              <a:schemeClr val="accent2">
                <a:tint val="45000"/>
                <a:satMod val="400000"/>
              </a:schemeClr>
            </a:duotone>
          </a:blip>
          <a:srcRect/>
          <a:stretch>
            <a:fillRect/>
          </a:stretch>
        </p:blipFill>
        <p:spPr bwMode="auto">
          <a:xfrm>
            <a:off x="3581400" y="4724400"/>
            <a:ext cx="2209800" cy="12192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2400" y="3581400"/>
            <a:ext cx="8686800" cy="2438400"/>
          </a:xfrm>
        </p:spPr>
        <p:txBody>
          <a:bodyPr/>
          <a:lstStyle/>
          <a:p>
            <a:pPr algn="r" rtl="1">
              <a:buFont typeface="Wingdings" pitchFamily="2" charset="2"/>
              <a:buChar char="ü"/>
            </a:pPr>
            <a:r>
              <a:rPr lang="ar-SY" sz="3200" dirty="0" smtClean="0">
                <a:solidFill>
                  <a:schemeClr val="tx1"/>
                </a:solidFill>
                <a:latin typeface="Arabic Typesetting" pitchFamily="66" charset="-78"/>
                <a:ea typeface="+mn-ea"/>
                <a:cs typeface="Arabic Typesetting" pitchFamily="66" charset="-78"/>
              </a:rPr>
              <a:t>ومن هنا يطلب من كل مؤسسة تحضير بيان عن المعايير المرجعية الوطنية يبين مدى ملائمة برنامجها أو إذا دعت الحاجة المناهج التي تمت مراجعتها </a:t>
            </a:r>
            <a:br>
              <a:rPr lang="ar-SY" sz="3200" dirty="0" smtClean="0">
                <a:solidFill>
                  <a:schemeClr val="tx1"/>
                </a:solidFill>
                <a:latin typeface="Arabic Typesetting" pitchFamily="66" charset="-78"/>
                <a:ea typeface="+mn-ea"/>
                <a:cs typeface="Arabic Typesetting" pitchFamily="66" charset="-78"/>
              </a:rPr>
            </a:br>
            <a:r>
              <a:rPr lang="ar-SY" sz="3200" dirty="0" smtClean="0">
                <a:solidFill>
                  <a:srgbClr val="FF0000"/>
                </a:solidFill>
                <a:latin typeface="Arabic Typesetting" pitchFamily="66" charset="-78"/>
                <a:ea typeface="+mn-ea"/>
                <a:cs typeface="Arabic Typesetting" pitchFamily="66" charset="-78"/>
              </a:rPr>
              <a:t>ويتوقع من المؤسسات تقديم مسوغات الملائمة والتبريرات المتعلقة بأي تحول عن المعايير المرجعية الأكاديمية الوطنية وأي خصائص مميزة للبرامج المقترحة</a:t>
            </a:r>
            <a:r>
              <a:rPr lang="ar-SY" dirty="0" smtClean="0">
                <a:solidFill>
                  <a:srgbClr val="FF0000"/>
                </a:solidFill>
              </a:rPr>
              <a:t>.</a:t>
            </a:r>
            <a:endParaRPr lang="en-GB" dirty="0">
              <a:solidFill>
                <a:srgbClr val="FF0000"/>
              </a:solidFill>
            </a:endParaRPr>
          </a:p>
        </p:txBody>
      </p:sp>
      <p:pic>
        <p:nvPicPr>
          <p:cNvPr id="4" name="Picture 3" descr="MCj04352780000[1]"/>
          <p:cNvPicPr>
            <a:picLocks noGrp="1" noChangeAspect="1" noChangeArrowheads="1"/>
          </p:cNvPicPr>
          <p:nvPr>
            <p:ph idx="1"/>
          </p:nvPr>
        </p:nvPicPr>
        <p:blipFill>
          <a:blip r:embed="rId2"/>
          <a:srcRect/>
          <a:stretch>
            <a:fillRect/>
          </a:stretch>
        </p:blipFill>
        <p:spPr>
          <a:xfrm>
            <a:off x="2514600" y="228600"/>
            <a:ext cx="4164227" cy="3509518"/>
          </a:xfrm>
        </p:spPr>
      </p:pic>
      <p:sp>
        <p:nvSpPr>
          <p:cNvPr id="6" name="مستطيل 5"/>
          <p:cNvSpPr/>
          <p:nvPr/>
        </p:nvSpPr>
        <p:spPr>
          <a:xfrm>
            <a:off x="0" y="838200"/>
            <a:ext cx="2167581" cy="923330"/>
          </a:xfrm>
          <a:prstGeom prst="rect">
            <a:avLst/>
          </a:prstGeom>
        </p:spPr>
        <p:txBody>
          <a:bodyPr wrap="none">
            <a:spAutoFit/>
          </a:bodyPr>
          <a:lstStyle/>
          <a:p>
            <a:r>
              <a:rPr lang="en-US" sz="5400" dirty="0" smtClean="0">
                <a:solidFill>
                  <a:schemeClr val="accent1"/>
                </a:solidFill>
                <a:latin typeface="Arabic Typesetting" pitchFamily="66" charset="-78"/>
                <a:cs typeface="Arabic Typesetting" pitchFamily="66" charset="-78"/>
              </a:rPr>
              <a:t>NARS????</a:t>
            </a:r>
            <a:endParaRPr lang="en-GB" sz="5400" dirty="0"/>
          </a:p>
        </p:txBody>
      </p:sp>
      <p:pic>
        <p:nvPicPr>
          <p:cNvPr id="7" name="صورة 6" descr="شعار الجامعة.JPG"/>
          <p:cNvPicPr/>
          <p:nvPr/>
        </p:nvPicPr>
        <p:blipFill>
          <a:blip r:embed="rId3" cstate="print"/>
          <a:srcRect l="8461" t="10900" r="18630" b="10901"/>
          <a:stretch>
            <a:fillRect/>
          </a:stretch>
        </p:blipFill>
        <p:spPr>
          <a:xfrm>
            <a:off x="7010400" y="5943600"/>
            <a:ext cx="1905000" cy="914400"/>
          </a:xfrm>
          <a:prstGeom prst="rect">
            <a:avLst/>
          </a:prstGeom>
          <a:solidFill>
            <a:schemeClr val="accent1"/>
          </a:solid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1219200"/>
            <a:ext cx="7391400" cy="4953000"/>
          </a:xfrm>
        </p:spPr>
        <p:txBody>
          <a:bodyPr/>
          <a:lstStyle/>
          <a:p>
            <a:pPr marL="857250" indent="-857250" algn="r" rtl="1"/>
            <a:r>
              <a:rPr lang="en-US" sz="4000" dirty="0" smtClean="0">
                <a:solidFill>
                  <a:srgbClr val="FF0000"/>
                </a:solidFill>
                <a:latin typeface="Arabic Typesetting" pitchFamily="66" charset="-78"/>
                <a:cs typeface="Arabic Typesetting" pitchFamily="66" charset="-78"/>
              </a:rPr>
              <a:t/>
            </a:r>
            <a:br>
              <a:rPr lang="en-US" sz="4000" dirty="0" smtClean="0">
                <a:solidFill>
                  <a:srgbClr val="FF0000"/>
                </a:solidFill>
                <a:latin typeface="Arabic Typesetting" pitchFamily="66" charset="-78"/>
                <a:cs typeface="Arabic Typesetting" pitchFamily="66" charset="-78"/>
              </a:rPr>
            </a:br>
            <a:r>
              <a:rPr lang="ar-SY" sz="4000" dirty="0" smtClean="0"/>
              <a:t> </a:t>
            </a:r>
            <a:r>
              <a:rPr lang="en-US" sz="4000" dirty="0" smtClean="0"/>
              <a:t/>
            </a:r>
            <a:br>
              <a:rPr lang="en-US" sz="4000" dirty="0" smtClean="0"/>
            </a:br>
            <a:r>
              <a:rPr lang="ar-SY" sz="3200" dirty="0" smtClean="0">
                <a:solidFill>
                  <a:schemeClr val="tx1"/>
                </a:solidFill>
                <a:latin typeface="Arabic Typesetting" pitchFamily="66" charset="-78"/>
                <a:ea typeface="+mn-ea"/>
                <a:cs typeface="Arabic Typesetting" pitchFamily="66" charset="-78"/>
              </a:rPr>
              <a:t>من أجل ضمان جودة البرامج الأكاديمية يتم إعداد قوائم تحقق بالاعتماد على المعايير </a:t>
            </a:r>
            <a:r>
              <a:rPr lang="ar-SY" sz="3200" dirty="0" err="1" smtClean="0">
                <a:solidFill>
                  <a:schemeClr val="tx1"/>
                </a:solidFill>
                <a:latin typeface="Arabic Typesetting" pitchFamily="66" charset="-78"/>
                <a:ea typeface="+mn-ea"/>
                <a:cs typeface="Arabic Typesetting" pitchFamily="66" charset="-78"/>
              </a:rPr>
              <a:t>و</a:t>
            </a:r>
            <a:r>
              <a:rPr lang="ar-SY" sz="3200" dirty="0" smtClean="0">
                <a:solidFill>
                  <a:schemeClr val="tx1"/>
                </a:solidFill>
                <a:latin typeface="Arabic Typesetting" pitchFamily="66" charset="-78"/>
                <a:ea typeface="+mn-ea"/>
                <a:cs typeface="Arabic Typesetting" pitchFamily="66" charset="-78"/>
              </a:rPr>
              <a:t> تضع مديرية التقويم والاعتماد إجراءات نوعية لتمكين المدققين من مراجعة العناصر الرئيسية التالية في المؤسسة :</a:t>
            </a:r>
            <a:r>
              <a:rPr lang="en-GB" sz="3200" dirty="0" smtClean="0">
                <a:solidFill>
                  <a:schemeClr val="tx1"/>
                </a:solidFill>
                <a:latin typeface="Arabic Typesetting" pitchFamily="66" charset="-78"/>
                <a:ea typeface="+mn-ea"/>
                <a:cs typeface="Arabic Typesetting" pitchFamily="66" charset="-78"/>
              </a:rPr>
              <a:t/>
            </a:r>
            <a:br>
              <a:rPr lang="en-GB" sz="3200" dirty="0" smtClean="0">
                <a:solidFill>
                  <a:schemeClr val="tx1"/>
                </a:solidFill>
                <a:latin typeface="Arabic Typesetting" pitchFamily="66" charset="-78"/>
                <a:ea typeface="+mn-ea"/>
                <a:cs typeface="Arabic Typesetting" pitchFamily="66" charset="-78"/>
              </a:rPr>
            </a:br>
            <a:r>
              <a:rPr lang="ar-SY" sz="3200" dirty="0" smtClean="0">
                <a:solidFill>
                  <a:schemeClr val="accent1"/>
                </a:solidFill>
                <a:latin typeface="Arabic Typesetting" pitchFamily="66" charset="-78"/>
                <a:ea typeface="+mn-ea"/>
                <a:cs typeface="Arabic Typesetting" pitchFamily="66" charset="-78"/>
              </a:rPr>
              <a:t>جودة رسالة المؤسسة وأهدافها.</a:t>
            </a:r>
            <a:r>
              <a:rPr lang="en-GB" sz="3200" dirty="0" smtClean="0">
                <a:solidFill>
                  <a:schemeClr val="accent1"/>
                </a:solidFill>
                <a:latin typeface="Arabic Typesetting" pitchFamily="66" charset="-78"/>
                <a:ea typeface="+mn-ea"/>
                <a:cs typeface="Arabic Typesetting" pitchFamily="66" charset="-78"/>
              </a:rPr>
              <a:t/>
            </a:r>
            <a:br>
              <a:rPr lang="en-GB" sz="3200" dirty="0" smtClean="0">
                <a:solidFill>
                  <a:schemeClr val="accent1"/>
                </a:solidFill>
                <a:latin typeface="Arabic Typesetting" pitchFamily="66" charset="-78"/>
                <a:ea typeface="+mn-ea"/>
                <a:cs typeface="Arabic Typesetting" pitchFamily="66" charset="-78"/>
              </a:rPr>
            </a:br>
            <a:r>
              <a:rPr lang="ar-SY" sz="3200" dirty="0" smtClean="0">
                <a:solidFill>
                  <a:schemeClr val="accent1"/>
                </a:solidFill>
                <a:latin typeface="Arabic Typesetting" pitchFamily="66" charset="-78"/>
                <a:ea typeface="+mn-ea"/>
                <a:cs typeface="Arabic Typesetting" pitchFamily="66" charset="-78"/>
              </a:rPr>
              <a:t>البرنامج الأكاديمي ومناهج التعلم. </a:t>
            </a:r>
            <a:r>
              <a:rPr lang="en-GB" sz="3200" dirty="0" smtClean="0">
                <a:solidFill>
                  <a:schemeClr val="accent1"/>
                </a:solidFill>
                <a:latin typeface="Arabic Typesetting" pitchFamily="66" charset="-78"/>
                <a:ea typeface="+mn-ea"/>
                <a:cs typeface="Arabic Typesetting" pitchFamily="66" charset="-78"/>
              </a:rPr>
              <a:t/>
            </a:r>
            <a:br>
              <a:rPr lang="en-GB" sz="3200" dirty="0" smtClean="0">
                <a:solidFill>
                  <a:schemeClr val="accent1"/>
                </a:solidFill>
                <a:latin typeface="Arabic Typesetting" pitchFamily="66" charset="-78"/>
                <a:ea typeface="+mn-ea"/>
                <a:cs typeface="Arabic Typesetting" pitchFamily="66" charset="-78"/>
              </a:rPr>
            </a:br>
            <a:r>
              <a:rPr lang="ar-SY" sz="3200" dirty="0" smtClean="0">
                <a:solidFill>
                  <a:schemeClr val="accent1"/>
                </a:solidFill>
                <a:latin typeface="Arabic Typesetting" pitchFamily="66" charset="-78"/>
                <a:ea typeface="+mn-ea"/>
                <a:cs typeface="Arabic Typesetting" pitchFamily="66" charset="-78"/>
              </a:rPr>
              <a:t>الطرائق التدريسية ومصادر التعلم.</a:t>
            </a:r>
            <a:r>
              <a:rPr lang="en-GB" sz="3200" dirty="0" smtClean="0">
                <a:solidFill>
                  <a:schemeClr val="accent1"/>
                </a:solidFill>
                <a:latin typeface="Arabic Typesetting" pitchFamily="66" charset="-78"/>
                <a:ea typeface="+mn-ea"/>
                <a:cs typeface="Arabic Typesetting" pitchFamily="66" charset="-78"/>
              </a:rPr>
              <a:t/>
            </a:r>
            <a:br>
              <a:rPr lang="en-GB" sz="3200" dirty="0" smtClean="0">
                <a:solidFill>
                  <a:schemeClr val="accent1"/>
                </a:solidFill>
                <a:latin typeface="Arabic Typesetting" pitchFamily="66" charset="-78"/>
                <a:ea typeface="+mn-ea"/>
                <a:cs typeface="Arabic Typesetting" pitchFamily="66" charset="-78"/>
              </a:rPr>
            </a:br>
            <a:r>
              <a:rPr lang="ar-SY" sz="3200" dirty="0" smtClean="0">
                <a:solidFill>
                  <a:schemeClr val="accent1"/>
                </a:solidFill>
                <a:latin typeface="Arabic Typesetting" pitchFamily="66" charset="-78"/>
                <a:ea typeface="+mn-ea"/>
                <a:cs typeface="Arabic Typesetting" pitchFamily="66" charset="-78"/>
              </a:rPr>
              <a:t>خدمة المجتمع.</a:t>
            </a:r>
            <a:r>
              <a:rPr lang="en-GB" sz="3200" dirty="0" smtClean="0">
                <a:solidFill>
                  <a:schemeClr val="accent1"/>
                </a:solidFill>
                <a:latin typeface="Arabic Typesetting" pitchFamily="66" charset="-78"/>
                <a:ea typeface="+mn-ea"/>
                <a:cs typeface="Arabic Typesetting" pitchFamily="66" charset="-78"/>
              </a:rPr>
              <a:t/>
            </a:r>
            <a:br>
              <a:rPr lang="en-GB" sz="3200" dirty="0" smtClean="0">
                <a:solidFill>
                  <a:schemeClr val="accent1"/>
                </a:solidFill>
                <a:latin typeface="Arabic Typesetting" pitchFamily="66" charset="-78"/>
                <a:ea typeface="+mn-ea"/>
                <a:cs typeface="Arabic Typesetting" pitchFamily="66" charset="-78"/>
              </a:rPr>
            </a:br>
            <a:r>
              <a:rPr lang="ar-SY" sz="3200" dirty="0" smtClean="0">
                <a:solidFill>
                  <a:schemeClr val="accent1"/>
                </a:solidFill>
                <a:latin typeface="Arabic Typesetting" pitchFamily="66" charset="-78"/>
                <a:ea typeface="+mn-ea"/>
                <a:cs typeface="Arabic Typesetting" pitchFamily="66" charset="-78"/>
              </a:rPr>
              <a:t>جودة عملية التقويم(جودة المؤسسة،الطلاب،إدارة الامتحان، كفاية التعلم، أداء هيئة التدريس، </a:t>
            </a:r>
            <a:r>
              <a:rPr lang="en-GB" sz="3200" dirty="0" smtClean="0">
                <a:solidFill>
                  <a:schemeClr val="accent1"/>
                </a:solidFill>
                <a:latin typeface="Arabic Typesetting" pitchFamily="66" charset="-78"/>
                <a:ea typeface="+mn-ea"/>
                <a:cs typeface="Arabic Typesetting" pitchFamily="66" charset="-78"/>
              </a:rPr>
              <a:t/>
            </a:r>
            <a:br>
              <a:rPr lang="en-GB" sz="3200" dirty="0" smtClean="0">
                <a:solidFill>
                  <a:schemeClr val="accent1"/>
                </a:solidFill>
                <a:latin typeface="Arabic Typesetting" pitchFamily="66" charset="-78"/>
                <a:ea typeface="+mn-ea"/>
                <a:cs typeface="Arabic Typesetting" pitchFamily="66" charset="-78"/>
              </a:rPr>
            </a:br>
            <a:r>
              <a:rPr lang="ar-SY" sz="3200" dirty="0" smtClean="0">
                <a:solidFill>
                  <a:schemeClr val="accent1"/>
                </a:solidFill>
                <a:latin typeface="Arabic Typesetting" pitchFamily="66" charset="-78"/>
                <a:ea typeface="+mn-ea"/>
                <a:cs typeface="Arabic Typesetting" pitchFamily="66" charset="-78"/>
              </a:rPr>
              <a:t>أخلاقيات الجامعة (أخلاقيات الجامعة، رضا المستفيدين)</a:t>
            </a:r>
            <a:endParaRPr lang="en-GB" sz="4000" dirty="0" smtClean="0">
              <a:solidFill>
                <a:schemeClr val="accent1"/>
              </a:solidFill>
              <a:latin typeface="Arabic Typesetting" pitchFamily="66" charset="-78"/>
              <a:cs typeface="Arabic Typesetting" pitchFamily="66" charset="-78"/>
            </a:endParaRPr>
          </a:p>
        </p:txBody>
      </p:sp>
      <p:pic>
        <p:nvPicPr>
          <p:cNvPr id="4" name="Picture 3" descr="bs01157_"/>
          <p:cNvPicPr>
            <a:picLocks noGrp="1" noChangeAspect="1" noChangeArrowheads="1"/>
          </p:cNvPicPr>
          <p:nvPr>
            <p:ph idx="1"/>
          </p:nvPr>
        </p:nvPicPr>
        <p:blipFill>
          <a:blip r:embed="rId3"/>
          <a:srcRect/>
          <a:stretch>
            <a:fillRect/>
          </a:stretch>
        </p:blipFill>
        <p:spPr bwMode="auto">
          <a:xfrm>
            <a:off x="1" y="2137616"/>
            <a:ext cx="3047999" cy="3279696"/>
          </a:xfrm>
          <a:prstGeom prst="rect">
            <a:avLst/>
          </a:prstGeom>
          <a:noFill/>
        </p:spPr>
      </p:pic>
      <p:sp>
        <p:nvSpPr>
          <p:cNvPr id="8" name="مربع نص 7"/>
          <p:cNvSpPr txBox="1"/>
          <p:nvPr/>
        </p:nvSpPr>
        <p:spPr>
          <a:xfrm>
            <a:off x="4191000" y="533400"/>
            <a:ext cx="4953000" cy="769441"/>
          </a:xfrm>
          <a:prstGeom prst="rect">
            <a:avLst/>
          </a:prstGeom>
          <a:noFill/>
        </p:spPr>
        <p:txBody>
          <a:bodyPr wrap="square" rtlCol="0">
            <a:spAutoFit/>
          </a:bodyPr>
          <a:lstStyle/>
          <a:p>
            <a:r>
              <a:rPr lang="ar-SY" sz="4400" b="1" dirty="0" smtClean="0">
                <a:solidFill>
                  <a:srgbClr val="FF0000"/>
                </a:solidFill>
                <a:latin typeface="Arabic Typesetting" pitchFamily="66" charset="-78"/>
                <a:ea typeface="+mj-ea"/>
                <a:cs typeface="Arabic Typesetting" pitchFamily="66" charset="-78"/>
              </a:rPr>
              <a:t>ثالثاً</a:t>
            </a:r>
            <a:r>
              <a:rPr lang="ar-SY" sz="4400" b="1" dirty="0" smtClean="0">
                <a:solidFill>
                  <a:schemeClr val="accent1"/>
                </a:solidFill>
                <a:latin typeface="Arabic Typesetting" pitchFamily="66" charset="-78"/>
                <a:ea typeface="+mj-ea"/>
                <a:cs typeface="Arabic Typesetting" pitchFamily="66" charset="-78"/>
              </a:rPr>
              <a:t>: قوائم التحقق</a:t>
            </a:r>
            <a:endParaRPr lang="en-GB" sz="4400" b="1" dirty="0" smtClean="0">
              <a:solidFill>
                <a:schemeClr val="accent1"/>
              </a:solidFill>
              <a:latin typeface="Arabic Typesetting" pitchFamily="66" charset="-78"/>
              <a:ea typeface="+mj-ea"/>
              <a:cs typeface="Arabic Typesetting" pitchFamily="66" charset="-78"/>
            </a:endParaRPr>
          </a:p>
        </p:txBody>
      </p:sp>
      <p:pic>
        <p:nvPicPr>
          <p:cNvPr id="9" name="صورة 8" descr="شعار الجامعة.JPG"/>
          <p:cNvPicPr/>
          <p:nvPr/>
        </p:nvPicPr>
        <p:blipFill>
          <a:blip r:embed="rId4" cstate="print"/>
          <a:srcRect l="8461" t="10900" r="18630" b="10901"/>
          <a:stretch>
            <a:fillRect/>
          </a:stretch>
        </p:blipFill>
        <p:spPr>
          <a:xfrm>
            <a:off x="7010400" y="6019800"/>
            <a:ext cx="1905000" cy="838200"/>
          </a:xfrm>
          <a:prstGeom prst="rect">
            <a:avLst/>
          </a:prstGeom>
          <a:solidFill>
            <a:schemeClr val="accent1"/>
          </a:solidFill>
        </p:spPr>
      </p:pic>
      <p:graphicFrame>
        <p:nvGraphicFramePr>
          <p:cNvPr id="253955" name="Object 3"/>
          <p:cNvGraphicFramePr>
            <a:graphicFrameLocks noChangeAspect="1"/>
          </p:cNvGraphicFramePr>
          <p:nvPr/>
        </p:nvGraphicFramePr>
        <p:xfrm>
          <a:off x="6684962" y="1219200"/>
          <a:ext cx="2459038" cy="3429000"/>
        </p:xfrm>
        <a:graphic>
          <a:graphicData uri="http://schemas.openxmlformats.org/presentationml/2006/ole">
            <p:oleObj spid="_x0000_s253955" name="Clip" r:id="rId5" imgW="5157360" imgH="5624280" progId="">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685800"/>
          </a:xfrm>
        </p:spPr>
        <p:txBody>
          <a:bodyPr/>
          <a:lstStyle/>
          <a:p>
            <a:pPr algn="ctr" rtl="1"/>
            <a:r>
              <a:rPr lang="ar-SY" sz="4000" dirty="0" smtClean="0">
                <a:solidFill>
                  <a:schemeClr val="accent1"/>
                </a:solidFill>
                <a:latin typeface="Arabic Typesetting" pitchFamily="66" charset="-78"/>
                <a:cs typeface="Arabic Typesetting" pitchFamily="66" charset="-78"/>
              </a:rPr>
              <a:t>جزء من نموذج لقائمة التحقق من جودة رسالة المؤسسة وأهدافها</a:t>
            </a:r>
            <a:endParaRPr lang="en-GB" dirty="0"/>
          </a:p>
        </p:txBody>
      </p:sp>
      <p:graphicFrame>
        <p:nvGraphicFramePr>
          <p:cNvPr id="4" name="جدول 3"/>
          <p:cNvGraphicFramePr>
            <a:graphicFrameLocks noGrp="1"/>
          </p:cNvGraphicFramePr>
          <p:nvPr/>
        </p:nvGraphicFramePr>
        <p:xfrm>
          <a:off x="838200" y="990600"/>
          <a:ext cx="7543801" cy="5095435"/>
        </p:xfrm>
        <a:graphic>
          <a:graphicData uri="http://schemas.openxmlformats.org/drawingml/2006/table">
            <a:tbl>
              <a:tblPr rtl="1">
                <a:tableStyleId>{08FB837D-C827-4EFA-A057-4D05807E0F7C}</a:tableStyleId>
              </a:tblPr>
              <a:tblGrid>
                <a:gridCol w="5428716"/>
                <a:gridCol w="564023"/>
                <a:gridCol w="423017"/>
                <a:gridCol w="1128045"/>
              </a:tblGrid>
              <a:tr h="363415">
                <a:tc>
                  <a:txBody>
                    <a:bodyPr/>
                    <a:lstStyle/>
                    <a:p>
                      <a:pPr marL="228600" marR="0" algn="ctr" rtl="1">
                        <a:lnSpc>
                          <a:spcPct val="115000"/>
                        </a:lnSpc>
                        <a:spcBef>
                          <a:spcPts val="0"/>
                        </a:spcBef>
                        <a:spcAft>
                          <a:spcPts val="0"/>
                        </a:spcAft>
                      </a:pPr>
                      <a:r>
                        <a:rPr lang="ar-SA" sz="1800" b="1" dirty="0"/>
                        <a:t>جودة رسالة المؤسسة وأهدافها</a:t>
                      </a:r>
                      <a:endParaRPr lang="en-GB" sz="1800" b="1" dirty="0">
                        <a:latin typeface="Calibri"/>
                        <a:ea typeface="Times New Roman"/>
                        <a:cs typeface="Arial"/>
                      </a:endParaRPr>
                    </a:p>
                  </a:txBody>
                  <a:tcPr marL="68366" marR="68366" marT="0" marB="0"/>
                </a:tc>
                <a:tc>
                  <a:txBody>
                    <a:bodyPr/>
                    <a:lstStyle/>
                    <a:p>
                      <a:pPr marL="0" marR="0" rtl="0">
                        <a:lnSpc>
                          <a:spcPct val="115000"/>
                        </a:lnSpc>
                        <a:spcBef>
                          <a:spcPts val="0"/>
                        </a:spcBef>
                        <a:spcAft>
                          <a:spcPts val="0"/>
                        </a:spcAft>
                      </a:pPr>
                      <a:r>
                        <a:rPr lang="ar-SA" sz="1800" b="1" dirty="0"/>
                        <a:t>نعم</a:t>
                      </a:r>
                      <a:endParaRPr lang="en-GB" sz="1800" b="1" dirty="0">
                        <a:latin typeface="Calibri"/>
                        <a:ea typeface="Times New Roman"/>
                        <a:cs typeface="Arial"/>
                      </a:endParaRPr>
                    </a:p>
                  </a:txBody>
                  <a:tcPr marL="68366" marR="68366" marT="0" marB="0"/>
                </a:tc>
                <a:tc>
                  <a:txBody>
                    <a:bodyPr/>
                    <a:lstStyle/>
                    <a:p>
                      <a:pPr marL="0" marR="0" rtl="0">
                        <a:lnSpc>
                          <a:spcPct val="115000"/>
                        </a:lnSpc>
                        <a:spcBef>
                          <a:spcPts val="0"/>
                        </a:spcBef>
                        <a:spcAft>
                          <a:spcPts val="0"/>
                        </a:spcAft>
                      </a:pPr>
                      <a:r>
                        <a:rPr lang="ar-SA" sz="1800" b="1" dirty="0"/>
                        <a:t>لا</a:t>
                      </a:r>
                      <a:endParaRPr lang="en-GB" sz="1800" b="1" dirty="0">
                        <a:latin typeface="Calibri"/>
                        <a:ea typeface="Times New Roman"/>
                        <a:cs typeface="Arial"/>
                      </a:endParaRPr>
                    </a:p>
                  </a:txBody>
                  <a:tcPr marL="68366" marR="68366" marT="0" marB="0"/>
                </a:tc>
                <a:tc>
                  <a:txBody>
                    <a:bodyPr/>
                    <a:lstStyle/>
                    <a:p>
                      <a:pPr marL="0" marR="0" rtl="0">
                        <a:lnSpc>
                          <a:spcPct val="115000"/>
                        </a:lnSpc>
                        <a:spcBef>
                          <a:spcPts val="0"/>
                        </a:spcBef>
                        <a:spcAft>
                          <a:spcPts val="0"/>
                        </a:spcAft>
                      </a:pPr>
                      <a:r>
                        <a:rPr lang="ar-SY" sz="1800" b="1" dirty="0"/>
                        <a:t>ملاحظات</a:t>
                      </a:r>
                      <a:endParaRPr lang="en-GB" sz="1800" b="1" dirty="0">
                        <a:latin typeface="Calibri"/>
                        <a:ea typeface="Times New Roman"/>
                        <a:cs typeface="Arial"/>
                      </a:endParaRPr>
                    </a:p>
                  </a:txBody>
                  <a:tcPr marL="68366" marR="68366" marT="0" marB="0"/>
                </a:tc>
              </a:tr>
              <a:tr h="622998">
                <a:tc>
                  <a:txBody>
                    <a:bodyPr/>
                    <a:lstStyle/>
                    <a:p>
                      <a:pPr marL="342900" marR="0" lvl="0" indent="-342900" algn="just" rtl="1">
                        <a:lnSpc>
                          <a:spcPct val="115000"/>
                        </a:lnSpc>
                        <a:spcBef>
                          <a:spcPts val="0"/>
                        </a:spcBef>
                        <a:spcAft>
                          <a:spcPts val="0"/>
                        </a:spcAft>
                        <a:buFont typeface="Arial" pitchFamily="34" charset="0"/>
                        <a:buChar char="•"/>
                      </a:pPr>
                      <a:r>
                        <a:rPr lang="ar-SA" sz="1800" dirty="0"/>
                        <a:t>هل تملك المؤسسة بيان رسالة واضح يعبر عن رؤيتها وأهدافها الأكاديمية العامة والخاصة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311499">
                <a:tc>
                  <a:txBody>
                    <a:bodyPr/>
                    <a:lstStyle/>
                    <a:p>
                      <a:pPr marL="342900" marR="0" lvl="0" indent="-342900" algn="r" rtl="1">
                        <a:lnSpc>
                          <a:spcPct val="115000"/>
                        </a:lnSpc>
                        <a:spcBef>
                          <a:spcPts val="0"/>
                        </a:spcBef>
                        <a:spcAft>
                          <a:spcPts val="0"/>
                        </a:spcAft>
                        <a:buFont typeface="Arial" pitchFamily="34" charset="0"/>
                        <a:buChar char="•"/>
                      </a:pPr>
                      <a:r>
                        <a:rPr lang="ar-SA" sz="1800" dirty="0"/>
                        <a:t>هل تمت ترجمة الرسالة إلى أهداف عملية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622998">
                <a:tc>
                  <a:txBody>
                    <a:bodyPr/>
                    <a:lstStyle/>
                    <a:p>
                      <a:pPr marL="342900" marR="0" lvl="0" indent="-342900" algn="r" rtl="1">
                        <a:lnSpc>
                          <a:spcPct val="115000"/>
                        </a:lnSpc>
                        <a:spcBef>
                          <a:spcPts val="0"/>
                        </a:spcBef>
                        <a:spcAft>
                          <a:spcPts val="0"/>
                        </a:spcAft>
                        <a:buFont typeface="Arial" pitchFamily="34" charset="0"/>
                        <a:buChar char="•"/>
                      </a:pPr>
                      <a:r>
                        <a:rPr lang="ar-SA" sz="1800" dirty="0"/>
                        <a:t>هل ساهمت جميع الجهات المعنية داخل المؤسسة وخارجها في صياغة رؤية المؤسسة وبيان رسالتها وأهدافها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311499">
                <a:tc>
                  <a:txBody>
                    <a:bodyPr/>
                    <a:lstStyle/>
                    <a:p>
                      <a:pPr marL="342900" marR="0" lvl="0" indent="-342900" algn="r" rtl="1">
                        <a:lnSpc>
                          <a:spcPct val="115000"/>
                        </a:lnSpc>
                        <a:spcBef>
                          <a:spcPts val="0"/>
                        </a:spcBef>
                        <a:spcAft>
                          <a:spcPts val="0"/>
                        </a:spcAft>
                        <a:buFont typeface="Arial" pitchFamily="34" charset="0"/>
                        <a:buChar char="•"/>
                      </a:pPr>
                      <a:r>
                        <a:rPr lang="ar-SA" sz="1800" dirty="0"/>
                        <a:t>هل تم شرح الرؤية والرسالة لمتخلف الجهات المعنية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311499">
                <a:tc>
                  <a:txBody>
                    <a:bodyPr/>
                    <a:lstStyle/>
                    <a:p>
                      <a:pPr marL="342900" marR="0" lvl="0" indent="-342900" algn="r" rtl="1">
                        <a:lnSpc>
                          <a:spcPct val="115000"/>
                        </a:lnSpc>
                        <a:spcBef>
                          <a:spcPts val="0"/>
                        </a:spcBef>
                        <a:spcAft>
                          <a:spcPts val="0"/>
                        </a:spcAft>
                        <a:buFont typeface="Arial" pitchFamily="34" charset="0"/>
                        <a:buChar char="•"/>
                      </a:pPr>
                      <a:r>
                        <a:rPr lang="ar-SA" sz="1800" dirty="0"/>
                        <a:t>هل أهداف المؤسسة شاملة وهل تعكس الهدف البعيد للمؤسسة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311499">
                <a:tc>
                  <a:txBody>
                    <a:bodyPr/>
                    <a:lstStyle/>
                    <a:p>
                      <a:pPr marL="342900" marR="0" lvl="0" indent="-342900" algn="r" rtl="1">
                        <a:lnSpc>
                          <a:spcPct val="115000"/>
                        </a:lnSpc>
                        <a:spcBef>
                          <a:spcPts val="0"/>
                        </a:spcBef>
                        <a:spcAft>
                          <a:spcPts val="0"/>
                        </a:spcAft>
                        <a:buFont typeface="Arial" pitchFamily="34" charset="0"/>
                        <a:buChar char="•"/>
                      </a:pPr>
                      <a:r>
                        <a:rPr lang="ar-SA" sz="1800" dirty="0"/>
                        <a:t>هل أهداف المؤسسة قابلة للقياس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622998">
                <a:tc>
                  <a:txBody>
                    <a:bodyPr/>
                    <a:lstStyle/>
                    <a:p>
                      <a:pPr marL="342900" marR="0" lvl="0" indent="-342900" algn="r" rtl="1">
                        <a:lnSpc>
                          <a:spcPct val="115000"/>
                        </a:lnSpc>
                        <a:spcBef>
                          <a:spcPts val="0"/>
                        </a:spcBef>
                        <a:spcAft>
                          <a:spcPts val="0"/>
                        </a:spcAft>
                        <a:buFont typeface="Arial" pitchFamily="34" charset="0"/>
                        <a:buChar char="•"/>
                      </a:pPr>
                      <a:r>
                        <a:rPr lang="ar-SA" sz="1800" dirty="0"/>
                        <a:t>هل تمت الموافقة عل الرسالة والأهداف من قبل مجلس الإدارة ( مجلس الجامعة / مجلس التعليم العالي)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622998">
                <a:tc>
                  <a:txBody>
                    <a:bodyPr/>
                    <a:lstStyle/>
                    <a:p>
                      <a:pPr marL="342900" marR="0" lvl="0" indent="-342900" algn="r" rtl="1">
                        <a:lnSpc>
                          <a:spcPct val="115000"/>
                        </a:lnSpc>
                        <a:spcBef>
                          <a:spcPts val="0"/>
                        </a:spcBef>
                        <a:spcAft>
                          <a:spcPts val="0"/>
                        </a:spcAft>
                        <a:buFont typeface="Arial" pitchFamily="34" charset="0"/>
                        <a:buChar char="•"/>
                      </a:pPr>
                      <a:r>
                        <a:rPr lang="ar-SA" sz="1800" dirty="0"/>
                        <a:t>هل تم الإعلان عن الرسالة والأهداف في المجتمع وبين أعضاء هيئة التدريس والإدارة والطلاب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311499">
                <a:tc>
                  <a:txBody>
                    <a:bodyPr/>
                    <a:lstStyle/>
                    <a:p>
                      <a:pPr marL="342900" marR="0" lvl="0" indent="-342900" algn="r" rtl="1">
                        <a:lnSpc>
                          <a:spcPct val="115000"/>
                        </a:lnSpc>
                        <a:spcBef>
                          <a:spcPts val="0"/>
                        </a:spcBef>
                        <a:spcAft>
                          <a:spcPts val="0"/>
                        </a:spcAft>
                        <a:buFont typeface="Arial" pitchFamily="34" charset="0"/>
                        <a:buChar char="•"/>
                      </a:pPr>
                      <a:r>
                        <a:rPr lang="ar-SA" sz="1800" dirty="0"/>
                        <a:t>هل قامت المؤسسة بمراجعة رسالتها وأهدافها من أجل تحقيق التطويرات الممكنة ؟</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a:latin typeface="Calibri"/>
                        <a:ea typeface="Times New Roman"/>
                        <a:cs typeface="Arial"/>
                      </a:endParaRPr>
                    </a:p>
                  </a:txBody>
                  <a:tcPr marL="68366" marR="68366" marT="0" marB="0"/>
                </a:tc>
              </a:tr>
              <a:tr h="311499">
                <a:tc>
                  <a:txBody>
                    <a:bodyPr/>
                    <a:lstStyle/>
                    <a:p>
                      <a:pPr marL="342900" marR="0" lvl="0" indent="-342900" algn="r" rtl="1">
                        <a:lnSpc>
                          <a:spcPct val="115000"/>
                        </a:lnSpc>
                        <a:spcBef>
                          <a:spcPts val="0"/>
                        </a:spcBef>
                        <a:spcAft>
                          <a:spcPts val="0"/>
                        </a:spcAft>
                        <a:buFont typeface="Arial" pitchFamily="34" charset="0"/>
                        <a:buChar char="•"/>
                      </a:pPr>
                      <a:r>
                        <a:rPr lang="ar-SA" sz="1800" dirty="0"/>
                        <a:t>ها تعتبر أهداف المؤسسة واقعية وطموحة على حد سواء؟</a:t>
                      </a:r>
                      <a:endParaRPr lang="en-GB" sz="1800" dirty="0">
                        <a:latin typeface="Times New Roman"/>
                        <a:ea typeface="Times New Roman"/>
                        <a:cs typeface="Simplified Arabic"/>
                      </a:endParaRPr>
                    </a:p>
                  </a:txBody>
                  <a:tcPr marL="68366" marR="68366" marT="0" marB="0"/>
                </a:tc>
                <a:tc>
                  <a:txBody>
                    <a:bodyPr/>
                    <a:lstStyle/>
                    <a:p>
                      <a:pPr marL="0" marR="0" rtl="1">
                        <a:lnSpc>
                          <a:spcPct val="115000"/>
                        </a:lnSpc>
                        <a:spcBef>
                          <a:spcPts val="0"/>
                        </a:spcBef>
                        <a:spcAft>
                          <a:spcPts val="0"/>
                        </a:spcAft>
                      </a:pPr>
                      <a:endParaRPr lang="ar-SA" sz="1800" dirty="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dirty="0">
                        <a:latin typeface="Calibri"/>
                        <a:ea typeface="Times New Roman"/>
                        <a:cs typeface="Arial"/>
                      </a:endParaRPr>
                    </a:p>
                  </a:txBody>
                  <a:tcPr marL="68366" marR="68366" marT="0" marB="0"/>
                </a:tc>
                <a:tc>
                  <a:txBody>
                    <a:bodyPr/>
                    <a:lstStyle/>
                    <a:p>
                      <a:pPr marL="0" marR="0" rtl="1">
                        <a:lnSpc>
                          <a:spcPct val="115000"/>
                        </a:lnSpc>
                        <a:spcBef>
                          <a:spcPts val="0"/>
                        </a:spcBef>
                        <a:spcAft>
                          <a:spcPts val="0"/>
                        </a:spcAft>
                      </a:pPr>
                      <a:endParaRPr lang="ar-SA" sz="1800" dirty="0">
                        <a:latin typeface="Calibri"/>
                        <a:ea typeface="Times New Roman"/>
                        <a:cs typeface="Arial"/>
                      </a:endParaRPr>
                    </a:p>
                  </a:txBody>
                  <a:tcPr marL="68366" marR="68366" marT="0" marB="0"/>
                </a:tc>
              </a:tr>
            </a:tbl>
          </a:graphicData>
        </a:graphic>
      </p:graphicFrame>
      <p:pic>
        <p:nvPicPr>
          <p:cNvPr id="5" name="صورة 4"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686800" cy="1143000"/>
          </a:xfrm>
        </p:spPr>
        <p:txBody>
          <a:bodyPr/>
          <a:lstStyle/>
          <a:p>
            <a:pPr algn="ctr" rtl="1"/>
            <a:r>
              <a:rPr lang="ar-SY" sz="4000" dirty="0" smtClean="0">
                <a:solidFill>
                  <a:schemeClr val="accent1"/>
                </a:solidFill>
                <a:latin typeface="Arabic Typesetting" pitchFamily="66" charset="-78"/>
                <a:cs typeface="Arabic Typesetting" pitchFamily="66" charset="-78"/>
              </a:rPr>
              <a:t>قائمة التحقق للبرنامج الأكاديمي ومناهج التعلم </a:t>
            </a:r>
            <a:endParaRPr lang="en-GB" sz="4000" dirty="0" smtClean="0">
              <a:solidFill>
                <a:schemeClr val="accent1"/>
              </a:solidFill>
              <a:latin typeface="Arabic Typesetting" pitchFamily="66" charset="-78"/>
              <a:cs typeface="Arabic Typesetting" pitchFamily="66" charset="-78"/>
            </a:endParaRPr>
          </a:p>
        </p:txBody>
      </p:sp>
      <p:graphicFrame>
        <p:nvGraphicFramePr>
          <p:cNvPr id="4" name="جدول 3"/>
          <p:cNvGraphicFramePr>
            <a:graphicFrameLocks noGrp="1"/>
          </p:cNvGraphicFramePr>
          <p:nvPr/>
        </p:nvGraphicFramePr>
        <p:xfrm>
          <a:off x="0" y="1295400"/>
          <a:ext cx="9144000" cy="5009090"/>
        </p:xfrm>
        <a:graphic>
          <a:graphicData uri="http://schemas.openxmlformats.org/drawingml/2006/table">
            <a:tbl>
              <a:tblPr rtl="1">
                <a:tableStyleId>{08FB837D-C827-4EFA-A057-4D05807E0F7C}</a:tableStyleId>
              </a:tblPr>
              <a:tblGrid>
                <a:gridCol w="6650179"/>
                <a:gridCol w="665017"/>
                <a:gridCol w="498766"/>
                <a:gridCol w="1330038"/>
              </a:tblGrid>
              <a:tr h="592538">
                <a:tc>
                  <a:txBody>
                    <a:bodyPr/>
                    <a:lstStyle/>
                    <a:p>
                      <a:pPr marL="228600" marR="0" algn="ctr" rtl="1">
                        <a:lnSpc>
                          <a:spcPct val="115000"/>
                        </a:lnSpc>
                        <a:spcBef>
                          <a:spcPts val="0"/>
                        </a:spcBef>
                        <a:spcAft>
                          <a:spcPts val="0"/>
                        </a:spcAft>
                      </a:pPr>
                      <a:r>
                        <a:rPr lang="ar-SA" sz="2000" b="1" dirty="0"/>
                        <a:t>البرنامج الأكاديمي ومناهج التعلم</a:t>
                      </a:r>
                      <a:endParaRPr lang="en-GB" sz="2000" b="1" dirty="0">
                        <a:latin typeface="Calibri"/>
                        <a:ea typeface="Times New Roman"/>
                        <a:cs typeface="Arial"/>
                      </a:endParaRPr>
                    </a:p>
                  </a:txBody>
                  <a:tcPr marL="50739" marR="50739" marT="0" marB="0"/>
                </a:tc>
                <a:tc>
                  <a:txBody>
                    <a:bodyPr/>
                    <a:lstStyle/>
                    <a:p>
                      <a:pPr algn="r" rtl="1"/>
                      <a:r>
                        <a:rPr lang="ar-SA" sz="1600" b="1" dirty="0" smtClean="0"/>
                        <a:t>نعم</a:t>
                      </a:r>
                      <a:r>
                        <a:rPr lang="en-GB" sz="1600" b="1" dirty="0" smtClean="0"/>
                        <a:t> </a:t>
                      </a:r>
                      <a:endParaRPr lang="en-GB" sz="1600" b="1" dirty="0">
                        <a:latin typeface="Calibri"/>
                        <a:cs typeface="Arial"/>
                      </a:endParaRPr>
                    </a:p>
                  </a:txBody>
                  <a:tcPr marL="50739" marR="50739" marT="0" marB="0"/>
                </a:tc>
                <a:tc>
                  <a:txBody>
                    <a:bodyPr/>
                    <a:lstStyle/>
                    <a:p>
                      <a:pPr marL="0" marR="0" algn="ctr" rtl="0">
                        <a:lnSpc>
                          <a:spcPct val="115000"/>
                        </a:lnSpc>
                        <a:spcBef>
                          <a:spcPts val="0"/>
                        </a:spcBef>
                        <a:spcAft>
                          <a:spcPts val="0"/>
                        </a:spcAft>
                      </a:pPr>
                      <a:r>
                        <a:rPr lang="ar-SA" sz="1600" b="1" dirty="0"/>
                        <a:t>لا</a:t>
                      </a:r>
                      <a:endParaRPr lang="en-GB" sz="1600" b="1" dirty="0">
                        <a:latin typeface="Calibri"/>
                        <a:ea typeface="Times New Roman"/>
                        <a:cs typeface="Arial"/>
                      </a:endParaRPr>
                    </a:p>
                  </a:txBody>
                  <a:tcPr marL="50739" marR="50739" marT="0" marB="0"/>
                </a:tc>
                <a:tc>
                  <a:txBody>
                    <a:bodyPr/>
                    <a:lstStyle/>
                    <a:p>
                      <a:pPr marL="0" marR="0" algn="ctr" rtl="0">
                        <a:lnSpc>
                          <a:spcPct val="115000"/>
                        </a:lnSpc>
                        <a:spcBef>
                          <a:spcPts val="0"/>
                        </a:spcBef>
                        <a:spcAft>
                          <a:spcPts val="0"/>
                        </a:spcAft>
                      </a:pPr>
                      <a:r>
                        <a:rPr lang="ar-SA" sz="1600" b="1" dirty="0"/>
                        <a:t>ملاحظات</a:t>
                      </a:r>
                      <a:endParaRPr lang="en-GB" sz="1600" b="1" dirty="0">
                        <a:latin typeface="Calibri"/>
                        <a:ea typeface="Times New Roman"/>
                        <a:cs typeface="Arial"/>
                      </a:endParaRPr>
                    </a:p>
                  </a:txBody>
                  <a:tcPr marL="50739" marR="50739" marT="0" marB="0"/>
                </a:tc>
              </a:tr>
              <a:tr h="577670">
                <a:tc>
                  <a:txBody>
                    <a:bodyPr/>
                    <a:lstStyle/>
                    <a:p>
                      <a:pPr marL="342900" marR="0" lvl="0" indent="-342900" algn="r" rtl="1">
                        <a:lnSpc>
                          <a:spcPct val="115000"/>
                        </a:lnSpc>
                        <a:spcBef>
                          <a:spcPts val="0"/>
                        </a:spcBef>
                        <a:spcAft>
                          <a:spcPts val="0"/>
                        </a:spcAft>
                        <a:buFont typeface="Arial" pitchFamily="34" charset="0"/>
                        <a:buChar char="•"/>
                      </a:pPr>
                      <a:r>
                        <a:rPr lang="ar-SA" sz="1800" dirty="0"/>
                        <a:t>هل تنسجم برامج المؤسسة ومناهجها مع الفلسفة الكلية للدولة وهل تحقيق رسالتها وأهدافها؟ وهل تلبي حاجات الطلاب والمجتمع وكذلك متطلبات تنمية شخصية الطالب؟</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288835">
                <a:tc>
                  <a:txBody>
                    <a:bodyPr/>
                    <a:lstStyle/>
                    <a:p>
                      <a:pPr marL="342900" marR="0" lvl="0" indent="-342900" algn="r" rtl="1">
                        <a:lnSpc>
                          <a:spcPct val="115000"/>
                        </a:lnSpc>
                        <a:spcBef>
                          <a:spcPts val="0"/>
                        </a:spcBef>
                        <a:spcAft>
                          <a:spcPts val="0"/>
                        </a:spcAft>
                        <a:buFont typeface="Arial" pitchFamily="34" charset="0"/>
                        <a:buChar char="•"/>
                      </a:pPr>
                      <a:r>
                        <a:rPr lang="ar-SA" sz="1800" dirty="0"/>
                        <a:t>هل تلبي برامج المؤسسة وتخصصاتها حاجات الطلاب والمجتمع؟</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577670">
                <a:tc>
                  <a:txBody>
                    <a:bodyPr/>
                    <a:lstStyle/>
                    <a:p>
                      <a:pPr marL="342900" marR="0" lvl="0" indent="-342900" algn="r" rtl="1">
                        <a:lnSpc>
                          <a:spcPct val="115000"/>
                        </a:lnSpc>
                        <a:spcBef>
                          <a:spcPts val="0"/>
                        </a:spcBef>
                        <a:spcAft>
                          <a:spcPts val="0"/>
                        </a:spcAft>
                        <a:buFont typeface="Arial" pitchFamily="34" charset="0"/>
                        <a:buChar char="•"/>
                      </a:pPr>
                      <a:r>
                        <a:rPr lang="ar-SA" sz="1800" dirty="0"/>
                        <a:t>هل تتضمن الخطط الأكاديمية تفاصيل برنامج الطالب والأهداف المحددة التي يمكن أن تضمن الدمج مع خطط جميع الأقسام الأكاديمية؟</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529308">
                <a:tc>
                  <a:txBody>
                    <a:bodyPr/>
                    <a:lstStyle/>
                    <a:p>
                      <a:pPr marL="342900" marR="0" lvl="0" indent="-342900" algn="r" rtl="1">
                        <a:lnSpc>
                          <a:spcPct val="115000"/>
                        </a:lnSpc>
                        <a:spcBef>
                          <a:spcPts val="0"/>
                        </a:spcBef>
                        <a:spcAft>
                          <a:spcPts val="0"/>
                        </a:spcAft>
                        <a:buFont typeface="Arial" pitchFamily="34" charset="0"/>
                        <a:buChar char="•"/>
                      </a:pPr>
                      <a:r>
                        <a:rPr lang="ar-SA" sz="1800" dirty="0"/>
                        <a:t>هل تتضمن هذه الخطط قواعد لتسجيل الطلاب وإنذارهم وفصلهم ونقلهم بين التخصصات ؟</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288835">
                <a:tc>
                  <a:txBody>
                    <a:bodyPr/>
                    <a:lstStyle/>
                    <a:p>
                      <a:pPr marL="342900" marR="0" lvl="0" indent="-342900" algn="r" rtl="1">
                        <a:lnSpc>
                          <a:spcPct val="115000"/>
                        </a:lnSpc>
                        <a:spcBef>
                          <a:spcPts val="0"/>
                        </a:spcBef>
                        <a:spcAft>
                          <a:spcPts val="0"/>
                        </a:spcAft>
                        <a:buFont typeface="Arial" pitchFamily="34" charset="0"/>
                        <a:buChar char="•"/>
                      </a:pPr>
                      <a:r>
                        <a:rPr lang="ar-SA" sz="1800" dirty="0"/>
                        <a:t>هل تقدم المؤسسة محتوى كل برنامج (نظام فصلي أو سنوي، ساعات </a:t>
                      </a:r>
                      <a:r>
                        <a:rPr lang="ar-SA" sz="1800" dirty="0" err="1"/>
                        <a:t>درسية</a:t>
                      </a:r>
                      <a:r>
                        <a:rPr lang="ar-SA" sz="1800" dirty="0"/>
                        <a:t>، </a:t>
                      </a:r>
                      <a:r>
                        <a:rPr lang="ar-SA" sz="1800" dirty="0" err="1"/>
                        <a:t>إلخ</a:t>
                      </a:r>
                      <a:r>
                        <a:rPr lang="ar-SA" sz="1800" dirty="0"/>
                        <a:t>)؟</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288835">
                <a:tc>
                  <a:txBody>
                    <a:bodyPr/>
                    <a:lstStyle/>
                    <a:p>
                      <a:pPr marL="342900" marR="0" lvl="0" indent="-342900" algn="r" rtl="1">
                        <a:lnSpc>
                          <a:spcPct val="115000"/>
                        </a:lnSpc>
                        <a:spcBef>
                          <a:spcPts val="0"/>
                        </a:spcBef>
                        <a:spcAft>
                          <a:spcPts val="0"/>
                        </a:spcAft>
                        <a:buFont typeface="Arial" pitchFamily="34" charset="0"/>
                        <a:buChar char="•"/>
                      </a:pPr>
                      <a:r>
                        <a:rPr lang="ar-SA" sz="1800" dirty="0"/>
                        <a:t>هل يوجد في المؤسسة أكثر من نظام أكاديمي واحد؟</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288835">
                <a:tc>
                  <a:txBody>
                    <a:bodyPr/>
                    <a:lstStyle/>
                    <a:p>
                      <a:pPr marL="342900" marR="0" lvl="0" indent="-342900" algn="r" rtl="1">
                        <a:lnSpc>
                          <a:spcPct val="115000"/>
                        </a:lnSpc>
                        <a:spcBef>
                          <a:spcPts val="0"/>
                        </a:spcBef>
                        <a:spcAft>
                          <a:spcPts val="0"/>
                        </a:spcAft>
                        <a:buFont typeface="Arial" pitchFamily="34" charset="0"/>
                        <a:buChar char="•"/>
                      </a:pPr>
                      <a:r>
                        <a:rPr lang="ar-SA" sz="1800" dirty="0"/>
                        <a:t>هل تسمح أنظمة المؤسسة للطلاب باختيار المقرر التعليمي الذي يودون دراسته؟</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288835">
                <a:tc>
                  <a:txBody>
                    <a:bodyPr/>
                    <a:lstStyle/>
                    <a:p>
                      <a:pPr marL="342900" marR="0" lvl="0" indent="-342900" algn="r" rtl="1">
                        <a:lnSpc>
                          <a:spcPct val="115000"/>
                        </a:lnSpc>
                        <a:spcBef>
                          <a:spcPts val="0"/>
                        </a:spcBef>
                        <a:spcAft>
                          <a:spcPts val="0"/>
                        </a:spcAft>
                        <a:buFont typeface="Arial" pitchFamily="34" charset="0"/>
                        <a:buChar char="•"/>
                      </a:pPr>
                      <a:r>
                        <a:rPr lang="ar-SA" sz="1800" dirty="0"/>
                        <a:t>هل تضمن خطط الدراسة تحقيق التوازن بين البرامج المتخصصة والعامة؟</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577670">
                <a:tc>
                  <a:txBody>
                    <a:bodyPr/>
                    <a:lstStyle/>
                    <a:p>
                      <a:pPr marL="342900" marR="0" lvl="0" indent="-342900" algn="r" rtl="1">
                        <a:lnSpc>
                          <a:spcPct val="115000"/>
                        </a:lnSpc>
                        <a:spcBef>
                          <a:spcPts val="0"/>
                        </a:spcBef>
                        <a:spcAft>
                          <a:spcPts val="0"/>
                        </a:spcAft>
                        <a:buFont typeface="Arial" pitchFamily="34" charset="0"/>
                        <a:buChar char="•"/>
                      </a:pPr>
                      <a:r>
                        <a:rPr lang="ar-SA" sz="1800" dirty="0"/>
                        <a:t>هل تملك المؤسسة إحصاءات حول عدد الخريجين وعلاماتهم وعدد الذين سجلوا في كل برنامج؟</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r>
              <a:tr h="288835">
                <a:tc>
                  <a:txBody>
                    <a:bodyPr/>
                    <a:lstStyle/>
                    <a:p>
                      <a:pPr marL="342900" marR="0" lvl="0" indent="-342900" algn="r" rtl="1">
                        <a:lnSpc>
                          <a:spcPct val="115000"/>
                        </a:lnSpc>
                        <a:spcBef>
                          <a:spcPts val="0"/>
                        </a:spcBef>
                        <a:spcAft>
                          <a:spcPts val="0"/>
                        </a:spcAft>
                        <a:buFont typeface="Arial" pitchFamily="34" charset="0"/>
                        <a:buChar char="•"/>
                      </a:pPr>
                      <a:r>
                        <a:rPr lang="ar-SA" sz="1800" dirty="0"/>
                        <a:t>هل هناك ملف منفصل لكل مادة بين كافة المعلومات ذات الصلة بهذه المادة؟</a:t>
                      </a:r>
                      <a:endParaRPr lang="en-GB" sz="1800" dirty="0">
                        <a:latin typeface="Times New Roman"/>
                        <a:ea typeface="Times New Roman"/>
                        <a:cs typeface="Simplified Arabic"/>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a:latin typeface="Calibri"/>
                        <a:ea typeface="Times New Roman"/>
                        <a:cs typeface="Arial"/>
                      </a:endParaRPr>
                    </a:p>
                  </a:txBody>
                  <a:tcPr marL="50739" marR="50739" marT="0" marB="0"/>
                </a:tc>
                <a:tc>
                  <a:txBody>
                    <a:bodyPr/>
                    <a:lstStyle/>
                    <a:p>
                      <a:pPr marL="0" marR="0" algn="r" rtl="1">
                        <a:lnSpc>
                          <a:spcPct val="115000"/>
                        </a:lnSpc>
                        <a:spcBef>
                          <a:spcPts val="0"/>
                        </a:spcBef>
                        <a:spcAft>
                          <a:spcPts val="0"/>
                        </a:spcAft>
                      </a:pPr>
                      <a:endParaRPr lang="ar-SA" sz="1600" dirty="0">
                        <a:latin typeface="Calibri"/>
                        <a:ea typeface="Times New Roman"/>
                        <a:cs typeface="Arial"/>
                      </a:endParaRPr>
                    </a:p>
                  </a:txBody>
                  <a:tcPr marL="50739" marR="50739" marT="0" marB="0"/>
                </a:tc>
              </a:tr>
            </a:tbl>
          </a:graphicData>
        </a:graphic>
      </p:graphicFrame>
      <p:sp>
        <p:nvSpPr>
          <p:cNvPr id="256001" name="Text Box 1"/>
          <p:cNvSpPr txBox="1">
            <a:spLocks noChangeArrowheads="1"/>
          </p:cNvSpPr>
          <p:nvPr/>
        </p:nvSpPr>
        <p:spPr bwMode="auto">
          <a:xfrm>
            <a:off x="288925" y="-444500"/>
            <a:ext cx="3314700" cy="3714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 name="صورة 5"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Y" sz="4000" dirty="0" smtClean="0">
                <a:solidFill>
                  <a:srgbClr val="FF0000"/>
                </a:solidFill>
                <a:latin typeface="Arabic Typesetting" pitchFamily="66" charset="-78"/>
                <a:cs typeface="Arabic Typesetting" pitchFamily="66" charset="-78"/>
              </a:rPr>
              <a:t>تابع</a:t>
            </a:r>
            <a:r>
              <a:rPr lang="ar-SY" sz="4000" dirty="0" smtClean="0">
                <a:solidFill>
                  <a:schemeClr val="accent1"/>
                </a:solidFill>
                <a:latin typeface="Arabic Typesetting" pitchFamily="66" charset="-78"/>
                <a:cs typeface="Arabic Typesetting" pitchFamily="66" charset="-78"/>
              </a:rPr>
              <a:t>...قوائم التحقق</a:t>
            </a:r>
            <a:endParaRPr lang="en-GB" sz="4000" dirty="0" smtClean="0">
              <a:solidFill>
                <a:schemeClr val="accent1"/>
              </a:solidFill>
              <a:latin typeface="Arabic Typesetting" pitchFamily="66" charset="-78"/>
              <a:cs typeface="Arabic Typesetting" pitchFamily="66" charset="-78"/>
            </a:endParaRPr>
          </a:p>
        </p:txBody>
      </p:sp>
      <p:sp>
        <p:nvSpPr>
          <p:cNvPr id="3" name="عنصر نائب للمحتوى 2"/>
          <p:cNvSpPr>
            <a:spLocks noGrp="1"/>
          </p:cNvSpPr>
          <p:nvPr>
            <p:ph idx="1"/>
          </p:nvPr>
        </p:nvSpPr>
        <p:spPr/>
        <p:txBody>
          <a:bodyPr/>
          <a:lstStyle/>
          <a:p>
            <a:pPr algn="r" rtl="1">
              <a:buNone/>
            </a:pPr>
            <a:r>
              <a:rPr lang="ar-SY" b="1" dirty="0" smtClean="0">
                <a:latin typeface="Arabic Typesetting" pitchFamily="66" charset="-78"/>
                <a:cs typeface="Arabic Typesetting" pitchFamily="66" charset="-78"/>
              </a:rPr>
              <a:t>وبعد أن يجد المدقق في الوثائق إجابة على كل سؤال من الأسئلة المتعلقة بالمقياس يقوم المدقق </a:t>
            </a:r>
            <a:r>
              <a:rPr lang="ar-SY" b="1" dirty="0" err="1" smtClean="0">
                <a:latin typeface="Arabic Typesetting" pitchFamily="66" charset="-78"/>
                <a:cs typeface="Arabic Typesetting" pitchFamily="66" charset="-78"/>
              </a:rPr>
              <a:t>بــ</a:t>
            </a:r>
            <a:r>
              <a:rPr lang="ar-SY" b="1" dirty="0" smtClean="0">
                <a:latin typeface="Arabic Typesetting" pitchFamily="66" charset="-78"/>
                <a:cs typeface="Arabic Typesetting" pitchFamily="66" charset="-78"/>
              </a:rPr>
              <a:t>:</a:t>
            </a:r>
            <a:endParaRPr lang="en-GB" b="1" dirty="0" smtClean="0">
              <a:latin typeface="Arabic Typesetting" pitchFamily="66" charset="-78"/>
              <a:cs typeface="Arabic Typesetting" pitchFamily="66" charset="-78"/>
            </a:endParaRPr>
          </a:p>
          <a:p>
            <a:pPr lvl="0" algn="r" rtl="1"/>
            <a:r>
              <a:rPr lang="ar-SY" b="1" dirty="0" smtClean="0">
                <a:latin typeface="Arabic Typesetting" pitchFamily="66" charset="-78"/>
                <a:cs typeface="Arabic Typesetting" pitchFamily="66" charset="-78"/>
              </a:rPr>
              <a:t>تقييم كل بند من بنود المقاييس التالية ومنح درجة لكل مقياس</a:t>
            </a:r>
            <a:endParaRPr lang="en-GB" b="1" dirty="0" smtClean="0">
              <a:latin typeface="Arabic Typesetting" pitchFamily="66" charset="-78"/>
              <a:cs typeface="Arabic Typesetting" pitchFamily="66" charset="-78"/>
            </a:endParaRPr>
          </a:p>
          <a:p>
            <a:pPr lvl="0" algn="r" rtl="1"/>
            <a:r>
              <a:rPr lang="ar-SY" b="1" dirty="0" smtClean="0">
                <a:latin typeface="Arabic Typesetting" pitchFamily="66" charset="-78"/>
                <a:cs typeface="Arabic Typesetting" pitchFamily="66" charset="-78"/>
              </a:rPr>
              <a:t>إحصاء عدد الأسئلة التي حصلت على الإجابة "نعم" في جميع المقاييس.</a:t>
            </a:r>
            <a:endParaRPr lang="en-GB" b="1" dirty="0" smtClean="0">
              <a:latin typeface="Arabic Typesetting" pitchFamily="66" charset="-78"/>
              <a:cs typeface="Arabic Typesetting" pitchFamily="66" charset="-78"/>
            </a:endParaRPr>
          </a:p>
          <a:p>
            <a:pPr lvl="0" algn="r" rtl="1"/>
            <a:r>
              <a:rPr lang="ar-SY" b="1" dirty="0" smtClean="0">
                <a:latin typeface="Arabic Typesetting" pitchFamily="66" charset="-78"/>
                <a:cs typeface="Arabic Typesetting" pitchFamily="66" charset="-78"/>
              </a:rPr>
              <a:t>إذا حاز العمل على "نعم" يمكن عندها اعتبار العمل المقدم من قبل الكلية ناجحاً والسماح له بالعرض على مديرية التقويم والاعتماد لتقديمه إلى مجلس التعليم العالي وتبنيه</a:t>
            </a:r>
            <a:endParaRPr lang="en-GB" b="1" dirty="0" smtClean="0">
              <a:latin typeface="Arabic Typesetting" pitchFamily="66" charset="-78"/>
              <a:cs typeface="Arabic Typesetting" pitchFamily="66" charset="-78"/>
            </a:endParaRPr>
          </a:p>
          <a:p>
            <a:pPr lvl="0" algn="r" rtl="1"/>
            <a:r>
              <a:rPr lang="ar-SY" b="1" dirty="0" smtClean="0">
                <a:latin typeface="Arabic Typesetting" pitchFamily="66" charset="-78"/>
                <a:cs typeface="Arabic Typesetting" pitchFamily="66" charset="-78"/>
              </a:rPr>
              <a:t>إذا لم يكن كذلك يجب إعادة العمل إلى الكلية لتحسين العمل المقدم وتقديمه مرة أخرى مع ذكر الثغرات لتلافيها.</a:t>
            </a:r>
            <a:endParaRPr lang="en-GB" b="1" dirty="0" smtClean="0">
              <a:latin typeface="Arabic Typesetting" pitchFamily="66" charset="-78"/>
              <a:cs typeface="Arabic Typesetting" pitchFamily="66" charset="-78"/>
            </a:endParaRPr>
          </a:p>
          <a:p>
            <a:pPr algn="r"/>
            <a:endParaRPr lang="en-GB" b="1" dirty="0" smtClean="0">
              <a:latin typeface="Arabic Typesetting" pitchFamily="66" charset="-78"/>
              <a:cs typeface="Arabic Typesetting" pitchFamily="66" charset="-78"/>
            </a:endParaRPr>
          </a:p>
        </p:txBody>
      </p:sp>
      <p:pic>
        <p:nvPicPr>
          <p:cNvPr id="4" name="صورة 3"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Y" sz="4400" dirty="0" smtClean="0">
                <a:solidFill>
                  <a:srgbClr val="FF0000"/>
                </a:solidFill>
                <a:latin typeface="Arabic Typesetting" pitchFamily="66" charset="-78"/>
                <a:cs typeface="Arabic Typesetting" pitchFamily="66" charset="-78"/>
              </a:rPr>
              <a:t>تابع</a:t>
            </a:r>
            <a:r>
              <a:rPr lang="ar-SY" sz="4400" dirty="0" smtClean="0">
                <a:solidFill>
                  <a:schemeClr val="accent1"/>
                </a:solidFill>
                <a:latin typeface="Arabic Typesetting" pitchFamily="66" charset="-78"/>
                <a:cs typeface="Arabic Typesetting" pitchFamily="66" charset="-78"/>
              </a:rPr>
              <a:t>...قوائم التحقق</a:t>
            </a:r>
            <a:endParaRPr lang="en-GB" dirty="0"/>
          </a:p>
        </p:txBody>
      </p:sp>
      <p:sp>
        <p:nvSpPr>
          <p:cNvPr id="3" name="عنصر نائب للمحتوى 2"/>
          <p:cNvSpPr>
            <a:spLocks noGrp="1"/>
          </p:cNvSpPr>
          <p:nvPr>
            <p:ph idx="1"/>
          </p:nvPr>
        </p:nvSpPr>
        <p:spPr>
          <a:xfrm>
            <a:off x="0" y="1600200"/>
            <a:ext cx="8686800" cy="2438400"/>
          </a:xfrm>
        </p:spPr>
        <p:txBody>
          <a:bodyPr/>
          <a:lstStyle/>
          <a:p>
            <a:pPr algn="r">
              <a:buNone/>
            </a:pPr>
            <a:r>
              <a:rPr lang="ar-SY" sz="3600" b="1" dirty="0" smtClean="0">
                <a:latin typeface="Arabic Typesetting" pitchFamily="66" charset="-78"/>
                <a:cs typeface="Arabic Typesetting" pitchFamily="66" charset="-78"/>
              </a:rPr>
              <a:t>ومن الجدير بالذكر أن المدقق يقوم بالإجابة على الأسئلة الموجودة في قوائم التحقق بعد البحث في الوثائق الموجودة لديه والمقدمة من المؤسسة وفي حال وجود استفسارات يقوم بسؤال المدقق عليهم وتثبيت الإجابة في قوائم التحقق بنعم أو لا بعد التأكد من تحقق البند في  الوثائق الموجودة لديه ويقوم بتدوين ذلك في سجل الملاحظات .</a:t>
            </a:r>
            <a:endParaRPr lang="en-GB" sz="3600" b="1" dirty="0" smtClean="0">
              <a:latin typeface="Arabic Typesetting" pitchFamily="66" charset="-78"/>
              <a:cs typeface="Arabic Typesetting" pitchFamily="66" charset="-78"/>
            </a:endParaRPr>
          </a:p>
          <a:p>
            <a:endParaRPr lang="en-GB" dirty="0"/>
          </a:p>
        </p:txBody>
      </p:sp>
      <p:pic>
        <p:nvPicPr>
          <p:cNvPr id="4" name="Picture 4" descr="pe03505_"/>
          <p:cNvPicPr>
            <a:picLocks noChangeAspect="1" noChangeArrowheads="1"/>
          </p:cNvPicPr>
          <p:nvPr/>
        </p:nvPicPr>
        <p:blipFill>
          <a:blip r:embed="rId2"/>
          <a:srcRect/>
          <a:stretch>
            <a:fillRect/>
          </a:stretch>
        </p:blipFill>
        <p:spPr bwMode="auto">
          <a:xfrm>
            <a:off x="2895600" y="3657600"/>
            <a:ext cx="3933550" cy="2819400"/>
          </a:xfrm>
          <a:prstGeom prst="rect">
            <a:avLst/>
          </a:prstGeom>
          <a:noFill/>
        </p:spPr>
      </p:pic>
      <p:pic>
        <p:nvPicPr>
          <p:cNvPr id="5" name="صورة 4" descr="شعار الجامعة.JPG"/>
          <p:cNvPicPr/>
          <p:nvPr/>
        </p:nvPicPr>
        <p:blipFill>
          <a:blip r:embed="rId3" cstate="print"/>
          <a:srcRect l="8461" t="10900" r="18630" b="10901"/>
          <a:stretch>
            <a:fillRect/>
          </a:stretch>
        </p:blipFill>
        <p:spPr>
          <a:xfrm>
            <a:off x="7010400" y="6019800"/>
            <a:ext cx="1905000" cy="838200"/>
          </a:xfrm>
          <a:prstGeom prst="rect">
            <a:avLst/>
          </a:prstGeom>
          <a:solidFill>
            <a:schemeClr val="accent1"/>
          </a:solid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1905000"/>
            <a:ext cx="8686800" cy="1143000"/>
          </a:xfrm>
        </p:spPr>
        <p:txBody>
          <a:bodyPr/>
          <a:lstStyle/>
          <a:p>
            <a:pPr algn="ctr"/>
            <a:r>
              <a:rPr lang="ar-SY" sz="7200" dirty="0" smtClean="0">
                <a:solidFill>
                  <a:schemeClr val="accent1"/>
                </a:solidFill>
                <a:latin typeface="Arabic Typesetting" pitchFamily="66" charset="-78"/>
                <a:cs typeface="Arabic Typesetting" pitchFamily="66" charset="-78"/>
              </a:rPr>
              <a:t>شكراً لإصغائكم</a:t>
            </a:r>
            <a:endParaRPr lang="en-GB" sz="7200" dirty="0" smtClean="0">
              <a:solidFill>
                <a:schemeClr val="accent1"/>
              </a:solidFill>
              <a:latin typeface="Arabic Typesetting" pitchFamily="66" charset="-78"/>
              <a:cs typeface="Arabic Typesetting" pitchFamily="66" charset="-78"/>
            </a:endParaRPr>
          </a:p>
        </p:txBody>
      </p:sp>
      <p:pic>
        <p:nvPicPr>
          <p:cNvPr id="4" name="صورة 3"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SY" sz="4800" dirty="0" smtClean="0">
                <a:solidFill>
                  <a:schemeClr val="accent1"/>
                </a:solidFill>
                <a:latin typeface="Arabic Typesetting" pitchFamily="66" charset="-78"/>
                <a:ea typeface="+mn-ea"/>
                <a:cs typeface="Arabic Typesetting" pitchFamily="66" charset="-78"/>
              </a:rPr>
              <a:t>ويتضمن الإعداد لإجراء التدقيق ثلاث عناصر:</a:t>
            </a:r>
            <a:endParaRPr lang="en-GB" sz="4800" dirty="0" smtClean="0">
              <a:solidFill>
                <a:schemeClr val="accent1"/>
              </a:solidFill>
              <a:latin typeface="Arabic Typesetting" pitchFamily="66" charset="-78"/>
              <a:ea typeface="+mn-ea"/>
              <a:cs typeface="Arabic Typesetting" pitchFamily="66" charset="-78"/>
            </a:endParaRPr>
          </a:p>
        </p:txBody>
      </p:sp>
      <p:sp>
        <p:nvSpPr>
          <p:cNvPr id="3" name="عنصر نائب للمحتوى 2"/>
          <p:cNvSpPr>
            <a:spLocks noGrp="1"/>
          </p:cNvSpPr>
          <p:nvPr>
            <p:ph idx="1"/>
          </p:nvPr>
        </p:nvSpPr>
        <p:spPr>
          <a:xfrm>
            <a:off x="0" y="1600200"/>
            <a:ext cx="8686800" cy="4343400"/>
          </a:xfrm>
        </p:spPr>
        <p:txBody>
          <a:bodyPr/>
          <a:lstStyle/>
          <a:p>
            <a:pPr algn="r" rtl="1">
              <a:buNone/>
            </a:pPr>
            <a:r>
              <a:rPr lang="ar-SY" sz="3600" b="1" dirty="0" smtClean="0">
                <a:solidFill>
                  <a:srgbClr val="FF0000"/>
                </a:solidFill>
                <a:latin typeface="Arabic Typesetting" pitchFamily="66" charset="-78"/>
                <a:cs typeface="Arabic Typesetting" pitchFamily="66" charset="-78"/>
              </a:rPr>
              <a:t>أولاً: </a:t>
            </a:r>
            <a:r>
              <a:rPr lang="ar-SY" sz="3600" b="1" dirty="0" smtClean="0">
                <a:solidFill>
                  <a:schemeClr val="accent1"/>
                </a:solidFill>
                <a:latin typeface="Arabic Typesetting" pitchFamily="66" charset="-78"/>
                <a:cs typeface="Arabic Typesetting" pitchFamily="66" charset="-78"/>
              </a:rPr>
              <a:t>التحضير والإعداد للتدقيق:</a:t>
            </a:r>
          </a:p>
          <a:p>
            <a:pPr algn="r" rtl="1">
              <a:buNone/>
            </a:pPr>
            <a:r>
              <a:rPr lang="ar-SA" sz="3600" b="1" dirty="0" smtClean="0">
                <a:latin typeface="Arabic Typesetting" pitchFamily="66" charset="-78"/>
                <a:cs typeface="Arabic Typesetting" pitchFamily="66" charset="-78"/>
              </a:rPr>
              <a:t>- التحضيرات التي تتم في المؤسسات بخصوص الزيارة الميدانية</a:t>
            </a:r>
            <a:endParaRPr lang="en-GB" sz="3600" b="1" dirty="0" smtClean="0">
              <a:latin typeface="Arabic Typesetting" pitchFamily="66" charset="-78"/>
              <a:cs typeface="Arabic Typesetting" pitchFamily="66" charset="-78"/>
            </a:endParaRPr>
          </a:p>
          <a:p>
            <a:pPr algn="r" rtl="1">
              <a:buFontTx/>
              <a:buChar char="-"/>
            </a:pPr>
            <a:r>
              <a:rPr lang="ar-SA" sz="3600" b="1" dirty="0" smtClean="0">
                <a:latin typeface="Arabic Typesetting" pitchFamily="66" charset="-78"/>
                <a:cs typeface="Arabic Typesetting" pitchFamily="66" charset="-78"/>
              </a:rPr>
              <a:t>التحضيرات التي يجريها </a:t>
            </a:r>
            <a:r>
              <a:rPr lang="ar-SA" sz="3600" b="1" dirty="0" err="1" smtClean="0">
                <a:latin typeface="Arabic Typesetting" pitchFamily="66" charset="-78"/>
                <a:cs typeface="Arabic Typesetting" pitchFamily="66" charset="-78"/>
              </a:rPr>
              <a:t>المدققون</a:t>
            </a:r>
            <a:r>
              <a:rPr lang="ar-SA" sz="3600" b="1" dirty="0" smtClean="0">
                <a:latin typeface="Arabic Typesetting" pitchFamily="66" charset="-78"/>
                <a:cs typeface="Arabic Typesetting" pitchFamily="66" charset="-78"/>
              </a:rPr>
              <a:t> بخصوص الزيارة الميدانية</a:t>
            </a:r>
            <a:endParaRPr lang="ar-SY" sz="3600" b="1" dirty="0" smtClean="0">
              <a:latin typeface="Arabic Typesetting" pitchFamily="66" charset="-78"/>
              <a:cs typeface="Arabic Typesetting" pitchFamily="66" charset="-78"/>
            </a:endParaRPr>
          </a:p>
          <a:p>
            <a:pPr algn="r" rtl="1">
              <a:buFontTx/>
              <a:buChar char="-"/>
            </a:pPr>
            <a:endParaRPr lang="ar-SY" sz="3600" b="1" dirty="0" smtClean="0">
              <a:latin typeface="Arabic Typesetting" pitchFamily="66" charset="-78"/>
              <a:cs typeface="Arabic Typesetting" pitchFamily="66" charset="-78"/>
            </a:endParaRPr>
          </a:p>
          <a:p>
            <a:pPr algn="r" rtl="1">
              <a:buNone/>
            </a:pPr>
            <a:r>
              <a:rPr lang="ar-SY" sz="3600" b="1" dirty="0" smtClean="0">
                <a:solidFill>
                  <a:srgbClr val="FF0000"/>
                </a:solidFill>
                <a:latin typeface="Arabic Typesetting" pitchFamily="66" charset="-78"/>
                <a:cs typeface="Arabic Typesetting" pitchFamily="66" charset="-78"/>
              </a:rPr>
              <a:t>ثانياً</a:t>
            </a:r>
            <a:r>
              <a:rPr lang="ar-SY" sz="3600" b="1" dirty="0" smtClean="0">
                <a:solidFill>
                  <a:schemeClr val="accent1"/>
                </a:solidFill>
                <a:latin typeface="Arabic Typesetting" pitchFamily="66" charset="-78"/>
                <a:cs typeface="Arabic Typesetting" pitchFamily="66" charset="-78"/>
              </a:rPr>
              <a:t> </a:t>
            </a:r>
            <a:r>
              <a:rPr lang="ar-SY" sz="3600" b="1" dirty="0" smtClean="0">
                <a:solidFill>
                  <a:srgbClr val="FF0000"/>
                </a:solidFill>
                <a:latin typeface="Arabic Typesetting" pitchFamily="66" charset="-78"/>
                <a:cs typeface="Arabic Typesetting" pitchFamily="66" charset="-78"/>
              </a:rPr>
              <a:t>:</a:t>
            </a:r>
            <a:r>
              <a:rPr lang="ar-SY" sz="3600" b="1" dirty="0" smtClean="0">
                <a:solidFill>
                  <a:schemeClr val="accent1"/>
                </a:solidFill>
                <a:latin typeface="Arabic Typesetting" pitchFamily="66" charset="-78"/>
                <a:cs typeface="Arabic Typesetting" pitchFamily="66" charset="-78"/>
              </a:rPr>
              <a:t> معايير التدقيق (إطار التقويم والتدقيق)</a:t>
            </a:r>
          </a:p>
          <a:p>
            <a:pPr algn="r" rtl="1">
              <a:buNone/>
            </a:pPr>
            <a:r>
              <a:rPr lang="ar-SY" sz="3600" b="1" dirty="0" smtClean="0">
                <a:solidFill>
                  <a:srgbClr val="FF0000"/>
                </a:solidFill>
                <a:latin typeface="Arabic Typesetting" pitchFamily="66" charset="-78"/>
                <a:cs typeface="Arabic Typesetting" pitchFamily="66" charset="-78"/>
              </a:rPr>
              <a:t>ثالثاً:</a:t>
            </a:r>
            <a:r>
              <a:rPr lang="ar-SY" sz="3600" b="1" dirty="0" smtClean="0">
                <a:solidFill>
                  <a:schemeClr val="accent1"/>
                </a:solidFill>
                <a:latin typeface="Arabic Typesetting" pitchFamily="66" charset="-78"/>
                <a:cs typeface="Arabic Typesetting" pitchFamily="66" charset="-78"/>
              </a:rPr>
              <a:t> قوائم التحقق</a:t>
            </a:r>
            <a:endParaRPr lang="en-GB" sz="3600" b="1" dirty="0" smtClean="0">
              <a:solidFill>
                <a:schemeClr val="accent1"/>
              </a:solidFill>
              <a:latin typeface="Arabic Typesetting" pitchFamily="66" charset="-78"/>
              <a:cs typeface="Arabic Typesetting" pitchFamily="66" charset="-78"/>
            </a:endParaRPr>
          </a:p>
        </p:txBody>
      </p:sp>
      <p:pic>
        <p:nvPicPr>
          <p:cNvPr id="4" name="صورة 3" descr="شعار الجامعة.JPG"/>
          <p:cNvPicPr/>
          <p:nvPr/>
        </p:nvPicPr>
        <p:blipFill>
          <a:blip r:embed="rId2"/>
          <a:srcRect l="8461" t="10900" r="18630" b="10901"/>
          <a:stretch>
            <a:fillRect/>
          </a:stretch>
        </p:blipFill>
        <p:spPr>
          <a:xfrm>
            <a:off x="7010400" y="5791200"/>
            <a:ext cx="1828800" cy="1066800"/>
          </a:xfrm>
          <a:prstGeom prst="rect">
            <a:avLst/>
          </a:prstGeom>
          <a:solidFill>
            <a:schemeClr val="accent1"/>
          </a:solidFill>
        </p:spPr>
      </p:pic>
      <p:pic>
        <p:nvPicPr>
          <p:cNvPr id="5" name="Picture 4" descr="pe01928_"/>
          <p:cNvPicPr>
            <a:picLocks noChangeAspect="1" noChangeArrowheads="1"/>
          </p:cNvPicPr>
          <p:nvPr/>
        </p:nvPicPr>
        <p:blipFill>
          <a:blip r:embed="rId3"/>
          <a:srcRect/>
          <a:stretch>
            <a:fillRect/>
          </a:stretch>
        </p:blipFill>
        <p:spPr bwMode="auto">
          <a:xfrm>
            <a:off x="0" y="3429000"/>
            <a:ext cx="3019425" cy="29479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686800" cy="533400"/>
          </a:xfrm>
        </p:spPr>
        <p:txBody>
          <a:bodyPr/>
          <a:lstStyle/>
          <a:p>
            <a:pPr algn="r" rtl="1"/>
            <a:r>
              <a:rPr lang="ar-SY" sz="4000" dirty="0" smtClean="0">
                <a:solidFill>
                  <a:srgbClr val="FF0000"/>
                </a:solidFill>
                <a:latin typeface="Arabic Typesetting" pitchFamily="66" charset="-78"/>
                <a:cs typeface="Arabic Typesetting" pitchFamily="66" charset="-78"/>
              </a:rPr>
              <a:t>أولاً</a:t>
            </a:r>
            <a:r>
              <a:rPr lang="ar-SY" sz="4000" dirty="0" smtClean="0">
                <a:solidFill>
                  <a:schemeClr val="accent1"/>
                </a:solidFill>
                <a:latin typeface="Arabic Typesetting" pitchFamily="66" charset="-78"/>
                <a:cs typeface="Arabic Typesetting" pitchFamily="66" charset="-78"/>
              </a:rPr>
              <a:t>: </a:t>
            </a:r>
            <a:r>
              <a:rPr lang="ar-SA" sz="4000" dirty="0" smtClean="0">
                <a:solidFill>
                  <a:schemeClr val="accent1"/>
                </a:solidFill>
                <a:latin typeface="Arabic Typesetting" pitchFamily="66" charset="-78"/>
                <a:cs typeface="Arabic Typesetting" pitchFamily="66" charset="-78"/>
              </a:rPr>
              <a:t>التحضيرات التي يجريها </a:t>
            </a:r>
            <a:r>
              <a:rPr lang="ar-SA" sz="4000" dirty="0" err="1" smtClean="0">
                <a:solidFill>
                  <a:schemeClr val="accent1"/>
                </a:solidFill>
                <a:latin typeface="Arabic Typesetting" pitchFamily="66" charset="-78"/>
                <a:cs typeface="Arabic Typesetting" pitchFamily="66" charset="-78"/>
              </a:rPr>
              <a:t>المدققون</a:t>
            </a:r>
            <a:r>
              <a:rPr lang="ar-SA" sz="4000" dirty="0" smtClean="0">
                <a:solidFill>
                  <a:schemeClr val="accent1"/>
                </a:solidFill>
                <a:latin typeface="Arabic Typesetting" pitchFamily="66" charset="-78"/>
                <a:cs typeface="Arabic Typesetting" pitchFamily="66" charset="-78"/>
              </a:rPr>
              <a:t> بخصوص الزيارة الميدانية</a:t>
            </a:r>
            <a:endParaRPr lang="en-GB" sz="4000" dirty="0">
              <a:solidFill>
                <a:schemeClr val="accent1"/>
              </a:solidFill>
            </a:endParaRPr>
          </a:p>
        </p:txBody>
      </p:sp>
      <p:sp>
        <p:nvSpPr>
          <p:cNvPr id="3" name="عنصر نائب للمحتوى 2"/>
          <p:cNvSpPr>
            <a:spLocks noGrp="1"/>
          </p:cNvSpPr>
          <p:nvPr>
            <p:ph idx="1"/>
          </p:nvPr>
        </p:nvSpPr>
        <p:spPr>
          <a:xfrm>
            <a:off x="0" y="762000"/>
            <a:ext cx="8686800" cy="5410200"/>
          </a:xfrm>
        </p:spPr>
        <p:txBody>
          <a:bodyPr/>
          <a:lstStyle/>
          <a:p>
            <a:pPr marL="514350" lvl="0" indent="-514350" algn="r" rtl="1">
              <a:buClr>
                <a:schemeClr val="accent1"/>
              </a:buClr>
              <a:buSzPct val="150000"/>
              <a:buFont typeface="+mj-lt"/>
              <a:buAutoNum type="arabicPeriod"/>
            </a:pPr>
            <a:r>
              <a:rPr lang="ar-SY" b="1" dirty="0" smtClean="0">
                <a:latin typeface="Arabic Typesetting" pitchFamily="66" charset="-78"/>
                <a:ea typeface="+mj-ea"/>
                <a:cs typeface="Arabic Typesetting" pitchFamily="66" charset="-78"/>
              </a:rPr>
              <a:t>تتم جدولة الزيارات الميدانية (وضع خطة) من قبل لجنة التدقيق </a:t>
            </a:r>
            <a:r>
              <a:rPr lang="ar-SY" b="1" dirty="0" err="1" smtClean="0">
                <a:latin typeface="Arabic Typesetting" pitchFamily="66" charset="-78"/>
                <a:ea typeface="+mj-ea"/>
                <a:cs typeface="Arabic Typesetting" pitchFamily="66" charset="-78"/>
              </a:rPr>
              <a:t>المسؤولة</a:t>
            </a:r>
            <a:r>
              <a:rPr lang="ar-SY" b="1" dirty="0" smtClean="0">
                <a:latin typeface="Arabic Typesetting" pitchFamily="66" charset="-78"/>
                <a:ea typeface="+mj-ea"/>
                <a:cs typeface="Arabic Typesetting" pitchFamily="66" charset="-78"/>
              </a:rPr>
              <a:t> في مراحل وفق برنامج التدقيق المعد مسبقاً </a:t>
            </a:r>
            <a:r>
              <a:rPr lang="ar-SA" b="1" dirty="0" smtClean="0">
                <a:latin typeface="Arabic Typesetting" pitchFamily="66" charset="-78"/>
                <a:ea typeface="+mj-ea"/>
                <a:cs typeface="Arabic Typesetting" pitchFamily="66" charset="-78"/>
              </a:rPr>
              <a:t>وتتم دعوة المؤسسة لتسمية عضو رفيع المستوى من المؤسسة (قد يكون مدير البرنامج أو غيره ) كمنسق لتسيير العملية وتنسيق توفير المعلومات ذات الصلة.</a:t>
            </a:r>
            <a:endParaRPr lang="ar-SY" b="1" dirty="0" smtClean="0">
              <a:latin typeface="Arabic Typesetting" pitchFamily="66" charset="-78"/>
              <a:ea typeface="+mj-ea"/>
              <a:cs typeface="Arabic Typesetting" pitchFamily="66" charset="-78"/>
            </a:endParaRPr>
          </a:p>
          <a:p>
            <a:pPr lvl="8" algn="r" rtl="1">
              <a:buClr>
                <a:schemeClr val="accent1"/>
              </a:buClr>
              <a:buSzPct val="200000"/>
              <a:buNone/>
            </a:pPr>
            <a:r>
              <a:rPr lang="ar-SY" b="1" dirty="0" smtClean="0">
                <a:solidFill>
                  <a:schemeClr val="accent1"/>
                </a:solidFill>
              </a:rPr>
              <a:t>تتضمن الخطة: </a:t>
            </a:r>
            <a:endParaRPr lang="en-GB" dirty="0" smtClean="0">
              <a:solidFill>
                <a:schemeClr val="accent1"/>
              </a:solidFill>
            </a:endParaRPr>
          </a:p>
          <a:p>
            <a:pPr lvl="0" algn="r" rtl="1">
              <a:buClr>
                <a:schemeClr val="accent1"/>
              </a:buClr>
              <a:buFont typeface="Wingdings" pitchFamily="2" charset="2"/>
              <a:buChar char="ü"/>
            </a:pPr>
            <a:r>
              <a:rPr lang="ar-SY" sz="2800" b="1" dirty="0" smtClean="0">
                <a:latin typeface="Arabic Typesetting" pitchFamily="66" charset="-78"/>
                <a:ea typeface="+mj-ea"/>
                <a:cs typeface="Arabic Typesetting" pitchFamily="66" charset="-78"/>
              </a:rPr>
              <a:t>أهداف ومجال التدقيق</a:t>
            </a:r>
            <a:endParaRPr lang="en-GB" sz="2800"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Y" sz="2800" b="1" dirty="0" smtClean="0">
                <a:latin typeface="Arabic Typesetting" pitchFamily="66" charset="-78"/>
                <a:ea typeface="+mj-ea"/>
                <a:cs typeface="Arabic Typesetting" pitchFamily="66" charset="-78"/>
              </a:rPr>
              <a:t>تحديد الأشخاص المشاركين الذين لديهم مسؤولية مباشرة عن عملية التدقيق.</a:t>
            </a:r>
            <a:endParaRPr lang="en-GB" sz="2800"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Y" sz="2800" b="1" dirty="0" smtClean="0">
                <a:latin typeface="Arabic Typesetting" pitchFamily="66" charset="-78"/>
                <a:ea typeface="+mj-ea"/>
                <a:cs typeface="Arabic Typesetting" pitchFamily="66" charset="-78"/>
              </a:rPr>
              <a:t>تحديد أعضاء فريق التدقيق.</a:t>
            </a:r>
            <a:endParaRPr lang="en-GB" sz="2800"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Y" sz="2800" b="1" dirty="0" smtClean="0">
                <a:latin typeface="Arabic Typesetting" pitchFamily="66" charset="-78"/>
                <a:ea typeface="+mj-ea"/>
                <a:cs typeface="Arabic Typesetting" pitchFamily="66" charset="-78"/>
              </a:rPr>
              <a:t>التاريخ والمكان / الأماكن الذي سيجرى فيها التدقيق.</a:t>
            </a:r>
            <a:endParaRPr lang="en-GB" sz="2800"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Y" sz="2800" b="1" dirty="0" smtClean="0">
                <a:latin typeface="Arabic Typesetting" pitchFamily="66" charset="-78"/>
                <a:ea typeface="+mj-ea"/>
                <a:cs typeface="Arabic Typesetting" pitchFamily="66" charset="-78"/>
              </a:rPr>
              <a:t>تحديد الوحدات التنظيمية (الأقسام) التي سيدقق عليها ضمن المؤسسة </a:t>
            </a:r>
            <a:endParaRPr lang="en-GB" sz="2800"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Y" sz="2800" b="1" dirty="0" smtClean="0">
                <a:latin typeface="Arabic Typesetting" pitchFamily="66" charset="-78"/>
                <a:ea typeface="+mj-ea"/>
                <a:cs typeface="Arabic Typesetting" pitchFamily="66" charset="-78"/>
              </a:rPr>
              <a:t>الوقت المتوقع والمدة اللازمة لكل نشاط والجدولة الزمنية للقاءات إدارة المدققين</a:t>
            </a:r>
            <a:endParaRPr lang="en-GB" sz="2800" b="1" dirty="0" smtClean="0">
              <a:latin typeface="Arabic Typesetting" pitchFamily="66" charset="-78"/>
              <a:ea typeface="+mj-ea"/>
              <a:cs typeface="Arabic Typesetting" pitchFamily="66" charset="-78"/>
            </a:endParaRPr>
          </a:p>
          <a:p>
            <a:pPr algn="r" rtl="1"/>
            <a:endParaRPr lang="en-GB" b="1" dirty="0" smtClean="0">
              <a:latin typeface="Arabic Typesetting" pitchFamily="66" charset="-78"/>
              <a:ea typeface="+mj-ea"/>
              <a:cs typeface="Arabic Typesetting" pitchFamily="66" charset="-78"/>
            </a:endParaRPr>
          </a:p>
        </p:txBody>
      </p:sp>
      <p:pic>
        <p:nvPicPr>
          <p:cNvPr id="4" name="صورة 3" descr="شعار الجامعة.JPG"/>
          <p:cNvPicPr/>
          <p:nvPr/>
        </p:nvPicPr>
        <p:blipFill>
          <a:blip r:embed="rId2" cstate="print"/>
          <a:srcRect l="8461" t="10900" r="18630" b="10901"/>
          <a:stretch>
            <a:fillRect/>
          </a:stretch>
        </p:blipFill>
        <p:spPr>
          <a:xfrm>
            <a:off x="7010400" y="6172200"/>
            <a:ext cx="1905000" cy="685800"/>
          </a:xfrm>
          <a:prstGeom prst="rect">
            <a:avLst/>
          </a:prstGeom>
          <a:solidFill>
            <a:schemeClr val="accent1"/>
          </a:solid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Y" sz="4800" dirty="0" smtClean="0">
                <a:solidFill>
                  <a:schemeClr val="accent1"/>
                </a:solidFill>
                <a:latin typeface="Arabic Typesetting" pitchFamily="66" charset="-78"/>
                <a:cs typeface="Arabic Typesetting" pitchFamily="66" charset="-78"/>
              </a:rPr>
              <a:t>تابع تحضيرات المدققين...خطة التدقيق</a:t>
            </a:r>
            <a:endParaRPr lang="en-GB" sz="4800" dirty="0" smtClean="0">
              <a:solidFill>
                <a:schemeClr val="accent1"/>
              </a:solidFill>
              <a:latin typeface="Arabic Typesetting" pitchFamily="66" charset="-78"/>
              <a:cs typeface="Arabic Typesetting" pitchFamily="66" charset="-78"/>
            </a:endParaRPr>
          </a:p>
        </p:txBody>
      </p:sp>
      <p:sp>
        <p:nvSpPr>
          <p:cNvPr id="3" name="عنصر نائب للمحتوى 2"/>
          <p:cNvSpPr>
            <a:spLocks noGrp="1"/>
          </p:cNvSpPr>
          <p:nvPr>
            <p:ph idx="1"/>
          </p:nvPr>
        </p:nvSpPr>
        <p:spPr>
          <a:xfrm>
            <a:off x="228600" y="1447800"/>
            <a:ext cx="8686800" cy="4572000"/>
          </a:xfrm>
        </p:spPr>
        <p:txBody>
          <a:bodyPr/>
          <a:lstStyle/>
          <a:p>
            <a:pPr algn="r" rtl="1">
              <a:buClr>
                <a:schemeClr val="accent1"/>
              </a:buClr>
              <a:buSzPct val="200000"/>
            </a:pPr>
            <a:r>
              <a:rPr lang="ar-SY" sz="3600" b="1" dirty="0" smtClean="0">
                <a:latin typeface="Arabic Typesetting" pitchFamily="66" charset="-78"/>
                <a:ea typeface="+mj-ea"/>
                <a:cs typeface="Arabic Typesetting" pitchFamily="66" charset="-78"/>
              </a:rPr>
              <a:t>يقوم قائد فريق التدقيق بتخصيص المهام بحيث يخصص لكل مدقق الأقسام أو عناصر النظام (الرسالة، الأهداف،...)التي سيدقق عليها وتحضير وثائق العمل الضرورية لمساعدة المدققين في التحقق والتوثيق وكتابة تقرير النتائج وممكن أن تتضمن:</a:t>
            </a:r>
          </a:p>
          <a:p>
            <a:pPr algn="r" rtl="1"/>
            <a:endParaRPr lang="en-GB" sz="3600" b="1" dirty="0" smtClean="0">
              <a:latin typeface="Arabic Typesetting" pitchFamily="66" charset="-78"/>
              <a:ea typeface="+mj-ea"/>
              <a:cs typeface="Arabic Typesetting" pitchFamily="66" charset="-78"/>
            </a:endParaRPr>
          </a:p>
          <a:p>
            <a:pPr algn="r" rtl="1">
              <a:buClr>
                <a:schemeClr val="accent1"/>
              </a:buClr>
              <a:buFont typeface="Wingdings" pitchFamily="2" charset="2"/>
              <a:buChar char="ü"/>
            </a:pPr>
            <a:r>
              <a:rPr lang="ar-SY" b="1" dirty="0" smtClean="0">
                <a:latin typeface="Arabic Typesetting" pitchFamily="66" charset="-78"/>
                <a:ea typeface="+mj-ea"/>
                <a:cs typeface="Arabic Typesetting" pitchFamily="66" charset="-78"/>
              </a:rPr>
              <a:t>قوائم التحقق المستخدمة لتقييم عناصر نظام الجودة </a:t>
            </a:r>
            <a:endParaRPr lang="en-GB" b="1" dirty="0" smtClean="0">
              <a:latin typeface="Arabic Typesetting" pitchFamily="66" charset="-78"/>
              <a:ea typeface="+mj-ea"/>
              <a:cs typeface="Arabic Typesetting" pitchFamily="66" charset="-78"/>
            </a:endParaRPr>
          </a:p>
          <a:p>
            <a:pPr algn="r" rtl="1">
              <a:buClr>
                <a:schemeClr val="accent1"/>
              </a:buClr>
              <a:buFont typeface="Wingdings" pitchFamily="2" charset="2"/>
              <a:buChar char="ü"/>
            </a:pPr>
            <a:r>
              <a:rPr lang="ar-SY" b="1" dirty="0" smtClean="0">
                <a:latin typeface="Arabic Typesetting" pitchFamily="66" charset="-78"/>
                <a:ea typeface="+mj-ea"/>
                <a:cs typeface="Arabic Typesetting" pitchFamily="66" charset="-78"/>
              </a:rPr>
              <a:t>النماذج لكتابة تقارير مشاهدات التدقيق</a:t>
            </a:r>
            <a:endParaRPr lang="en-GB" b="1" dirty="0" smtClean="0">
              <a:latin typeface="Arabic Typesetting" pitchFamily="66" charset="-78"/>
              <a:ea typeface="+mj-ea"/>
              <a:cs typeface="Arabic Typesetting" pitchFamily="66" charset="-78"/>
            </a:endParaRPr>
          </a:p>
          <a:p>
            <a:pPr algn="r" rtl="1">
              <a:buClr>
                <a:schemeClr val="accent1"/>
              </a:buClr>
              <a:buFont typeface="Wingdings" pitchFamily="2" charset="2"/>
              <a:buChar char="ü"/>
            </a:pPr>
            <a:r>
              <a:rPr lang="ar-SY" b="1" dirty="0" smtClean="0">
                <a:latin typeface="Arabic Typesetting" pitchFamily="66" charset="-78"/>
                <a:ea typeface="+mj-ea"/>
                <a:cs typeface="Arabic Typesetting" pitchFamily="66" charset="-78"/>
              </a:rPr>
              <a:t>النماذج لتوثيق مشاهدات التدقيق</a:t>
            </a:r>
            <a:endParaRPr lang="en-GB" b="1" dirty="0" smtClean="0">
              <a:latin typeface="Arabic Typesetting" pitchFamily="66" charset="-78"/>
              <a:ea typeface="+mj-ea"/>
              <a:cs typeface="Arabic Typesetting" pitchFamily="66" charset="-78"/>
            </a:endParaRPr>
          </a:p>
          <a:p>
            <a:endParaRPr lang="en-GB" dirty="0"/>
          </a:p>
        </p:txBody>
      </p:sp>
      <p:pic>
        <p:nvPicPr>
          <p:cNvPr id="4" name="صورة 3" descr="شعار الجامعة.JPG"/>
          <p:cNvPicPr/>
          <p:nvPr/>
        </p:nvPicPr>
        <p:blipFill>
          <a:blip r:embed="rId2"/>
          <a:srcRect l="8461" t="10900" r="18630" b="10901"/>
          <a:stretch>
            <a:fillRect/>
          </a:stretch>
        </p:blipFill>
        <p:spPr>
          <a:xfrm>
            <a:off x="7010400" y="5867400"/>
            <a:ext cx="1905000" cy="990600"/>
          </a:xfrm>
          <a:prstGeom prst="rect">
            <a:avLst/>
          </a:prstGeom>
          <a:solidFill>
            <a:schemeClr val="accent1"/>
          </a:solidFill>
        </p:spPr>
      </p:pic>
      <p:pic>
        <p:nvPicPr>
          <p:cNvPr id="5" name="Picture 4" descr="bs01060_"/>
          <p:cNvPicPr>
            <a:picLocks noChangeAspect="1" noChangeArrowheads="1"/>
          </p:cNvPicPr>
          <p:nvPr/>
        </p:nvPicPr>
        <p:blipFill>
          <a:blip r:embed="rId3"/>
          <a:srcRect/>
          <a:stretch>
            <a:fillRect/>
          </a:stretch>
        </p:blipFill>
        <p:spPr bwMode="auto">
          <a:xfrm>
            <a:off x="762000" y="3505200"/>
            <a:ext cx="2454275" cy="240506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0"/>
            <a:ext cx="8686800" cy="914400"/>
          </a:xfrm>
        </p:spPr>
        <p:txBody>
          <a:bodyPr/>
          <a:lstStyle/>
          <a:p>
            <a:pPr algn="ctr"/>
            <a:r>
              <a:rPr lang="ar-SY" sz="4400" dirty="0" smtClean="0">
                <a:solidFill>
                  <a:schemeClr val="accent1"/>
                </a:solidFill>
                <a:latin typeface="Arabic Typesetting" pitchFamily="66" charset="-78"/>
                <a:cs typeface="Arabic Typesetting" pitchFamily="66" charset="-78"/>
              </a:rPr>
              <a:t>تابع تحضيرات المدققين...خطة التدقيق</a:t>
            </a:r>
            <a:endParaRPr lang="en-GB" dirty="0"/>
          </a:p>
        </p:txBody>
      </p:sp>
      <p:sp>
        <p:nvSpPr>
          <p:cNvPr id="3" name="عنصر نائب للمحتوى 2"/>
          <p:cNvSpPr>
            <a:spLocks noGrp="1"/>
          </p:cNvSpPr>
          <p:nvPr>
            <p:ph idx="1"/>
          </p:nvPr>
        </p:nvSpPr>
        <p:spPr>
          <a:xfrm>
            <a:off x="228600" y="762000"/>
            <a:ext cx="8686800" cy="5334000"/>
          </a:xfrm>
        </p:spPr>
        <p:txBody>
          <a:bodyPr/>
          <a:lstStyle/>
          <a:p>
            <a:pPr algn="just" rtl="1">
              <a:buClr>
                <a:schemeClr val="accent1"/>
              </a:buClr>
              <a:buSzPct val="200000"/>
            </a:pPr>
            <a:r>
              <a:rPr lang="ar-SA" sz="3600" b="1" dirty="0" smtClean="0">
                <a:latin typeface="Arabic Typesetting" pitchFamily="66" charset="-78"/>
                <a:ea typeface="+mj-ea"/>
                <a:cs typeface="Arabic Typesetting" pitchFamily="66" charset="-78"/>
              </a:rPr>
              <a:t>يجب أن تشمل الخطة إجراءات تدقيق جميع العناصر الستة الأساسية التالية للمؤسسة وإجراء الاجتماعات والمناقشات وإعطاء الوقت لفحص الوثائق وضمان أنه لدى المدققين الوقت الكافي لوضع ومشاركة الملاحظات على التقويم وسجلات المصادر</a:t>
            </a:r>
            <a:endParaRPr lang="ar-SY" sz="3600" b="1" dirty="0" smtClean="0">
              <a:latin typeface="Arabic Typesetting" pitchFamily="66" charset="-78"/>
              <a:ea typeface="+mj-ea"/>
              <a:cs typeface="Arabic Typesetting" pitchFamily="66" charset="-78"/>
            </a:endParaRPr>
          </a:p>
          <a:p>
            <a:pPr marL="571500" lvl="0" indent="-571500" algn="r" rtl="1">
              <a:buClr>
                <a:srgbClr val="FF0000"/>
              </a:buClr>
              <a:buFont typeface="+mj-lt"/>
              <a:buAutoNum type="romanUcPeriod"/>
            </a:pPr>
            <a:r>
              <a:rPr lang="ar-SA" b="1" dirty="0" smtClean="0">
                <a:latin typeface="Arabic Typesetting" pitchFamily="66" charset="-78"/>
                <a:ea typeface="+mj-ea"/>
                <a:cs typeface="Arabic Typesetting" pitchFamily="66" charset="-78"/>
              </a:rPr>
              <a:t>جودة رسالة المؤسسة وأهدافها.</a:t>
            </a:r>
            <a:endParaRPr lang="en-GB" b="1" dirty="0" smtClean="0">
              <a:latin typeface="Arabic Typesetting" pitchFamily="66" charset="-78"/>
              <a:ea typeface="+mj-ea"/>
              <a:cs typeface="Arabic Typesetting" pitchFamily="66" charset="-78"/>
            </a:endParaRPr>
          </a:p>
          <a:p>
            <a:pPr marL="571500" lvl="0" indent="-571500" algn="r" rtl="1">
              <a:buClr>
                <a:srgbClr val="FF0000"/>
              </a:buClr>
              <a:buFont typeface="+mj-lt"/>
              <a:buAutoNum type="romanUcPeriod"/>
            </a:pPr>
            <a:r>
              <a:rPr lang="ar-SA" b="1" dirty="0" smtClean="0">
                <a:latin typeface="Arabic Typesetting" pitchFamily="66" charset="-78"/>
                <a:ea typeface="+mj-ea"/>
                <a:cs typeface="Arabic Typesetting" pitchFamily="66" charset="-78"/>
              </a:rPr>
              <a:t>البرامج الأكاديمية والمناهج الدراسية.</a:t>
            </a:r>
            <a:endParaRPr lang="en-GB" b="1" dirty="0" smtClean="0">
              <a:latin typeface="Arabic Typesetting" pitchFamily="66" charset="-78"/>
              <a:ea typeface="+mj-ea"/>
              <a:cs typeface="Arabic Typesetting" pitchFamily="66" charset="-78"/>
            </a:endParaRPr>
          </a:p>
          <a:p>
            <a:pPr marL="571500" lvl="0" indent="-571500" algn="r" rtl="1">
              <a:buClr>
                <a:srgbClr val="FF0000"/>
              </a:buClr>
              <a:buFont typeface="+mj-lt"/>
              <a:buAutoNum type="romanUcPeriod"/>
            </a:pPr>
            <a:r>
              <a:rPr lang="ar-SA" b="1" dirty="0" smtClean="0">
                <a:latin typeface="Arabic Typesetting" pitchFamily="66" charset="-78"/>
                <a:ea typeface="+mj-ea"/>
                <a:cs typeface="Arabic Typesetting" pitchFamily="66" charset="-78"/>
              </a:rPr>
              <a:t>طرائق التدريس ومناهج التعلم.</a:t>
            </a:r>
            <a:endParaRPr lang="en-GB" b="1" dirty="0" smtClean="0">
              <a:latin typeface="Arabic Typesetting" pitchFamily="66" charset="-78"/>
              <a:ea typeface="+mj-ea"/>
              <a:cs typeface="Arabic Typesetting" pitchFamily="66" charset="-78"/>
            </a:endParaRPr>
          </a:p>
          <a:p>
            <a:pPr marL="571500" lvl="0" indent="-571500" algn="r" rtl="1">
              <a:buClr>
                <a:srgbClr val="FF0000"/>
              </a:buClr>
              <a:buFont typeface="+mj-lt"/>
              <a:buAutoNum type="romanUcPeriod"/>
            </a:pPr>
            <a:r>
              <a:rPr lang="ar-SA" b="1" dirty="0" smtClean="0">
                <a:latin typeface="Arabic Typesetting" pitchFamily="66" charset="-78"/>
                <a:ea typeface="+mj-ea"/>
                <a:cs typeface="Arabic Typesetting" pitchFamily="66" charset="-78"/>
              </a:rPr>
              <a:t>خدمة المجتمع.</a:t>
            </a:r>
            <a:endParaRPr lang="en-GB" b="1" dirty="0" smtClean="0">
              <a:latin typeface="Arabic Typesetting" pitchFamily="66" charset="-78"/>
              <a:ea typeface="+mj-ea"/>
              <a:cs typeface="Arabic Typesetting" pitchFamily="66" charset="-78"/>
            </a:endParaRPr>
          </a:p>
          <a:p>
            <a:pPr marL="571500" lvl="0" indent="-571500" algn="r" rtl="1">
              <a:buClr>
                <a:srgbClr val="FF0000"/>
              </a:buClr>
              <a:buFont typeface="+mj-lt"/>
              <a:buAutoNum type="romanUcPeriod"/>
            </a:pPr>
            <a:r>
              <a:rPr lang="ar-SA" b="1" dirty="0" smtClean="0">
                <a:latin typeface="Arabic Typesetting" pitchFamily="66" charset="-78"/>
                <a:ea typeface="+mj-ea"/>
                <a:cs typeface="Arabic Typesetting" pitchFamily="66" charset="-78"/>
              </a:rPr>
              <a:t>جودة عملية التقويم.</a:t>
            </a:r>
            <a:endParaRPr lang="en-GB" b="1" dirty="0" smtClean="0">
              <a:latin typeface="Arabic Typesetting" pitchFamily="66" charset="-78"/>
              <a:ea typeface="+mj-ea"/>
              <a:cs typeface="Arabic Typesetting" pitchFamily="66" charset="-78"/>
            </a:endParaRPr>
          </a:p>
          <a:p>
            <a:pPr marL="571500" lvl="0" indent="-571500" algn="r" rtl="1">
              <a:buClr>
                <a:srgbClr val="FF0000"/>
              </a:buClr>
              <a:buFont typeface="+mj-lt"/>
              <a:buAutoNum type="romanUcPeriod"/>
            </a:pPr>
            <a:r>
              <a:rPr lang="ar-SA" b="1" dirty="0" smtClean="0">
                <a:latin typeface="Arabic Typesetting" pitchFamily="66" charset="-78"/>
                <a:ea typeface="+mj-ea"/>
                <a:cs typeface="Arabic Typesetting" pitchFamily="66" charset="-78"/>
              </a:rPr>
              <a:t>الأخلاقيات الجامعية.</a:t>
            </a:r>
            <a:endParaRPr lang="en-GB" b="1" dirty="0" smtClean="0">
              <a:latin typeface="Arabic Typesetting" pitchFamily="66" charset="-78"/>
              <a:ea typeface="+mj-ea"/>
              <a:cs typeface="Arabic Typesetting" pitchFamily="66" charset="-78"/>
            </a:endParaRPr>
          </a:p>
          <a:p>
            <a:pPr algn="just" rtl="1"/>
            <a:endParaRPr lang="en-GB" sz="3600" b="1" dirty="0" smtClean="0">
              <a:latin typeface="Arabic Typesetting" pitchFamily="66" charset="-78"/>
              <a:ea typeface="+mj-ea"/>
              <a:cs typeface="Arabic Typesetting" pitchFamily="66" charset="-78"/>
            </a:endParaRPr>
          </a:p>
        </p:txBody>
      </p:sp>
      <p:pic>
        <p:nvPicPr>
          <p:cNvPr id="4" name="صورة 3" descr="شعار الجامعة.JPG"/>
          <p:cNvPicPr/>
          <p:nvPr/>
        </p:nvPicPr>
        <p:blipFill>
          <a:blip r:embed="rId2" cstate="print"/>
          <a:srcRect l="8461" t="10900" r="18630" b="10901"/>
          <a:stretch>
            <a:fillRect/>
          </a:stretch>
        </p:blipFill>
        <p:spPr>
          <a:xfrm>
            <a:off x="7010400" y="6019800"/>
            <a:ext cx="1905000" cy="838200"/>
          </a:xfrm>
          <a:prstGeom prst="rect">
            <a:avLst/>
          </a:prstGeom>
          <a:solidFill>
            <a:schemeClr val="accent1"/>
          </a:solid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شعار الجامعة.JPG"/>
          <p:cNvPicPr/>
          <p:nvPr/>
        </p:nvPicPr>
        <p:blipFill>
          <a:blip r:embed="rId2" cstate="print"/>
          <a:srcRect l="8461" t="10900" r="18630" b="10901"/>
          <a:stretch>
            <a:fillRect/>
          </a:stretch>
        </p:blipFill>
        <p:spPr>
          <a:xfrm>
            <a:off x="7239000" y="5867400"/>
            <a:ext cx="1905000" cy="990600"/>
          </a:xfrm>
          <a:prstGeom prst="rect">
            <a:avLst/>
          </a:prstGeom>
          <a:solidFill>
            <a:schemeClr val="accent1"/>
          </a:solidFill>
        </p:spPr>
      </p:pic>
      <p:graphicFrame>
        <p:nvGraphicFramePr>
          <p:cNvPr id="4" name="جدول 3"/>
          <p:cNvGraphicFramePr>
            <a:graphicFrameLocks noGrp="1"/>
          </p:cNvGraphicFramePr>
          <p:nvPr/>
        </p:nvGraphicFramePr>
        <p:xfrm>
          <a:off x="0" y="1"/>
          <a:ext cx="7772400" cy="6903263"/>
        </p:xfrm>
        <a:graphic>
          <a:graphicData uri="http://schemas.openxmlformats.org/drawingml/2006/table">
            <a:tbl>
              <a:tblPr rtl="1">
                <a:tableStyleId>{284E427A-3D55-4303-BF80-6455036E1DE7}</a:tableStyleId>
              </a:tblPr>
              <a:tblGrid>
                <a:gridCol w="1027273"/>
                <a:gridCol w="2572884"/>
                <a:gridCol w="1460285"/>
                <a:gridCol w="1807973"/>
                <a:gridCol w="903985"/>
              </a:tblGrid>
              <a:tr h="242982">
                <a:tc>
                  <a:txBody>
                    <a:bodyPr/>
                    <a:lstStyle/>
                    <a:p>
                      <a:pPr marL="0" marR="0" algn="just" rtl="1">
                        <a:lnSpc>
                          <a:spcPct val="115000"/>
                        </a:lnSpc>
                        <a:spcBef>
                          <a:spcPts val="0"/>
                        </a:spcBef>
                        <a:spcAft>
                          <a:spcPts val="0"/>
                        </a:spcAft>
                      </a:pPr>
                      <a:r>
                        <a:rPr lang="ar-SA" sz="1400" b="1" dirty="0"/>
                        <a:t>الزمن</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A" sz="1400" b="1" dirty="0"/>
                        <a:t>النشاط </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A" sz="1400" b="1" dirty="0"/>
                        <a:t>المجال</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A" sz="1400" b="1"/>
                        <a:t>المسؤول</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A" sz="1400" b="1"/>
                        <a:t>ملاحظات</a:t>
                      </a:r>
                      <a:endParaRPr lang="en-GB" sz="1400" b="1">
                        <a:latin typeface="Calibri"/>
                        <a:ea typeface="Times New Roman"/>
                        <a:cs typeface="Arial"/>
                      </a:endParaRPr>
                    </a:p>
                  </a:txBody>
                  <a:tcPr marL="46718" marR="46718" marT="0" marB="0"/>
                </a:tc>
              </a:tr>
              <a:tr h="670771">
                <a:tc>
                  <a:txBody>
                    <a:bodyPr/>
                    <a:lstStyle/>
                    <a:p>
                      <a:pPr marL="0" marR="0" algn="just" rtl="1">
                        <a:lnSpc>
                          <a:spcPct val="115000"/>
                        </a:lnSpc>
                        <a:spcBef>
                          <a:spcPts val="0"/>
                        </a:spcBef>
                        <a:spcAft>
                          <a:spcPts val="0"/>
                        </a:spcAft>
                      </a:pPr>
                      <a:r>
                        <a:rPr lang="en-US" sz="1400" b="1"/>
                        <a:t>10,00</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dirty="0"/>
                        <a:t>اجتماع فريق التدقيق في المؤسسة</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r>
                        <a:rPr lang="ar-SA" sz="1400" b="1"/>
                        <a:t>رئيس الفريق والمنسق يرحب بالفريق</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A" sz="1400" b="1"/>
                        <a:t>التعريف بمكتب التدقيق</a:t>
                      </a:r>
                      <a:endParaRPr lang="en-GB" sz="1400" b="1">
                        <a:latin typeface="Calibri"/>
                        <a:ea typeface="Times New Roman"/>
                        <a:cs typeface="Arial"/>
                      </a:endParaRPr>
                    </a:p>
                  </a:txBody>
                  <a:tcPr marL="46718" marR="46718" marT="0" marB="0"/>
                </a:tc>
              </a:tr>
              <a:tr h="728945">
                <a:tc>
                  <a:txBody>
                    <a:bodyPr/>
                    <a:lstStyle/>
                    <a:p>
                      <a:pPr marL="0" marR="0" algn="just" rtl="1">
                        <a:lnSpc>
                          <a:spcPct val="115000"/>
                        </a:lnSpc>
                        <a:spcBef>
                          <a:spcPts val="0"/>
                        </a:spcBef>
                        <a:spcAft>
                          <a:spcPts val="0"/>
                        </a:spcAft>
                      </a:pPr>
                      <a:r>
                        <a:rPr lang="en-US" sz="1400" b="1"/>
                        <a:t>10,15</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a:t>اجتماع أولي لفريق التدقيق مع الأعضاء الرئيسين في المؤسسة</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r>
                        <a:rPr lang="ar-SA" sz="1400" b="1"/>
                        <a:t>الرئيس، معاون الرئيس، الوكلاء العلميين العميد،مدير البرنامج</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dirty="0">
                        <a:latin typeface="Calibri"/>
                        <a:ea typeface="Times New Roman"/>
                        <a:cs typeface="Simplified Arabic"/>
                      </a:endParaRPr>
                    </a:p>
                  </a:txBody>
                  <a:tcPr marL="46718" marR="46718" marT="0" marB="0"/>
                </a:tc>
              </a:tr>
              <a:tr h="485963">
                <a:tc>
                  <a:txBody>
                    <a:bodyPr/>
                    <a:lstStyle/>
                    <a:p>
                      <a:pPr marL="0" marR="0" algn="just" rtl="1">
                        <a:lnSpc>
                          <a:spcPct val="115000"/>
                        </a:lnSpc>
                        <a:spcBef>
                          <a:spcPts val="0"/>
                        </a:spcBef>
                        <a:spcAft>
                          <a:spcPts val="0"/>
                        </a:spcAft>
                      </a:pPr>
                      <a:r>
                        <a:rPr lang="en-US" sz="1400" b="1"/>
                        <a:t>10,45</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a:t>اجتماع فريق التدقيق لتبادل التعليقات الأولية على الأقسام </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r>
                        <a:rPr lang="ar-SA" sz="1400" b="1"/>
                        <a:t>فريق التدقيق والمنسق </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r>
              <a:tr h="242982">
                <a:tc>
                  <a:txBody>
                    <a:bodyPr/>
                    <a:lstStyle/>
                    <a:p>
                      <a:pPr marL="0" marR="0" algn="just" rtl="1">
                        <a:lnSpc>
                          <a:spcPct val="115000"/>
                        </a:lnSpc>
                        <a:spcBef>
                          <a:spcPts val="0"/>
                        </a:spcBef>
                        <a:spcAft>
                          <a:spcPts val="0"/>
                        </a:spcAft>
                      </a:pPr>
                      <a:r>
                        <a:rPr lang="en-US" sz="1400" b="1"/>
                        <a:t>12,45</a:t>
                      </a:r>
                      <a:endParaRPr lang="en-GB" sz="1400" b="1">
                        <a:latin typeface="Calibri"/>
                        <a:ea typeface="Times New Roman"/>
                        <a:cs typeface="Arial"/>
                      </a:endParaRPr>
                    </a:p>
                  </a:txBody>
                  <a:tcPr marL="46718" marR="46718" marT="0" marB="0"/>
                </a:tc>
                <a:tc gridSpan="4">
                  <a:txBody>
                    <a:bodyPr/>
                    <a:lstStyle/>
                    <a:p>
                      <a:pPr marL="0" marR="0" algn="just" rtl="1">
                        <a:lnSpc>
                          <a:spcPct val="115000"/>
                        </a:lnSpc>
                        <a:spcBef>
                          <a:spcPts val="0"/>
                        </a:spcBef>
                        <a:spcAft>
                          <a:spcPts val="0"/>
                        </a:spcAft>
                      </a:pPr>
                      <a:r>
                        <a:rPr lang="ar-SY" sz="1400" b="1"/>
                        <a:t>استراحة</a:t>
                      </a:r>
                      <a:endParaRPr lang="en-GB" sz="1400" b="1">
                        <a:latin typeface="Calibri"/>
                        <a:ea typeface="Times New Roman"/>
                        <a:cs typeface="Arial"/>
                      </a:endParaRPr>
                    </a:p>
                  </a:txBody>
                  <a:tcPr marL="46718" marR="46718" marT="0" marB="0"/>
                </a:tc>
                <a:tc hMerge="1">
                  <a:txBody>
                    <a:bodyPr/>
                    <a:lstStyle/>
                    <a:p>
                      <a:endParaRPr lang="en-GB"/>
                    </a:p>
                  </a:txBody>
                  <a:tcPr/>
                </a:tc>
                <a:tc hMerge="1">
                  <a:txBody>
                    <a:bodyPr/>
                    <a:lstStyle/>
                    <a:p>
                      <a:endParaRPr lang="en-GB"/>
                    </a:p>
                  </a:txBody>
                  <a:tcPr/>
                </a:tc>
                <a:tc hMerge="1">
                  <a:txBody>
                    <a:bodyPr/>
                    <a:lstStyle/>
                    <a:p>
                      <a:endParaRPr lang="en-GB"/>
                    </a:p>
                  </a:txBody>
                  <a:tcPr/>
                </a:tc>
              </a:tr>
              <a:tr h="728945">
                <a:tc>
                  <a:txBody>
                    <a:bodyPr/>
                    <a:lstStyle/>
                    <a:p>
                      <a:pPr marL="0" marR="0" algn="just" rtl="1">
                        <a:lnSpc>
                          <a:spcPct val="115000"/>
                        </a:lnSpc>
                        <a:spcBef>
                          <a:spcPts val="0"/>
                        </a:spcBef>
                        <a:spcAft>
                          <a:spcPts val="0"/>
                        </a:spcAft>
                      </a:pPr>
                      <a:r>
                        <a:rPr lang="en-US" sz="1400" b="1" dirty="0"/>
                        <a:t>13,00</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dirty="0"/>
                        <a:t>اجتماع مع العميد (أو ممثل عنه)، فريق البرنامج : </a:t>
                      </a:r>
                      <a:endParaRPr lang="en-GB" sz="1400" b="1" dirty="0"/>
                    </a:p>
                    <a:p>
                      <a:pPr marL="0" marR="0" algn="just" rtl="1">
                        <a:lnSpc>
                          <a:spcPct val="115000"/>
                        </a:lnSpc>
                        <a:spcBef>
                          <a:spcPts val="0"/>
                        </a:spcBef>
                        <a:spcAft>
                          <a:spcPts val="0"/>
                        </a:spcAft>
                      </a:pPr>
                      <a:r>
                        <a:rPr lang="ar-SY" sz="1400" b="1" dirty="0"/>
                        <a:t>جودة رسالة المؤسسة والأهداف</a:t>
                      </a:r>
                      <a:endParaRPr lang="en-GB" sz="1400" b="1" dirty="0">
                        <a:latin typeface="Calibri"/>
                        <a:ea typeface="Times New Roman"/>
                        <a:cs typeface="Arial"/>
                      </a:endParaRPr>
                    </a:p>
                  </a:txBody>
                  <a:tcPr marL="46718" marR="46718" marT="0" marB="0"/>
                </a:tc>
                <a:tc>
                  <a:txBody>
                    <a:bodyPr/>
                    <a:lstStyle/>
                    <a:p>
                      <a:pPr marL="400050" marR="0" lvl="0" indent="-400050" algn="just" rtl="1">
                        <a:lnSpc>
                          <a:spcPct val="115000"/>
                        </a:lnSpc>
                        <a:spcBef>
                          <a:spcPts val="0"/>
                        </a:spcBef>
                        <a:spcAft>
                          <a:spcPts val="0"/>
                        </a:spcAft>
                        <a:buFont typeface="+mj-lt"/>
                        <a:buAutoNum type="romanUcPeriod"/>
                      </a:pPr>
                      <a:r>
                        <a:rPr lang="en-US" sz="1400" b="1" dirty="0" smtClean="0">
                          <a:latin typeface="Times New Roman"/>
                          <a:ea typeface="Times New Roman"/>
                          <a:cs typeface="Simplified Arabic"/>
                        </a:rPr>
                        <a:t>.</a:t>
                      </a:r>
                    </a:p>
                    <a:p>
                      <a:pPr marL="400050" marR="0" lvl="0" indent="-400050" algn="just" rtl="1">
                        <a:lnSpc>
                          <a:spcPct val="115000"/>
                        </a:lnSpc>
                        <a:spcBef>
                          <a:spcPts val="0"/>
                        </a:spcBef>
                        <a:spcAft>
                          <a:spcPts val="0"/>
                        </a:spcAft>
                        <a:buFont typeface="+mj-lt"/>
                        <a:buAutoNum type="romanUcPeriod"/>
                      </a:pPr>
                      <a:endParaRPr lang="ar-SA" sz="1400" b="1" dirty="0">
                        <a:latin typeface="Times New Roman"/>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r>
                        <a:rPr lang="ar-SA" sz="1400" b="1"/>
                        <a:t>العميد، قائد البرنامج، مدير ضمان الجودة بالجامعة </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r>
              <a:tr h="1214908">
                <a:tc>
                  <a:txBody>
                    <a:bodyPr/>
                    <a:lstStyle/>
                    <a:p>
                      <a:pPr marL="0" marR="0" algn="just" rtl="1">
                        <a:lnSpc>
                          <a:spcPct val="115000"/>
                        </a:lnSpc>
                        <a:spcBef>
                          <a:spcPts val="0"/>
                        </a:spcBef>
                        <a:spcAft>
                          <a:spcPts val="0"/>
                        </a:spcAft>
                      </a:pPr>
                      <a:r>
                        <a:rPr lang="en-US" sz="1400" b="1"/>
                        <a:t>14,00</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dirty="0"/>
                        <a:t>فريق التدقيق يفحص الوثائق الخاصة بالبرنامج والمنهاج وطرائق التدريس ويحضر النقاط الأساسية للمناقشة</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dirty="0"/>
                    </a:p>
                    <a:p>
                      <a:pPr marL="342900" marR="0" lvl="0" indent="-342900" algn="just" rtl="1">
                        <a:lnSpc>
                          <a:spcPct val="115000"/>
                        </a:lnSpc>
                        <a:spcBef>
                          <a:spcPts val="0"/>
                        </a:spcBef>
                        <a:spcAft>
                          <a:spcPts val="0"/>
                        </a:spcAft>
                        <a:buFont typeface="+mj-lt"/>
                        <a:buAutoNum type="romanLcPeriod"/>
                      </a:pPr>
                      <a:r>
                        <a:rPr lang="ar-SA" sz="1400" b="1" dirty="0"/>
                        <a:t>...</a:t>
                      </a:r>
                      <a:endParaRPr lang="en-GB" sz="1400" b="1" dirty="0"/>
                    </a:p>
                    <a:p>
                      <a:pPr marL="342900" marR="0" lvl="0" indent="-342900" algn="just" rtl="1">
                        <a:lnSpc>
                          <a:spcPct val="115000"/>
                        </a:lnSpc>
                        <a:spcBef>
                          <a:spcPts val="0"/>
                        </a:spcBef>
                        <a:spcAft>
                          <a:spcPts val="0"/>
                        </a:spcAft>
                        <a:buFont typeface="+mj-lt"/>
                        <a:buAutoNum type="romanLcPeriod"/>
                      </a:pPr>
                      <a:r>
                        <a:rPr lang="ar-SA" sz="1400" b="1" dirty="0"/>
                        <a:t>...</a:t>
                      </a:r>
                      <a:endParaRPr lang="en-GB" sz="1400" b="1" dirty="0">
                        <a:latin typeface="Times New Roman"/>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r>
                        <a:rPr lang="ar-SA" sz="1400" b="1"/>
                        <a:t>يقوم اثنين من الأعضاء  بتنفيذ المهمة الموكلة إليهم حيث يدقق أحدهم على وثائق المنهاج والآخر على طرائق التدريس</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dirty="0">
                        <a:latin typeface="Calibri"/>
                        <a:ea typeface="Times New Roman"/>
                        <a:cs typeface="Simplified Arabic"/>
                      </a:endParaRPr>
                    </a:p>
                  </a:txBody>
                  <a:tcPr marL="46718" marR="46718" marT="0" marB="0"/>
                </a:tc>
              </a:tr>
              <a:tr h="971927">
                <a:tc>
                  <a:txBody>
                    <a:bodyPr/>
                    <a:lstStyle/>
                    <a:p>
                      <a:pPr marL="0" marR="0" algn="just" rtl="1">
                        <a:lnSpc>
                          <a:spcPct val="115000"/>
                        </a:lnSpc>
                        <a:spcBef>
                          <a:spcPts val="0"/>
                        </a:spcBef>
                        <a:spcAft>
                          <a:spcPts val="0"/>
                        </a:spcAft>
                      </a:pPr>
                      <a:r>
                        <a:rPr lang="en-US" sz="1400" b="1"/>
                        <a:t>15,00</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a:t>اللقاء مع العميد ،قائد البرنامج والفريق المختار :</a:t>
                      </a:r>
                      <a:endParaRPr lang="en-GB" sz="1400" b="1"/>
                    </a:p>
                    <a:p>
                      <a:pPr marL="0" marR="0" algn="just" rtl="1">
                        <a:lnSpc>
                          <a:spcPct val="115000"/>
                        </a:lnSpc>
                        <a:spcBef>
                          <a:spcPts val="0"/>
                        </a:spcBef>
                        <a:spcAft>
                          <a:spcPts val="0"/>
                        </a:spcAft>
                      </a:pPr>
                      <a:r>
                        <a:rPr lang="ar-SY" sz="1400" b="1"/>
                        <a:t>البرنامج الأكاديمي والمناهج التعليمية وطرائق التدريس</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a:p>
                    <a:p>
                      <a:pPr marL="342900" marR="0" lvl="0" indent="-342900" algn="just" rtl="1">
                        <a:lnSpc>
                          <a:spcPct val="115000"/>
                        </a:lnSpc>
                        <a:spcBef>
                          <a:spcPts val="0"/>
                        </a:spcBef>
                        <a:spcAft>
                          <a:spcPts val="0"/>
                        </a:spcAft>
                        <a:buFont typeface="+mj-lt"/>
                        <a:buAutoNum type="romanLcPeriod"/>
                      </a:pPr>
                      <a:r>
                        <a:rPr lang="ar-SA" sz="1400" b="1"/>
                        <a:t>.</a:t>
                      </a:r>
                      <a:endParaRPr lang="en-GB" sz="1400" b="1"/>
                    </a:p>
                    <a:p>
                      <a:pPr marL="342900" marR="0" lvl="0" indent="-342900" algn="just" rtl="1">
                        <a:lnSpc>
                          <a:spcPct val="115000"/>
                        </a:lnSpc>
                        <a:spcBef>
                          <a:spcPts val="0"/>
                        </a:spcBef>
                        <a:spcAft>
                          <a:spcPts val="0"/>
                        </a:spcAft>
                        <a:buFont typeface="+mj-lt"/>
                        <a:buAutoNum type="romanLcPeriod"/>
                      </a:pPr>
                      <a:r>
                        <a:rPr lang="ar-SA" sz="1400" b="1"/>
                        <a:t>.</a:t>
                      </a:r>
                      <a:endParaRPr lang="en-GB" sz="1400" b="1">
                        <a:latin typeface="Times New Roman"/>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r>
              <a:tr h="894363">
                <a:tc>
                  <a:txBody>
                    <a:bodyPr/>
                    <a:lstStyle/>
                    <a:p>
                      <a:pPr marL="0" marR="0" algn="just" rtl="1">
                        <a:lnSpc>
                          <a:spcPct val="115000"/>
                        </a:lnSpc>
                        <a:spcBef>
                          <a:spcPts val="0"/>
                        </a:spcBef>
                        <a:spcAft>
                          <a:spcPts val="0"/>
                        </a:spcAft>
                      </a:pPr>
                      <a:r>
                        <a:rPr lang="en-US" sz="1400" b="1"/>
                        <a:t>16,00</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a:t>اجتماع فريق التدقيق ،تشارك الملاحظات، مراجعة حالة الأدلة والتخطيط لليوم الثاني وإعداد تقرير التدقيق</a:t>
                      </a:r>
                      <a:endParaRPr lang="en-GB" sz="1400" b="1">
                        <a:latin typeface="Calibri"/>
                        <a:ea typeface="Times New Roman"/>
                        <a:cs typeface="Arial"/>
                      </a:endParaRPr>
                    </a:p>
                  </a:txBody>
                  <a:tcPr marL="46718" marR="46718" marT="0" marB="0"/>
                </a:tc>
                <a:tc>
                  <a:txBody>
                    <a:bodyPr/>
                    <a:lstStyle/>
                    <a:p>
                      <a:pPr marL="342900" marR="0" lvl="0" indent="-342900" algn="just" rtl="1">
                        <a:lnSpc>
                          <a:spcPct val="115000"/>
                        </a:lnSpc>
                        <a:spcBef>
                          <a:spcPts val="0"/>
                        </a:spcBef>
                        <a:spcAft>
                          <a:spcPts val="0"/>
                        </a:spcAft>
                        <a:buFont typeface="+mj-lt"/>
                        <a:buAutoNum type="romanLcPeriod"/>
                      </a:pPr>
                      <a:r>
                        <a:rPr lang="ar-SY" sz="1400" b="1" dirty="0"/>
                        <a:t>.</a:t>
                      </a:r>
                      <a:endParaRPr lang="en-GB" sz="1400" b="1" dirty="0"/>
                    </a:p>
                    <a:p>
                      <a:pPr marL="342900" marR="0" lvl="0" indent="-342900" algn="just" rtl="1">
                        <a:lnSpc>
                          <a:spcPct val="115000"/>
                        </a:lnSpc>
                        <a:spcBef>
                          <a:spcPts val="0"/>
                        </a:spcBef>
                        <a:spcAft>
                          <a:spcPts val="0"/>
                        </a:spcAft>
                        <a:buFont typeface="+mj-lt"/>
                        <a:buAutoNum type="romanLcPeriod"/>
                      </a:pPr>
                      <a:r>
                        <a:rPr lang="ar-SY" sz="1400" b="1" dirty="0"/>
                        <a:t>.</a:t>
                      </a:r>
                      <a:endParaRPr lang="en-GB" sz="1400" b="1" dirty="0"/>
                    </a:p>
                    <a:p>
                      <a:pPr marL="342900" marR="0" lvl="0" indent="-342900" algn="just" rtl="1">
                        <a:lnSpc>
                          <a:spcPct val="115000"/>
                        </a:lnSpc>
                        <a:spcBef>
                          <a:spcPts val="0"/>
                        </a:spcBef>
                        <a:spcAft>
                          <a:spcPts val="0"/>
                        </a:spcAft>
                        <a:buFont typeface="+mj-lt"/>
                        <a:buAutoNum type="romanLcPeriod"/>
                      </a:pPr>
                      <a:r>
                        <a:rPr lang="ar-SY" sz="1400" b="1" dirty="0"/>
                        <a:t>.</a:t>
                      </a:r>
                      <a:endParaRPr lang="en-GB" sz="1400" b="1" dirty="0">
                        <a:latin typeface="Times New Roman"/>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r>
              <a:tr h="676213">
                <a:tc>
                  <a:txBody>
                    <a:bodyPr/>
                    <a:lstStyle/>
                    <a:p>
                      <a:pPr marL="0" marR="0" algn="just" rtl="1">
                        <a:lnSpc>
                          <a:spcPct val="115000"/>
                        </a:lnSpc>
                        <a:spcBef>
                          <a:spcPts val="0"/>
                        </a:spcBef>
                        <a:spcAft>
                          <a:spcPts val="0"/>
                        </a:spcAft>
                      </a:pPr>
                      <a:r>
                        <a:rPr lang="en-US" sz="1400" b="1" dirty="0"/>
                        <a:t>17,00</a:t>
                      </a:r>
                      <a:endParaRPr lang="en-GB" sz="1400" b="1" dirty="0">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r>
                        <a:rPr lang="ar-SY" sz="1400" b="1"/>
                        <a:t>الختام (الاجتماع مع الإدارة ومناقشة تقرير التدقيق)</a:t>
                      </a:r>
                      <a:endParaRPr lang="en-GB" sz="1400" b="1">
                        <a:latin typeface="Calibri"/>
                        <a:ea typeface="Times New Roman"/>
                        <a:cs typeface="Arial"/>
                      </a:endParaRPr>
                    </a:p>
                  </a:txBody>
                  <a:tcPr marL="46718" marR="46718" marT="0" marB="0"/>
                </a:tc>
                <a:tc>
                  <a:txBody>
                    <a:bodyPr/>
                    <a:lstStyle/>
                    <a:p>
                      <a:pPr marL="0" marR="0" algn="just" rtl="1">
                        <a:lnSpc>
                          <a:spcPct val="115000"/>
                        </a:lnSpc>
                        <a:spcBef>
                          <a:spcPts val="0"/>
                        </a:spcBef>
                        <a:spcAft>
                          <a:spcPts val="0"/>
                        </a:spcAft>
                      </a:pPr>
                      <a:endParaRPr lang="ar-SA" sz="1400" b="1" dirty="0">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endParaRPr lang="ar-SA" sz="1400" b="1">
                        <a:latin typeface="Calibri"/>
                        <a:ea typeface="Times New Roman"/>
                        <a:cs typeface="Simplified Arabic"/>
                      </a:endParaRPr>
                    </a:p>
                  </a:txBody>
                  <a:tcPr marL="46718" marR="46718" marT="0" marB="0"/>
                </a:tc>
                <a:tc>
                  <a:txBody>
                    <a:bodyPr/>
                    <a:lstStyle/>
                    <a:p>
                      <a:pPr marL="0" marR="0" algn="just" rtl="1">
                        <a:lnSpc>
                          <a:spcPct val="115000"/>
                        </a:lnSpc>
                        <a:spcBef>
                          <a:spcPts val="0"/>
                        </a:spcBef>
                        <a:spcAft>
                          <a:spcPts val="0"/>
                        </a:spcAft>
                      </a:pPr>
                      <a:endParaRPr lang="ar-SA" sz="1400" b="1" dirty="0">
                        <a:latin typeface="Calibri"/>
                        <a:ea typeface="Times New Roman"/>
                        <a:cs typeface="Simplified Arabic"/>
                      </a:endParaRPr>
                    </a:p>
                  </a:txBody>
                  <a:tcPr marL="46718" marR="46718" marT="0" marB="0"/>
                </a:tc>
              </a:tr>
            </a:tbl>
          </a:graphicData>
        </a:graphic>
      </p:graphicFrame>
      <p:sp>
        <p:nvSpPr>
          <p:cNvPr id="6" name="مربع نص 5"/>
          <p:cNvSpPr txBox="1"/>
          <p:nvPr/>
        </p:nvSpPr>
        <p:spPr>
          <a:xfrm rot="3552640">
            <a:off x="1557097" y="3252105"/>
            <a:ext cx="861774" cy="4114800"/>
          </a:xfrm>
          <a:prstGeom prst="rect">
            <a:avLst/>
          </a:prstGeom>
          <a:solidFill>
            <a:schemeClr val="accent1">
              <a:lumMod val="20000"/>
              <a:lumOff val="80000"/>
            </a:schemeClr>
          </a:solidFill>
          <a:scene3d>
            <a:camera prst="orthographicFront">
              <a:rot lat="0" lon="0" rev="0"/>
            </a:camera>
            <a:lightRig rig="threePt" dir="t"/>
          </a:scene3d>
          <a:sp3d/>
        </p:spPr>
        <p:txBody>
          <a:bodyPr vert="vert270" wrap="square" rtlCol="0">
            <a:spAutoFit/>
            <a:flatTx/>
          </a:bodyPr>
          <a:lstStyle/>
          <a:p>
            <a:pPr algn="r" rtl="1"/>
            <a:r>
              <a:rPr lang="ar-SA" sz="4400" b="1" dirty="0" smtClean="0">
                <a:latin typeface="Arabic Typesetting" pitchFamily="66" charset="-78"/>
                <a:cs typeface="Arabic Typesetting" pitchFamily="66" charset="-78"/>
              </a:rPr>
              <a:t>نموذج عن</a:t>
            </a:r>
            <a:r>
              <a:rPr lang="ar-SY" sz="4400" b="1" dirty="0" smtClean="0">
                <a:latin typeface="Arabic Typesetting" pitchFamily="66" charset="-78"/>
                <a:cs typeface="Arabic Typesetting" pitchFamily="66" charset="-78"/>
              </a:rPr>
              <a:t> </a:t>
            </a:r>
            <a:r>
              <a:rPr lang="ar-SA" sz="4400" b="1" dirty="0" smtClean="0">
                <a:latin typeface="Arabic Typesetting" pitchFamily="66" charset="-78"/>
                <a:cs typeface="Arabic Typesetting" pitchFamily="66" charset="-78"/>
              </a:rPr>
              <a:t>جزء</a:t>
            </a:r>
            <a:r>
              <a:rPr lang="ar-SY" sz="4400" b="1" dirty="0" smtClean="0">
                <a:latin typeface="Arabic Typesetting" pitchFamily="66" charset="-78"/>
                <a:cs typeface="Arabic Typesetting" pitchFamily="66" charset="-78"/>
              </a:rPr>
              <a:t> م</a:t>
            </a:r>
            <a:r>
              <a:rPr lang="ar-SA" sz="4400" b="1" dirty="0" smtClean="0">
                <a:latin typeface="Arabic Typesetting" pitchFamily="66" charset="-78"/>
                <a:cs typeface="Arabic Typesetting" pitchFamily="66" charset="-78"/>
              </a:rPr>
              <a:t>ن</a:t>
            </a:r>
            <a:r>
              <a:rPr lang="ar-SY" sz="4400" b="1" dirty="0" smtClean="0">
                <a:latin typeface="Arabic Typesetting" pitchFamily="66" charset="-78"/>
                <a:cs typeface="Arabic Typesetting" pitchFamily="66" charset="-78"/>
              </a:rPr>
              <a:t> خ</a:t>
            </a:r>
            <a:r>
              <a:rPr lang="ar-SA" sz="4400" b="1" dirty="0" err="1" smtClean="0">
                <a:latin typeface="Arabic Typesetting" pitchFamily="66" charset="-78"/>
                <a:cs typeface="Arabic Typesetting" pitchFamily="66" charset="-78"/>
              </a:rPr>
              <a:t>طة</a:t>
            </a:r>
            <a:r>
              <a:rPr lang="ar-SA" sz="4400" b="1" dirty="0" smtClean="0">
                <a:latin typeface="Arabic Typesetting" pitchFamily="66" charset="-78"/>
                <a:cs typeface="Arabic Typesetting" pitchFamily="66" charset="-78"/>
              </a:rPr>
              <a:t> تدقيق</a:t>
            </a:r>
            <a:r>
              <a:rPr lang="ar-SY" sz="4400" b="1" dirty="0" smtClean="0">
                <a:solidFill>
                  <a:schemeClr val="accent1"/>
                </a:solidFill>
                <a:latin typeface="Arabic Typesetting" pitchFamily="66" charset="-78"/>
                <a:cs typeface="Arabic Typesetting" pitchFamily="66" charset="-78"/>
              </a:rPr>
              <a:t> </a:t>
            </a:r>
            <a:endParaRPr lang="en-GB" sz="4400" b="1" dirty="0">
              <a:solidFill>
                <a:schemeClr val="accent1"/>
              </a:solidFill>
            </a:endParaRPr>
          </a:p>
        </p:txBody>
      </p:sp>
      <p:sp>
        <p:nvSpPr>
          <p:cNvPr id="8" name="مستطيل 7"/>
          <p:cNvSpPr/>
          <p:nvPr/>
        </p:nvSpPr>
        <p:spPr>
          <a:xfrm>
            <a:off x="7772400" y="304800"/>
            <a:ext cx="1828801" cy="1938992"/>
          </a:xfrm>
          <a:prstGeom prst="rect">
            <a:avLst/>
          </a:prstGeom>
        </p:spPr>
        <p:txBody>
          <a:bodyPr wrap="square">
            <a:spAutoFit/>
          </a:bodyPr>
          <a:lstStyle/>
          <a:p>
            <a:pPr algn="ctr"/>
            <a:r>
              <a:rPr lang="ar-SY" sz="4000" b="1" dirty="0" smtClean="0">
                <a:solidFill>
                  <a:schemeClr val="accent1"/>
                </a:solidFill>
                <a:latin typeface="Arabic Typesetting" pitchFamily="66" charset="-78"/>
                <a:cs typeface="Arabic Typesetting" pitchFamily="66" charset="-78"/>
              </a:rPr>
              <a:t>تابع</a:t>
            </a:r>
          </a:p>
          <a:p>
            <a:pPr algn="ctr"/>
            <a:r>
              <a:rPr lang="ar-SY" sz="4000" b="1" dirty="0" smtClean="0">
                <a:solidFill>
                  <a:schemeClr val="accent1"/>
                </a:solidFill>
                <a:latin typeface="Arabic Typesetting" pitchFamily="66" charset="-78"/>
                <a:cs typeface="Arabic Typesetting" pitchFamily="66" charset="-78"/>
              </a:rPr>
              <a:t> تحضيرات</a:t>
            </a:r>
          </a:p>
          <a:p>
            <a:pPr algn="ctr"/>
            <a:r>
              <a:rPr lang="ar-SY" sz="4000" b="1" dirty="0" smtClean="0">
                <a:solidFill>
                  <a:schemeClr val="accent1"/>
                </a:solidFill>
                <a:latin typeface="Arabic Typesetting" pitchFamily="66" charset="-78"/>
                <a:cs typeface="Arabic Typesetting" pitchFamily="66" charset="-78"/>
              </a:rPr>
              <a:t> المدققين..</a:t>
            </a:r>
            <a:r>
              <a:rPr lang="ar-SY" sz="4000" dirty="0" smtClean="0">
                <a:solidFill>
                  <a:schemeClr val="accent1"/>
                </a:solidFill>
                <a:latin typeface="Arabic Typesetting" pitchFamily="66" charset="-78"/>
                <a:cs typeface="Arabic Typesetting" pitchFamily="66" charset="-78"/>
              </a:rPr>
              <a:t>.</a:t>
            </a:r>
            <a:endParaRPr lang="en-GB"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762000"/>
          </a:xfrm>
        </p:spPr>
        <p:txBody>
          <a:bodyPr/>
          <a:lstStyle/>
          <a:p>
            <a:pPr algn="ctr" rtl="1"/>
            <a:r>
              <a:rPr lang="ar-SY" sz="4400" dirty="0" smtClean="0">
                <a:solidFill>
                  <a:schemeClr val="accent1"/>
                </a:solidFill>
                <a:latin typeface="Arabic Typesetting" pitchFamily="66" charset="-78"/>
                <a:cs typeface="Arabic Typesetting" pitchFamily="66" charset="-78"/>
              </a:rPr>
              <a:t>تابع تحضيرات المدققين..خطة التدقيق</a:t>
            </a:r>
            <a:endParaRPr lang="en-GB" dirty="0"/>
          </a:p>
        </p:txBody>
      </p:sp>
      <p:sp>
        <p:nvSpPr>
          <p:cNvPr id="3" name="عنصر نائب للمحتوى 2"/>
          <p:cNvSpPr>
            <a:spLocks noGrp="1"/>
          </p:cNvSpPr>
          <p:nvPr>
            <p:ph idx="1"/>
          </p:nvPr>
        </p:nvSpPr>
        <p:spPr>
          <a:xfrm>
            <a:off x="228600" y="1295400"/>
            <a:ext cx="8686800" cy="4724400"/>
          </a:xfrm>
        </p:spPr>
        <p:txBody>
          <a:bodyPr/>
          <a:lstStyle/>
          <a:p>
            <a:pPr algn="r" rtl="1">
              <a:buBlip>
                <a:blip r:embed="rId2"/>
              </a:buBlip>
            </a:pPr>
            <a:endParaRPr lang="ar-SY" dirty="0" smtClean="0"/>
          </a:p>
          <a:p>
            <a:pPr algn="r" rtl="1">
              <a:buClr>
                <a:srgbClr val="FF0000"/>
              </a:buClr>
              <a:buBlip>
                <a:blip r:embed="rId2"/>
              </a:buBlip>
            </a:pPr>
            <a:r>
              <a:rPr lang="ar-SA" b="1" dirty="0" smtClean="0">
                <a:latin typeface="Arabic Typesetting" pitchFamily="66" charset="-78"/>
                <a:ea typeface="+mj-ea"/>
                <a:cs typeface="Arabic Typesetting" pitchFamily="66" charset="-78"/>
              </a:rPr>
              <a:t>يخصص وقت للمدققين لتبادل المعلومات مع المؤسسة بشأن الإنجاز والتعديلات الضرورية في البرنامج </a:t>
            </a:r>
            <a:endParaRPr lang="ar-SY" b="1" dirty="0" smtClean="0">
              <a:latin typeface="Arabic Typesetting" pitchFamily="66" charset="-78"/>
              <a:ea typeface="+mj-ea"/>
              <a:cs typeface="Arabic Typesetting" pitchFamily="66" charset="-78"/>
            </a:endParaRPr>
          </a:p>
          <a:p>
            <a:pPr algn="r" rtl="1">
              <a:buBlip>
                <a:blip r:embed="rId2"/>
              </a:buBlip>
            </a:pPr>
            <a:r>
              <a:rPr lang="ar-SA" b="1" dirty="0" smtClean="0">
                <a:latin typeface="Arabic Typesetting" pitchFamily="66" charset="-78"/>
                <a:ea typeface="+mj-ea"/>
                <a:cs typeface="Arabic Typesetting" pitchFamily="66" charset="-78"/>
              </a:rPr>
              <a:t>يوضح البرنامج اللقاءات التي تحتاج لتحضير مسبق مثل اللقاءات مع أرباب العمل والخريجين السابقين. </a:t>
            </a:r>
            <a:endParaRPr lang="ar-SY" b="1" dirty="0" smtClean="0">
              <a:latin typeface="Arabic Typesetting" pitchFamily="66" charset="-78"/>
              <a:ea typeface="+mj-ea"/>
              <a:cs typeface="Arabic Typesetting" pitchFamily="66" charset="-78"/>
            </a:endParaRPr>
          </a:p>
          <a:p>
            <a:pPr algn="r" rtl="1">
              <a:buBlip>
                <a:blip r:embed="rId2"/>
              </a:buBlip>
            </a:pPr>
            <a:r>
              <a:rPr lang="ar-SA" b="1" dirty="0" smtClean="0">
                <a:latin typeface="Arabic Typesetting" pitchFamily="66" charset="-78"/>
                <a:ea typeface="+mj-ea"/>
                <a:cs typeface="Arabic Typesetting" pitchFamily="66" charset="-78"/>
              </a:rPr>
              <a:t>المرونة مطلوبة بحيث تسمح للمدققين بإتباع قواعد التدقيق والإجابة على الأسئلة الطارئة لأعضاء المؤسسة</a:t>
            </a:r>
            <a:endParaRPr lang="ar-SY" b="1" dirty="0" smtClean="0">
              <a:latin typeface="Arabic Typesetting" pitchFamily="66" charset="-78"/>
              <a:ea typeface="+mj-ea"/>
              <a:cs typeface="Arabic Typesetting" pitchFamily="66" charset="-78"/>
            </a:endParaRPr>
          </a:p>
          <a:p>
            <a:pPr algn="r" rtl="1"/>
            <a:endParaRPr lang="en-GB" dirty="0" smtClean="0"/>
          </a:p>
          <a:p>
            <a:endParaRPr lang="en-GB" dirty="0"/>
          </a:p>
        </p:txBody>
      </p:sp>
      <p:pic>
        <p:nvPicPr>
          <p:cNvPr id="4" name="صورة 3" descr="شعار الجامعة.JPG"/>
          <p:cNvPicPr/>
          <p:nvPr/>
        </p:nvPicPr>
        <p:blipFill>
          <a:blip r:embed="rId3" cstate="print"/>
          <a:srcRect l="8461" t="10900" r="18630" b="10901"/>
          <a:stretch>
            <a:fillRect/>
          </a:stretch>
        </p:blipFill>
        <p:spPr>
          <a:xfrm>
            <a:off x="7010400" y="5943600"/>
            <a:ext cx="1905000" cy="914400"/>
          </a:xfrm>
          <a:prstGeom prst="rect">
            <a:avLst/>
          </a:prstGeom>
          <a:solidFill>
            <a:schemeClr val="accent1"/>
          </a:solid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304800"/>
            <a:ext cx="8686800" cy="762000"/>
          </a:xfrm>
        </p:spPr>
        <p:txBody>
          <a:bodyPr/>
          <a:lstStyle/>
          <a:p>
            <a:pPr algn="ctr"/>
            <a:r>
              <a:rPr lang="ar-SA" sz="4000" dirty="0" smtClean="0">
                <a:solidFill>
                  <a:schemeClr val="accent1"/>
                </a:solidFill>
                <a:latin typeface="Arabic Typesetting" pitchFamily="66" charset="-78"/>
                <a:cs typeface="Arabic Typesetting" pitchFamily="66" charset="-78"/>
              </a:rPr>
              <a:t>التحضيرات التي يجريها </a:t>
            </a:r>
            <a:r>
              <a:rPr lang="ar-SA" sz="4000" dirty="0" err="1" smtClean="0">
                <a:solidFill>
                  <a:schemeClr val="accent1"/>
                </a:solidFill>
                <a:latin typeface="Arabic Typesetting" pitchFamily="66" charset="-78"/>
                <a:cs typeface="Arabic Typesetting" pitchFamily="66" charset="-78"/>
              </a:rPr>
              <a:t>المدققون</a:t>
            </a:r>
            <a:r>
              <a:rPr lang="ar-SA" sz="4000" dirty="0" smtClean="0">
                <a:solidFill>
                  <a:schemeClr val="accent1"/>
                </a:solidFill>
                <a:latin typeface="Arabic Typesetting" pitchFamily="66" charset="-78"/>
                <a:cs typeface="Arabic Typesetting" pitchFamily="66" charset="-78"/>
              </a:rPr>
              <a:t> بخصوص الزيارة الميدانية</a:t>
            </a:r>
            <a:endParaRPr lang="en-GB" dirty="0"/>
          </a:p>
        </p:txBody>
      </p:sp>
      <p:sp>
        <p:nvSpPr>
          <p:cNvPr id="3" name="عنصر نائب للمحتوى 2"/>
          <p:cNvSpPr>
            <a:spLocks noGrp="1"/>
          </p:cNvSpPr>
          <p:nvPr>
            <p:ph idx="1"/>
          </p:nvPr>
        </p:nvSpPr>
        <p:spPr>
          <a:xfrm>
            <a:off x="0" y="1143000"/>
            <a:ext cx="8915400" cy="5029200"/>
          </a:xfrm>
        </p:spPr>
        <p:txBody>
          <a:bodyPr/>
          <a:lstStyle/>
          <a:p>
            <a:pPr marL="514350" lvl="0" indent="-514350" algn="r" rtl="1">
              <a:buNone/>
            </a:pPr>
            <a:r>
              <a:rPr lang="ar-SY" dirty="0" smtClean="0">
                <a:solidFill>
                  <a:schemeClr val="accent1"/>
                </a:solidFill>
              </a:rPr>
              <a:t>2</a:t>
            </a:r>
            <a:r>
              <a:rPr lang="ar-SY" dirty="0" smtClean="0"/>
              <a:t>. </a:t>
            </a:r>
            <a:r>
              <a:rPr lang="ar-SA" sz="3600" b="1" dirty="0" smtClean="0">
                <a:latin typeface="Arabic Typesetting" pitchFamily="66" charset="-78"/>
                <a:ea typeface="+mj-ea"/>
                <a:cs typeface="Arabic Typesetting" pitchFamily="66" charset="-78"/>
              </a:rPr>
              <a:t>تناقش لجنة التدقيق ترتيبات زيارة التدقيق الميدانية ويمكن أن يتضمن ذلك زيارة تمهيدية للمؤسسة تهدف إلى:</a:t>
            </a:r>
            <a:endParaRPr lang="en-GB" sz="3600"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تثبيت نطاق التدقيق.</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تثبيت ترتيبات الزيارة الميدانية.</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التأكد من توافر التوثيق الداعم أثناء الزيارة الميدانية. </a:t>
            </a:r>
            <a:endParaRPr lang="ar-SY"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النظر في مدى ملائمة الجدول النموذجي للزيارة الميدانية ومراعاته الظروف المحلية.</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الاتفاق على الترتيبات اللازمة بما فيها وجود مكتب ملائم لفريق التدقيق وقاعات اجتماع.</a:t>
            </a:r>
            <a:endParaRPr lang="en-GB" b="1" dirty="0" smtClean="0">
              <a:latin typeface="Arabic Typesetting" pitchFamily="66" charset="-78"/>
              <a:ea typeface="+mj-ea"/>
              <a:cs typeface="Arabic Typesetting" pitchFamily="66" charset="-78"/>
            </a:endParaRPr>
          </a:p>
          <a:p>
            <a:pPr lvl="0" algn="r" rtl="1">
              <a:buClr>
                <a:schemeClr val="accent1"/>
              </a:buClr>
              <a:buFont typeface="Wingdings" pitchFamily="2" charset="2"/>
              <a:buChar char="ü"/>
            </a:pPr>
            <a:r>
              <a:rPr lang="ar-SA" b="1" dirty="0" smtClean="0">
                <a:latin typeface="Arabic Typesetting" pitchFamily="66" charset="-78"/>
                <a:ea typeface="+mj-ea"/>
                <a:cs typeface="Arabic Typesetting" pitchFamily="66" charset="-78"/>
              </a:rPr>
              <a:t>ضمان فهم المنسق للطريقة وإعطائه موجز حول الدور.</a:t>
            </a:r>
            <a:endParaRPr lang="en-GB" b="1" dirty="0" smtClean="0">
              <a:latin typeface="Arabic Typesetting" pitchFamily="66" charset="-78"/>
              <a:ea typeface="+mj-ea"/>
              <a:cs typeface="Arabic Typesetting" pitchFamily="66" charset="-78"/>
            </a:endParaRPr>
          </a:p>
          <a:p>
            <a:pPr lvl="0" algn="r" rtl="1"/>
            <a:endParaRPr lang="ar-SY" dirty="0" smtClean="0"/>
          </a:p>
          <a:p>
            <a:pPr lvl="0" algn="r" rtl="1"/>
            <a:endParaRPr lang="en-GB" dirty="0" smtClean="0"/>
          </a:p>
          <a:p>
            <a:pPr algn="r"/>
            <a:endParaRPr lang="en-GB" dirty="0"/>
          </a:p>
        </p:txBody>
      </p:sp>
      <p:pic>
        <p:nvPicPr>
          <p:cNvPr id="4" name="صورة 3" descr="شعار الجامعة.JPG"/>
          <p:cNvPicPr/>
          <p:nvPr/>
        </p:nvPicPr>
        <p:blipFill>
          <a:blip r:embed="rId3" cstate="print"/>
          <a:srcRect l="8461" t="10900" r="18630" b="10901"/>
          <a:stretch>
            <a:fillRect/>
          </a:stretch>
        </p:blipFill>
        <p:spPr>
          <a:xfrm>
            <a:off x="7010400" y="5943600"/>
            <a:ext cx="1905000" cy="914400"/>
          </a:xfrm>
          <a:prstGeom prst="rect">
            <a:avLst/>
          </a:prstGeom>
          <a:solidFill>
            <a:schemeClr val="accent1"/>
          </a:solidFill>
        </p:spPr>
      </p:pic>
      <p:pic>
        <p:nvPicPr>
          <p:cNvPr id="5" name="Picture 5" descr="ISO9000-23c"/>
          <p:cNvPicPr>
            <a:picLocks noChangeAspect="1" noChangeArrowheads="1"/>
          </p:cNvPicPr>
          <p:nvPr/>
        </p:nvPicPr>
        <p:blipFill>
          <a:blip r:embed="rId4"/>
          <a:srcRect/>
          <a:stretch>
            <a:fillRect/>
          </a:stretch>
        </p:blipFill>
        <p:spPr>
          <a:xfrm>
            <a:off x="838200" y="1905000"/>
            <a:ext cx="2715873" cy="182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m_stripes">
  <a:themeElements>
    <a:clrScheme name="um_stripes 9">
      <a:dk1>
        <a:srgbClr val="000000"/>
      </a:dk1>
      <a:lt1>
        <a:srgbClr val="FFFFFF"/>
      </a:lt1>
      <a:dk2>
        <a:srgbClr val="000000"/>
      </a:dk2>
      <a:lt2>
        <a:srgbClr val="808080"/>
      </a:lt2>
      <a:accent1>
        <a:srgbClr val="000099"/>
      </a:accent1>
      <a:accent2>
        <a:srgbClr val="FFCC00"/>
      </a:accent2>
      <a:accent3>
        <a:srgbClr val="FFFFFF"/>
      </a:accent3>
      <a:accent4>
        <a:srgbClr val="000000"/>
      </a:accent4>
      <a:accent5>
        <a:srgbClr val="AAAACA"/>
      </a:accent5>
      <a:accent6>
        <a:srgbClr val="E7B900"/>
      </a:accent6>
      <a:hlink>
        <a:srgbClr val="DDDDDD"/>
      </a:hlink>
      <a:folHlink>
        <a:srgbClr val="000000"/>
      </a:folHlink>
    </a:clrScheme>
    <a:fontScheme name="um_strip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m_strip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m_strip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m_strip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m_strip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m_strip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m_strip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m_strip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m_stripes 8">
        <a:dk1>
          <a:srgbClr val="000000"/>
        </a:dk1>
        <a:lt1>
          <a:srgbClr val="FFFFFF"/>
        </a:lt1>
        <a:dk2>
          <a:srgbClr val="000000"/>
        </a:dk2>
        <a:lt2>
          <a:srgbClr val="808080"/>
        </a:lt2>
        <a:accent1>
          <a:srgbClr val="000099"/>
        </a:accent1>
        <a:accent2>
          <a:srgbClr val="3333CC"/>
        </a:accent2>
        <a:accent3>
          <a:srgbClr val="FFFFFF"/>
        </a:accent3>
        <a:accent4>
          <a:srgbClr val="000000"/>
        </a:accent4>
        <a:accent5>
          <a:srgbClr val="AAAA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m_stripes 9">
        <a:dk1>
          <a:srgbClr val="000000"/>
        </a:dk1>
        <a:lt1>
          <a:srgbClr val="FFFFFF"/>
        </a:lt1>
        <a:dk2>
          <a:srgbClr val="000000"/>
        </a:dk2>
        <a:lt2>
          <a:srgbClr val="808080"/>
        </a:lt2>
        <a:accent1>
          <a:srgbClr val="000099"/>
        </a:accent1>
        <a:accent2>
          <a:srgbClr val="FFCC00"/>
        </a:accent2>
        <a:accent3>
          <a:srgbClr val="FFFFFF"/>
        </a:accent3>
        <a:accent4>
          <a:srgbClr val="000000"/>
        </a:accent4>
        <a:accent5>
          <a:srgbClr val="AAAACA"/>
        </a:accent5>
        <a:accent6>
          <a:srgbClr val="E7B900"/>
        </a:accent6>
        <a:hlink>
          <a:srgbClr val="DDDDDD"/>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um_stripes">
  <a:themeElements>
    <a:clrScheme name="1_um_stripes 9">
      <a:dk1>
        <a:srgbClr val="000000"/>
      </a:dk1>
      <a:lt1>
        <a:srgbClr val="FFFFFF"/>
      </a:lt1>
      <a:dk2>
        <a:srgbClr val="000000"/>
      </a:dk2>
      <a:lt2>
        <a:srgbClr val="808080"/>
      </a:lt2>
      <a:accent1>
        <a:srgbClr val="000099"/>
      </a:accent1>
      <a:accent2>
        <a:srgbClr val="FFCC00"/>
      </a:accent2>
      <a:accent3>
        <a:srgbClr val="FFFFFF"/>
      </a:accent3>
      <a:accent4>
        <a:srgbClr val="000000"/>
      </a:accent4>
      <a:accent5>
        <a:srgbClr val="AAAACA"/>
      </a:accent5>
      <a:accent6>
        <a:srgbClr val="E7B900"/>
      </a:accent6>
      <a:hlink>
        <a:srgbClr val="DDDDDD"/>
      </a:hlink>
      <a:folHlink>
        <a:srgbClr val="000000"/>
      </a:folHlink>
    </a:clrScheme>
    <a:fontScheme name="1_um_strip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um_strip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um_strip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um_strip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um_strip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um_strip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um_strip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um_strip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um_stripes 8">
        <a:dk1>
          <a:srgbClr val="000000"/>
        </a:dk1>
        <a:lt1>
          <a:srgbClr val="FFFFFF"/>
        </a:lt1>
        <a:dk2>
          <a:srgbClr val="000000"/>
        </a:dk2>
        <a:lt2>
          <a:srgbClr val="808080"/>
        </a:lt2>
        <a:accent1>
          <a:srgbClr val="000099"/>
        </a:accent1>
        <a:accent2>
          <a:srgbClr val="3333CC"/>
        </a:accent2>
        <a:accent3>
          <a:srgbClr val="FFFFFF"/>
        </a:accent3>
        <a:accent4>
          <a:srgbClr val="000000"/>
        </a:accent4>
        <a:accent5>
          <a:srgbClr val="AAAA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um_stripes 9">
        <a:dk1>
          <a:srgbClr val="000000"/>
        </a:dk1>
        <a:lt1>
          <a:srgbClr val="FFFFFF"/>
        </a:lt1>
        <a:dk2>
          <a:srgbClr val="000000"/>
        </a:dk2>
        <a:lt2>
          <a:srgbClr val="808080"/>
        </a:lt2>
        <a:accent1>
          <a:srgbClr val="000099"/>
        </a:accent1>
        <a:accent2>
          <a:srgbClr val="FFCC00"/>
        </a:accent2>
        <a:accent3>
          <a:srgbClr val="FFFFFF"/>
        </a:accent3>
        <a:accent4>
          <a:srgbClr val="000000"/>
        </a:accent4>
        <a:accent5>
          <a:srgbClr val="AAAACA"/>
        </a:accent5>
        <a:accent6>
          <a:srgbClr val="E7B900"/>
        </a:accent6>
        <a:hlink>
          <a:srgbClr val="DDDDDD"/>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AAA PowerPoint2</Template>
  <TotalTime>959</TotalTime>
  <Words>1936</Words>
  <Application>Microsoft PowerPoint</Application>
  <PresentationFormat>عرض على الشاشة (3:4)‏</PresentationFormat>
  <Paragraphs>209</Paragraphs>
  <Slides>26</Slides>
  <Notes>1</Notes>
  <HiddenSlides>0</HiddenSlides>
  <MMClips>0</MMClips>
  <ScaleCrop>false</ScaleCrop>
  <HeadingPairs>
    <vt:vector size="6" baseType="variant">
      <vt:variant>
        <vt:lpstr>سمة</vt:lpstr>
      </vt:variant>
      <vt:variant>
        <vt:i4>2</vt:i4>
      </vt:variant>
      <vt:variant>
        <vt:lpstr>خوادم OLE مضمنة</vt:lpstr>
      </vt:variant>
      <vt:variant>
        <vt:i4>1</vt:i4>
      </vt:variant>
      <vt:variant>
        <vt:lpstr>عناوين الشرائح</vt:lpstr>
      </vt:variant>
      <vt:variant>
        <vt:i4>26</vt:i4>
      </vt:variant>
    </vt:vector>
  </HeadingPairs>
  <TitlesOfParts>
    <vt:vector size="29" baseType="lpstr">
      <vt:lpstr>um_stripes</vt:lpstr>
      <vt:lpstr>1_um_stripes</vt:lpstr>
      <vt:lpstr>Clip</vt:lpstr>
      <vt:lpstr>الشريحة 1</vt:lpstr>
      <vt:lpstr>مقدمة</vt:lpstr>
      <vt:lpstr>ويتضمن الإعداد لإجراء التدقيق ثلاث عناصر:</vt:lpstr>
      <vt:lpstr>أولاً: التحضيرات التي يجريها المدققون بخصوص الزيارة الميدانية</vt:lpstr>
      <vt:lpstr>تابع تحضيرات المدققين...خطة التدقيق</vt:lpstr>
      <vt:lpstr>تابع تحضيرات المدققين...خطة التدقيق</vt:lpstr>
      <vt:lpstr>الشريحة 7</vt:lpstr>
      <vt:lpstr>تابع تحضيرات المدققين..خطة التدقيق</vt:lpstr>
      <vt:lpstr>التحضيرات التي يجريها المدققون بخصوص الزيارة الميدانية</vt:lpstr>
      <vt:lpstr>التحضيرات التي يجريها المدققون بخصوص الزيارة الميدانية</vt:lpstr>
      <vt:lpstr>التحضيرات التي تتم في المؤسسات بخصوص الزيارة الميدانية</vt:lpstr>
      <vt:lpstr>التحضيرات التي تتم في المؤسسات بخصوص الزيارة الميدانية..الوثائق الداعمة</vt:lpstr>
      <vt:lpstr>التحضيرات التي تتم في المؤسسات بخصوص الزيارة الميدانية..الوثائق الداعمة</vt:lpstr>
      <vt:lpstr>التحضيرات التي تتم في المؤسسات بخصوص الزيارة الميدانية...الوثائق الداعمة</vt:lpstr>
      <vt:lpstr>التحضيرات التي تتم في المؤسسات بخصوص الزيارة الميدانية..الوثائق الداعمة</vt:lpstr>
      <vt:lpstr>ثانياً :معايير التدقيق (إطار التقويم والتدقيق):</vt:lpstr>
      <vt:lpstr>المبادئ الثمانية هي: </vt:lpstr>
      <vt:lpstr>ما هو دور المعايير المرجعية الأكاديمية الوطنية (NARS)؟؟؟</vt:lpstr>
      <vt:lpstr>NARS</vt:lpstr>
      <vt:lpstr>ومن هنا يطلب من كل مؤسسة تحضير بيان عن المعايير المرجعية الوطنية يبين مدى ملائمة برنامجها أو إذا دعت الحاجة المناهج التي تمت مراجعتها  ويتوقع من المؤسسات تقديم مسوغات الملائمة والتبريرات المتعلقة بأي تحول عن المعايير المرجعية الأكاديمية الوطنية وأي خصائص مميزة للبرامج المقترحة.</vt:lpstr>
      <vt:lpstr>   من أجل ضمان جودة البرامج الأكاديمية يتم إعداد قوائم تحقق بالاعتماد على المعايير و تضع مديرية التقويم والاعتماد إجراءات نوعية لتمكين المدققين من مراجعة العناصر الرئيسية التالية في المؤسسة : جودة رسالة المؤسسة وأهدافها. البرنامج الأكاديمي ومناهج التعلم.  الطرائق التدريسية ومصادر التعلم. خدمة المجتمع. جودة عملية التقويم(جودة المؤسسة،الطلاب،إدارة الامتحان، كفاية التعلم، أداء هيئة التدريس،  أخلاقيات الجامعة (أخلاقيات الجامعة، رضا المستفيدين)</vt:lpstr>
      <vt:lpstr>جزء من نموذج لقائمة التحقق من جودة رسالة المؤسسة وأهدافها</vt:lpstr>
      <vt:lpstr>قائمة التحقق للبرنامج الأكاديمي ومناهج التعلم </vt:lpstr>
      <vt:lpstr>تابع...قوائم التحقق</vt:lpstr>
      <vt:lpstr>تابع...قوائم التحقق</vt:lpstr>
      <vt:lpstr>شكراً لإصغائكم</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ACCT 4240- AUDITING</dc:title>
  <dc:creator>Jerry</dc:creator>
  <cp:lastModifiedBy>ASUS</cp:lastModifiedBy>
  <cp:revision>132</cp:revision>
  <dcterms:created xsi:type="dcterms:W3CDTF">2003-05-21T21:48:13Z</dcterms:created>
  <dcterms:modified xsi:type="dcterms:W3CDTF">2012-05-27T21:46:37Z</dcterms:modified>
</cp:coreProperties>
</file>